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</p:sldMasterIdLst>
  <p:notesMasterIdLst>
    <p:notesMasterId r:id="rId45"/>
  </p:notesMasterIdLst>
  <p:sldIdLst>
    <p:sldId id="303" r:id="rId4"/>
    <p:sldId id="256" r:id="rId5"/>
    <p:sldId id="275" r:id="rId6"/>
    <p:sldId id="276" r:id="rId7"/>
    <p:sldId id="257" r:id="rId8"/>
    <p:sldId id="265" r:id="rId9"/>
    <p:sldId id="258" r:id="rId10"/>
    <p:sldId id="259" r:id="rId11"/>
    <p:sldId id="261" r:id="rId12"/>
    <p:sldId id="268" r:id="rId13"/>
    <p:sldId id="266" r:id="rId14"/>
    <p:sldId id="260" r:id="rId15"/>
    <p:sldId id="302" r:id="rId16"/>
    <p:sldId id="262" r:id="rId17"/>
    <p:sldId id="277" r:id="rId18"/>
    <p:sldId id="263" r:id="rId19"/>
    <p:sldId id="278" r:id="rId20"/>
    <p:sldId id="279" r:id="rId21"/>
    <p:sldId id="31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04" r:id="rId36"/>
    <p:sldId id="305" r:id="rId37"/>
    <p:sldId id="306" r:id="rId38"/>
    <p:sldId id="307" r:id="rId39"/>
    <p:sldId id="308" r:id="rId40"/>
    <p:sldId id="309" r:id="rId41"/>
    <p:sldId id="311" r:id="rId42"/>
    <p:sldId id="312" r:id="rId43"/>
    <p:sldId id="30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FFFFCC"/>
    <a:srgbClr val="FFFF99"/>
    <a:srgbClr val="006800"/>
    <a:srgbClr val="3333FF"/>
    <a:srgbClr val="800000"/>
    <a:srgbClr val="904B06"/>
    <a:srgbClr val="006699"/>
    <a:srgbClr val="FFE8C5"/>
    <a:srgbClr val="CD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0064" autoAdjust="0"/>
  </p:normalViewPr>
  <p:slideViewPr>
    <p:cSldViewPr>
      <p:cViewPr>
        <p:scale>
          <a:sx n="75" d="100"/>
          <a:sy n="75" d="100"/>
        </p:scale>
        <p:origin x="-960" y="-51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36718-3087-43B4-8452-FBB01C31E8DF}" type="doc">
      <dgm:prSet loTypeId="urn:microsoft.com/office/officeart/2005/8/layout/chevron2" loCatId="list" qsTypeId="urn:microsoft.com/office/officeart/2005/8/quickstyle/3d9" qsCatId="3D" csTypeId="urn:microsoft.com/office/officeart/2005/8/colors/accent3_2" csCatId="accent3" phldr="1"/>
      <dgm:spPr/>
    </dgm:pt>
    <dgm:pt modelId="{D667F639-C175-445D-8724-F0276DB409B1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</a:rPr>
            <a:t>Многотабличные БД (</a:t>
          </a:r>
          <a:r>
            <a:rPr lang="ru-RU" sz="2000" b="1" dirty="0" err="1" smtClean="0">
              <a:latin typeface="Times New Roman" pitchFamily="18" charset="0"/>
              <a:hlinkClick xmlns:r="http://schemas.openxmlformats.org/officeDocument/2006/relationships" r:id="rId1" action="ppaction://hlinksldjump"/>
            </a:rPr>
            <a:t>видео_урок</a:t>
          </a:r>
          <a:r>
            <a:rPr lang="ru-RU" sz="2000" b="1" dirty="0" smtClean="0">
              <a:latin typeface="Times New Roman" pitchFamily="18" charset="0"/>
            </a:rPr>
            <a:t>)</a:t>
          </a:r>
          <a:endParaRPr lang="ru-RU" sz="2000" dirty="0"/>
        </a:p>
      </dgm:t>
    </dgm:pt>
    <dgm:pt modelId="{3B698E5B-EDE6-4226-B56D-6C9CFB55F8FC}" type="parTrans" cxnId="{80BC9775-9016-4F18-A3BE-A578FA6458B7}">
      <dgm:prSet/>
      <dgm:spPr/>
      <dgm:t>
        <a:bodyPr/>
        <a:lstStyle/>
        <a:p>
          <a:endParaRPr lang="ru-RU"/>
        </a:p>
      </dgm:t>
    </dgm:pt>
    <dgm:pt modelId="{2C1A052E-E983-467C-8D94-630287DB1021}" type="sibTrans" cxnId="{80BC9775-9016-4F18-A3BE-A578FA6458B7}">
      <dgm:prSet/>
      <dgm:spPr/>
      <dgm:t>
        <a:bodyPr/>
        <a:lstStyle/>
        <a:p>
          <a:endParaRPr lang="ru-RU"/>
        </a:p>
      </dgm:t>
    </dgm:pt>
    <dgm:pt modelId="{24147757-8A1D-4399-BE55-D40E02D78660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35E92DFE-4838-42B8-9741-0769D3A510F0}" type="sibTrans" cxnId="{4E839FBB-BBDF-4975-8A63-E3CAA777825B}">
      <dgm:prSet/>
      <dgm:spPr/>
      <dgm:t>
        <a:bodyPr/>
        <a:lstStyle/>
        <a:p>
          <a:endParaRPr lang="ru-RU"/>
        </a:p>
      </dgm:t>
    </dgm:pt>
    <dgm:pt modelId="{4086769F-2301-4BA5-B3FB-C37529C527F3}" type="parTrans" cxnId="{4E839FBB-BBDF-4975-8A63-E3CAA777825B}">
      <dgm:prSet/>
      <dgm:spPr/>
      <dgm:t>
        <a:bodyPr/>
        <a:lstStyle/>
        <a:p>
          <a:endParaRPr lang="ru-RU"/>
        </a:p>
      </dgm:t>
    </dgm:pt>
    <dgm:pt modelId="{91D75A7B-43C8-431A-91D0-B9D944F0D3D2}" type="pres">
      <dgm:prSet presAssocID="{94736718-3087-43B4-8452-FBB01C31E8DF}" presName="linearFlow" presStyleCnt="0">
        <dgm:presLayoutVars>
          <dgm:dir/>
          <dgm:animLvl val="lvl"/>
          <dgm:resizeHandles val="exact"/>
        </dgm:presLayoutVars>
      </dgm:prSet>
      <dgm:spPr/>
    </dgm:pt>
    <dgm:pt modelId="{BD2543FC-F300-4B29-8C96-01D08A900F6A}" type="pres">
      <dgm:prSet presAssocID="{24147757-8A1D-4399-BE55-D40E02D78660}" presName="composite" presStyleCnt="0"/>
      <dgm:spPr/>
    </dgm:pt>
    <dgm:pt modelId="{A4A94DC0-7576-4254-A088-7977935EB640}" type="pres">
      <dgm:prSet presAssocID="{24147757-8A1D-4399-BE55-D40E02D78660}" presName="parentText" presStyleLbl="alignNode1" presStyleIdx="0" presStyleCnt="1" custScaleX="127424" custScaleY="127694" custLinFactNeighborX="-11704" custLinFactNeighborY="-96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6D01B-73BF-41C3-A0E8-A45084798AD7}" type="pres">
      <dgm:prSet presAssocID="{24147757-8A1D-4399-BE55-D40E02D78660}" presName="descendantText" presStyleLbl="alignAcc1" presStyleIdx="0" presStyleCnt="1" custScaleX="88734" custScaleY="171985" custLinFactNeighborX="60253" custLinFactNeighborY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5C259-322B-4EAE-A63B-E78878EF8016}" type="presOf" srcId="{94736718-3087-43B4-8452-FBB01C31E8DF}" destId="{91D75A7B-43C8-431A-91D0-B9D944F0D3D2}" srcOrd="0" destOrd="0" presId="urn:microsoft.com/office/officeart/2005/8/layout/chevron2"/>
    <dgm:cxn modelId="{80BC9775-9016-4F18-A3BE-A578FA6458B7}" srcId="{24147757-8A1D-4399-BE55-D40E02D78660}" destId="{D667F639-C175-445D-8724-F0276DB409B1}" srcOrd="0" destOrd="0" parTransId="{3B698E5B-EDE6-4226-B56D-6C9CFB55F8FC}" sibTransId="{2C1A052E-E983-467C-8D94-630287DB1021}"/>
    <dgm:cxn modelId="{4E839FBB-BBDF-4975-8A63-E3CAA777825B}" srcId="{94736718-3087-43B4-8452-FBB01C31E8DF}" destId="{24147757-8A1D-4399-BE55-D40E02D78660}" srcOrd="0" destOrd="0" parTransId="{4086769F-2301-4BA5-B3FB-C37529C527F3}" sibTransId="{35E92DFE-4838-42B8-9741-0769D3A510F0}"/>
    <dgm:cxn modelId="{0329E1C9-0555-424A-A16A-7D5393B273F3}" type="presOf" srcId="{24147757-8A1D-4399-BE55-D40E02D78660}" destId="{A4A94DC0-7576-4254-A088-7977935EB640}" srcOrd="0" destOrd="0" presId="urn:microsoft.com/office/officeart/2005/8/layout/chevron2"/>
    <dgm:cxn modelId="{2161D485-92DA-40B5-9ABD-6823137B5B78}" type="presOf" srcId="{D667F639-C175-445D-8724-F0276DB409B1}" destId="{5726D01B-73BF-41C3-A0E8-A45084798AD7}" srcOrd="0" destOrd="0" presId="urn:microsoft.com/office/officeart/2005/8/layout/chevron2"/>
    <dgm:cxn modelId="{369308B4-6CEA-420C-91E0-2CD599F92168}" type="presParOf" srcId="{91D75A7B-43C8-431A-91D0-B9D944F0D3D2}" destId="{BD2543FC-F300-4B29-8C96-01D08A900F6A}" srcOrd="0" destOrd="0" presId="urn:microsoft.com/office/officeart/2005/8/layout/chevron2"/>
    <dgm:cxn modelId="{E54DF973-4357-4D23-8DF6-C50BCB67CC76}" type="presParOf" srcId="{BD2543FC-F300-4B29-8C96-01D08A900F6A}" destId="{A4A94DC0-7576-4254-A088-7977935EB640}" srcOrd="0" destOrd="0" presId="urn:microsoft.com/office/officeart/2005/8/layout/chevron2"/>
    <dgm:cxn modelId="{EE9A4C0A-CA4C-4D25-9F5D-0C480366F577}" type="presParOf" srcId="{BD2543FC-F300-4B29-8C96-01D08A900F6A}" destId="{5726D01B-73BF-41C3-A0E8-A45084798A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94DC0-7576-4254-A088-7977935EB640}">
      <dsp:nvSpPr>
        <dsp:cNvPr id="0" name=""/>
        <dsp:cNvSpPr/>
      </dsp:nvSpPr>
      <dsp:spPr>
        <a:xfrm rot="5400000">
          <a:off x="-120579" y="130102"/>
          <a:ext cx="863093" cy="60288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9525" y="301443"/>
        <a:ext cx="602887" cy="260206"/>
      </dsp:txXfrm>
    </dsp:sp>
    <dsp:sp modelId="{5726D01B-73BF-41C3-A0E8-A45084798AD7}">
      <dsp:nvSpPr>
        <dsp:cNvPr id="0" name=""/>
        <dsp:cNvSpPr/>
      </dsp:nvSpPr>
      <dsp:spPr>
        <a:xfrm rot="5400000">
          <a:off x="2017987" y="-1155503"/>
          <a:ext cx="755598" cy="3066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</a:rPr>
            <a:t>Многотабличные БД (</a:t>
          </a:r>
          <a:r>
            <a:rPr lang="ru-RU" sz="2000" b="1" kern="1200" dirty="0" err="1" smtClean="0">
              <a:latin typeface="Times New Roman" pitchFamily="18" charset="0"/>
              <a:hlinkClick xmlns:r="http://schemas.openxmlformats.org/officeDocument/2006/relationships" r:id="" action="ppaction://hlinksldjump"/>
            </a:rPr>
            <a:t>видео_урок</a:t>
          </a:r>
          <a:r>
            <a:rPr lang="ru-RU" sz="2000" b="1" kern="1200" dirty="0" smtClean="0">
              <a:latin typeface="Times New Roman" pitchFamily="18" charset="0"/>
            </a:rPr>
            <a:t>)</a:t>
          </a:r>
          <a:endParaRPr lang="ru-RU" sz="2000" kern="1200" dirty="0"/>
        </a:p>
      </dsp:txBody>
      <dsp:txXfrm rot="-5400000">
        <a:off x="862484" y="36885"/>
        <a:ext cx="3029721" cy="68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32FCB-A3AB-4A98-A173-A62646BCA26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D822C-8ED8-4A44-9568-F29B2DC54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использования видео урока и кроссворда необходимо </a:t>
            </a:r>
            <a:r>
              <a:rPr lang="ru-RU" smtClean="0"/>
              <a:t>подключение компьютера к сети Интернет.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822C-8ED8-4A44-9568-F29B2DC545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822C-8ED8-4A44-9568-F29B2DC545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EAE6D-3506-4324-9BE1-67022CB1850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02B44-27B8-4238-B8B8-8A633EF6B1C5}" type="slidenum">
              <a:rPr lang="ru-RU"/>
              <a:pPr/>
              <a:t>39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D33-64F4-47DF-9FDD-C7DF0E633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32B-34F0-4C26-A1B0-0A3B0F954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E6CB-3A2B-4A5B-9BC4-AF2DB3DAB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5A4D-B58C-43CC-8CF3-B24EF091F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0E6C-359B-4CC6-9D28-4D1318BB0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46AB-DE56-429A-9E11-8D022B946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4B4A-0F65-4ED9-A247-2B0D6DBAB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970D-5951-4E23-B7FE-2D7C59028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D02C-D8F9-4B6D-90EE-CB0A7BA90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D8CB-14F3-47E9-B723-3D27D633C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1E78-F520-4459-A877-51623DF20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2565-0462-4030-850D-592D412B62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24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2565-0462-4030-850D-592D412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6" Type="http://schemas.openxmlformats.org/officeDocument/2006/relationships/slide" Target="slide2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hyperlink" Target="http://puzzlecup.com/?guess=3B7B1B55CC6125AU" TargetMode="External"/><Relationship Id="rId1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slide" Target="slide14.xml"/><Relationship Id="rId12" Type="http://schemas.openxmlformats.org/officeDocument/2006/relationships/slide" Target="slide39.xml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33.xml"/><Relationship Id="rId5" Type="http://schemas.openxmlformats.org/officeDocument/2006/relationships/slide" Target="slide3.xml"/><Relationship Id="rId15" Type="http://schemas.openxmlformats.org/officeDocument/2006/relationships/diagramData" Target="../diagrams/data1.xml"/><Relationship Id="rId10" Type="http://schemas.openxmlformats.org/officeDocument/2006/relationships/slide" Target="slide19.xml"/><Relationship Id="rId19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slide" Target="slide18.xml"/><Relationship Id="rId1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slide" Target="slide1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uroki.net/filecom.php?fileid=98657330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puzzlecup.com/crossword-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214686"/>
            <a:ext cx="4000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Базы данных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71678"/>
            <a:ext cx="1223963" cy="1006475"/>
          </a:xfrm>
          <a:prstGeom prst="rect">
            <a:avLst/>
          </a:prstGeom>
          <a:noFill/>
        </p:spPr>
      </p:pic>
      <p:pic>
        <p:nvPicPr>
          <p:cNvPr id="95234" name="Picture 2" descr="http://www.1news.com.tr/images/articles/2012/08/17/thumb300_20120817030048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44000" y="0"/>
            <a:ext cx="24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9600" y="762000"/>
            <a:ext cx="8001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ru-RU" sz="3200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0034" y="357166"/>
            <a:ext cx="83518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Каждое поле таблицы имеет определенный </a:t>
            </a:r>
            <a:r>
              <a:rPr lang="ru-RU" sz="2400" b="1" dirty="0"/>
              <a:t>тип</a:t>
            </a:r>
            <a:r>
              <a:rPr lang="ru-RU" sz="2400" dirty="0"/>
              <a:t>. 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От </a:t>
            </a:r>
            <a:r>
              <a:rPr lang="ru-RU" sz="2400" i="1" dirty="0"/>
              <a:t>типа зависят те действия, которые можно производить с величиной.</a:t>
            </a:r>
            <a:r>
              <a:rPr lang="ru-RU" sz="2400" dirty="0"/>
              <a:t>       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28596" y="2571744"/>
            <a:ext cx="84248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                </a:t>
            </a:r>
            <a:r>
              <a:rPr lang="ru-RU" sz="2400" u="sng" dirty="0"/>
              <a:t>Основные типы полей БД: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Числовой</a:t>
            </a:r>
            <a:r>
              <a:rPr lang="ru-RU" sz="2400" dirty="0"/>
              <a:t> тип имеют поля, значения которых могут быть только числами.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Символьный</a:t>
            </a:r>
            <a:r>
              <a:rPr lang="ru-RU" sz="2400" dirty="0"/>
              <a:t> тип имеют поля, в которых могут храниться символьные последовательности (слова, тексты, коды и др.)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2400" dirty="0"/>
              <a:t>  Тип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«дата»</a:t>
            </a:r>
            <a:r>
              <a:rPr lang="ru-RU" sz="2400" dirty="0"/>
              <a:t> имеют поля, содержащие календарные даты в форме день/месяц/год.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Логический</a:t>
            </a:r>
            <a:r>
              <a:rPr lang="ru-RU" sz="2400" dirty="0"/>
              <a:t> тип соответствует полю, которое может принимать два значения: «истина»-«ложь».</a:t>
            </a:r>
            <a:r>
              <a:rPr lang="ru-RU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857232"/>
            <a:ext cx="7643866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chemeClr val="hlink"/>
                </a:solidFill>
              </a:rPr>
              <a:t>Тип - </a:t>
            </a:r>
            <a:r>
              <a:rPr lang="ru-RU" sz="2800" i="1" dirty="0" smtClean="0"/>
              <a:t>это множество значений, которое поле может принимать в разных записях.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 advAuto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54" name="Group 42"/>
          <p:cNvGraphicFramePr>
            <a:graphicFrameLocks noGrp="1"/>
          </p:cNvGraphicFramePr>
          <p:nvPr/>
        </p:nvGraphicFramePr>
        <p:xfrm>
          <a:off x="468313" y="1341438"/>
          <a:ext cx="8351837" cy="3384551"/>
        </p:xfrm>
        <a:graphic>
          <a:graphicData uri="http://schemas.openxmlformats.org/drawingml/2006/table">
            <a:tbl>
              <a:tblPr/>
              <a:tblGrid>
                <a:gridCol w="1487487"/>
                <a:gridCol w="2051050"/>
                <a:gridCol w="1628775"/>
                <a:gridCol w="1527175"/>
                <a:gridCol w="1657350"/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Номер рейса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Дата вылета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Тип самолета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Цена билета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Наличие билетов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23.01.2010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ТУ-154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23.01.2010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ИЛ-134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890,00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23.01.2010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ТУ-154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1520,00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7854975" y="3071810"/>
            <a:ext cx="288925" cy="2889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928662" y="285728"/>
            <a:ext cx="1944688" cy="707886"/>
          </a:xfrm>
          <a:prstGeom prst="rect">
            <a:avLst/>
          </a:prstGeom>
          <a:gradFill rotWithShape="1">
            <a:gsLst>
              <a:gs pos="0">
                <a:srgbClr val="CDFFCD"/>
              </a:gs>
              <a:gs pos="100000">
                <a:srgbClr val="FFE8C5"/>
              </a:gs>
            </a:gsLst>
            <a:lin ang="189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Числовой тип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357290" y="5357826"/>
            <a:ext cx="1628800" cy="707886"/>
          </a:xfrm>
          <a:prstGeom prst="rect">
            <a:avLst/>
          </a:prstGeom>
          <a:gradFill rotWithShape="1">
            <a:gsLst>
              <a:gs pos="0">
                <a:srgbClr val="CDFFCD"/>
              </a:gs>
              <a:gs pos="100000">
                <a:srgbClr val="FFE8C5"/>
              </a:gs>
            </a:gsLst>
            <a:lin ang="189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Тип «дата»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643306" y="5429264"/>
            <a:ext cx="2224095" cy="707886"/>
          </a:xfrm>
          <a:prstGeom prst="rect">
            <a:avLst/>
          </a:prstGeom>
          <a:gradFill rotWithShape="1">
            <a:gsLst>
              <a:gs pos="0">
                <a:srgbClr val="CDFFCD"/>
              </a:gs>
              <a:gs pos="100000">
                <a:srgbClr val="FFE8C5"/>
              </a:gs>
            </a:gsLst>
            <a:lin ang="189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Символьный тип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6715140" y="5445125"/>
            <a:ext cx="2071702" cy="707886"/>
          </a:xfrm>
          <a:prstGeom prst="rect">
            <a:avLst/>
          </a:prstGeom>
          <a:gradFill rotWithShape="1">
            <a:gsLst>
              <a:gs pos="0">
                <a:srgbClr val="CDFFCD"/>
              </a:gs>
              <a:gs pos="100000">
                <a:srgbClr val="FFE8C5"/>
              </a:gs>
            </a:gsLst>
            <a:lin ang="189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Логический тип</a:t>
            </a: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1835150" y="981075"/>
            <a:ext cx="0" cy="86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5929322" y="357166"/>
            <a:ext cx="1928826" cy="707886"/>
          </a:xfrm>
          <a:prstGeom prst="rect">
            <a:avLst/>
          </a:prstGeom>
          <a:gradFill rotWithShape="1">
            <a:gsLst>
              <a:gs pos="0">
                <a:srgbClr val="CDFFCD"/>
              </a:gs>
              <a:gs pos="100000">
                <a:srgbClr val="FFE8C5"/>
              </a:gs>
            </a:gsLst>
            <a:lin ang="18900000" scaled="1"/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Денежный тип</a:t>
            </a:r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6929454" y="1071546"/>
            <a:ext cx="0" cy="72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V="1">
            <a:off x="4716463" y="4437063"/>
            <a:ext cx="0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V="1">
            <a:off x="7812088" y="4508500"/>
            <a:ext cx="0" cy="9366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V="1">
            <a:off x="2411413" y="4508500"/>
            <a:ext cx="0" cy="8651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 animBg="1"/>
      <p:bldP spid="13351" grpId="0" animBg="1"/>
      <p:bldP spid="13352" grpId="0" animBg="1"/>
      <p:bldP spid="13353" grpId="0" animBg="1"/>
      <p:bldP spid="133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00100" y="571480"/>
            <a:ext cx="7786742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2400" dirty="0"/>
              <a:t>Для каждой таблицы реляционной БД должен быть определен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главный ключ</a:t>
            </a:r>
            <a:r>
              <a:rPr lang="ru-RU" sz="2400" dirty="0"/>
              <a:t> – имя поля или несколько полей, совокупность значений которых однозначно определяют запись. 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214414" y="3000372"/>
          <a:ext cx="6643734" cy="196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Точечный рисунок" r:id="rId3" imgW="3381847" imgH="1000000" progId="PBrush">
                  <p:embed/>
                </p:oleObj>
              </mc:Choice>
              <mc:Fallback>
                <p:oleObj name="Точечный рисунок" r:id="rId3" imgW="3381847" imgH="1000000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000372"/>
                        <a:ext cx="6643734" cy="1964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357290" y="4786322"/>
            <a:ext cx="0" cy="100013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49359" y="5786454"/>
            <a:ext cx="9366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5984" y="5500702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3300"/>
                </a:solidFill>
              </a:rPr>
              <a:t>Ключевое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3300"/>
                </a:solidFill>
              </a:rPr>
              <a:t>поле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7" grpId="0" animBg="1"/>
      <p:bldP spid="7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28596" y="428604"/>
            <a:ext cx="846299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3333FF"/>
                </a:solidFill>
              </a:rPr>
              <a:t>ПЕРВИЧНЫЙ   КЛЮЧ  </a:t>
            </a:r>
            <a:r>
              <a:rPr lang="ru-RU" b="1" dirty="0"/>
              <a:t>в  базе  данных – это  поле (или  совокупность полей),   значение которого не повторяется у разных </a:t>
            </a:r>
            <a:r>
              <a:rPr lang="ru-RU" b="1" dirty="0" smtClean="0"/>
              <a:t>записей</a:t>
            </a:r>
            <a:endParaRPr lang="ru-RU" dirty="0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14282" y="1428736"/>
            <a:ext cx="4175125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3333FF"/>
                </a:solidFill>
              </a:rPr>
              <a:t>Простой  ключ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643438" y="1428736"/>
            <a:ext cx="428466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3333FF"/>
                </a:solidFill>
              </a:rPr>
              <a:t>Составной  ключ</a:t>
            </a:r>
          </a:p>
        </p:txBody>
      </p:sp>
      <p:graphicFrame>
        <p:nvGraphicFramePr>
          <p:cNvPr id="2195" name="Group 147"/>
          <p:cNvGraphicFramePr>
            <a:graphicFrameLocks noGrp="1"/>
          </p:cNvGraphicFramePr>
          <p:nvPr/>
        </p:nvGraphicFramePr>
        <p:xfrm>
          <a:off x="214282" y="2285992"/>
          <a:ext cx="4141787" cy="2160588"/>
        </p:xfrm>
        <a:graphic>
          <a:graphicData uri="http://schemas.openxmlformats.org/drawingml/2006/table">
            <a:tbl>
              <a:tblPr/>
              <a:tblGrid>
                <a:gridCol w="685800"/>
                <a:gridCol w="1150937"/>
                <a:gridCol w="1081088"/>
                <a:gridCol w="539750"/>
                <a:gridCol w="68421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Номер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Автор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Беляев А. Р.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Звезда КЭЦ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Олеша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Ю. К.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Избранное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Беляев А. Р.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Избранное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9" name="Group 211"/>
          <p:cNvGraphicFramePr>
            <a:graphicFrameLocks noGrp="1"/>
          </p:cNvGraphicFramePr>
          <p:nvPr/>
        </p:nvGraphicFramePr>
        <p:xfrm>
          <a:off x="4643438" y="2357430"/>
          <a:ext cx="4284662" cy="2160588"/>
        </p:xfrm>
        <a:graphic>
          <a:graphicData uri="http://schemas.openxmlformats.org/drawingml/2006/table">
            <a:tbl>
              <a:tblPr/>
              <a:tblGrid>
                <a:gridCol w="1116012"/>
                <a:gridCol w="973138"/>
                <a:gridCol w="1116012"/>
                <a:gridCol w="10795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Город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№ школы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Директор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Крюков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 А. П.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12 - 35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Шадринск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Строев С. С.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4 - 33 - 11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Шадринск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 А. П.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4 - 23 - 15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96" name="Line 148"/>
          <p:cNvSpPr>
            <a:spLocks noChangeShapeType="1"/>
          </p:cNvSpPr>
          <p:nvPr/>
        </p:nvSpPr>
        <p:spPr bwMode="auto">
          <a:xfrm>
            <a:off x="571472" y="2000240"/>
            <a:ext cx="0" cy="2873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1" name="Line 173"/>
          <p:cNvSpPr>
            <a:spLocks noChangeShapeType="1"/>
          </p:cNvSpPr>
          <p:nvPr/>
        </p:nvSpPr>
        <p:spPr bwMode="auto">
          <a:xfrm>
            <a:off x="5072066" y="2000240"/>
            <a:ext cx="0" cy="2873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6215074" y="2000240"/>
            <a:ext cx="0" cy="2873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2" name="Text Box 214"/>
          <p:cNvSpPr txBox="1">
            <a:spLocks noChangeArrowheads="1"/>
          </p:cNvSpPr>
          <p:nvPr/>
        </p:nvSpPr>
        <p:spPr bwMode="auto">
          <a:xfrm>
            <a:off x="285720" y="4714884"/>
            <a:ext cx="4105276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базе данных «Домашняя библиотека»    у разных книг могут совпадать значения полей, но </a:t>
            </a:r>
            <a:r>
              <a:rPr lang="ru-RU" sz="1600" b="1" dirty="0"/>
              <a:t>инвентарный номер </a:t>
            </a:r>
            <a:r>
              <a:rPr lang="ru-RU" sz="1600" dirty="0"/>
              <a:t>у каждой книги </a:t>
            </a:r>
            <a:r>
              <a:rPr lang="ru-RU" sz="1600" dirty="0" smtClean="0"/>
              <a:t>свой.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2263" name="Text Box 215"/>
          <p:cNvSpPr txBox="1">
            <a:spLocks noChangeArrowheads="1"/>
          </p:cNvSpPr>
          <p:nvPr/>
        </p:nvSpPr>
        <p:spPr bwMode="auto">
          <a:xfrm>
            <a:off x="4714876" y="4714884"/>
            <a:ext cx="4103687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600" dirty="0" smtClean="0"/>
              <a:t>В </a:t>
            </a:r>
            <a:r>
              <a:rPr lang="ru-RU" sz="1600" dirty="0"/>
              <a:t>этой таблице у разных записей  не могут совпадать одновременно значения двух полей: </a:t>
            </a:r>
            <a:r>
              <a:rPr lang="ru-RU" sz="1600" b="1" dirty="0"/>
              <a:t>«Город» </a:t>
            </a:r>
            <a:r>
              <a:rPr lang="ru-RU" sz="1600" dirty="0"/>
              <a:t>и «</a:t>
            </a:r>
            <a:r>
              <a:rPr lang="ru-RU" sz="1600" b="1" dirty="0"/>
              <a:t>№ школы</a:t>
            </a:r>
            <a:r>
              <a:rPr lang="ru-RU" sz="1600" dirty="0"/>
              <a:t>». Они образуют составной ключ таблицы.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1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38" y="6143644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28596" y="1285860"/>
            <a:ext cx="842968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+mn-lt"/>
              </a:rPr>
              <a:t>В </a:t>
            </a:r>
            <a:r>
              <a:rPr lang="ru-RU" sz="3200" b="1" i="1" dirty="0">
                <a:latin typeface="+mn-lt"/>
              </a:rPr>
              <a:t>иерархической базе данных</a:t>
            </a:r>
            <a:r>
              <a:rPr lang="ru-RU" sz="3200" dirty="0">
                <a:latin typeface="+mn-lt"/>
              </a:rPr>
              <a:t> записи образуют особую структуру, называемую </a:t>
            </a:r>
            <a:r>
              <a:rPr lang="ru-RU" sz="3200" b="1" dirty="0">
                <a:solidFill>
                  <a:schemeClr val="hlink"/>
                </a:solidFill>
                <a:latin typeface="+mn-lt"/>
              </a:rPr>
              <a:t>деревом</a:t>
            </a:r>
            <a:r>
              <a:rPr lang="ru-RU" sz="3200" b="1" dirty="0">
                <a:solidFill>
                  <a:srgbClr val="006699"/>
                </a:solidFill>
                <a:latin typeface="+mn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3200" dirty="0" smtClean="0">
                <a:latin typeface="+mn-lt"/>
              </a:rPr>
              <a:t>При </a:t>
            </a:r>
            <a:r>
              <a:rPr lang="ru-RU" sz="3200" dirty="0">
                <a:latin typeface="+mn-lt"/>
              </a:rPr>
              <a:t>таком способе организации каждая запись может принадлежать только одному «</a:t>
            </a:r>
            <a:r>
              <a:rPr lang="ru-RU" sz="3200" dirty="0" smtClean="0">
                <a:latin typeface="+mn-lt"/>
              </a:rPr>
              <a:t>родителю».  Объекты</a:t>
            </a:r>
            <a:r>
              <a:rPr lang="ru-RU" sz="3200" dirty="0">
                <a:latin typeface="+mn-lt"/>
              </a:rPr>
              <a:t>, имеющие одного «родителя», называются </a:t>
            </a:r>
            <a:r>
              <a:rPr lang="ru-RU" sz="3200" b="1" dirty="0">
                <a:solidFill>
                  <a:schemeClr val="hlink"/>
                </a:solidFill>
                <a:latin typeface="+mn-lt"/>
              </a:rPr>
              <a:t>близнецами</a:t>
            </a:r>
            <a:r>
              <a:rPr lang="ru-RU" sz="3200" dirty="0">
                <a:latin typeface="+mn-lt"/>
              </a:rPr>
              <a:t>.   </a:t>
            </a:r>
          </a:p>
          <a:p>
            <a:pPr>
              <a:spcBef>
                <a:spcPts val="600"/>
              </a:spcBef>
            </a:pPr>
            <a:r>
              <a:rPr lang="ru-RU" sz="3200" dirty="0" smtClean="0">
                <a:latin typeface="+mn-lt"/>
              </a:rPr>
              <a:t>Иерархический способ организации данных реализован в системе папок операционной </a:t>
            </a:r>
            <a:r>
              <a:rPr lang="en-US" sz="3200" dirty="0" smtClean="0">
                <a:latin typeface="+mn-lt"/>
              </a:rPr>
              <a:t>Windows</a:t>
            </a:r>
            <a:r>
              <a:rPr lang="ru-RU" sz="3200" dirty="0" smtClean="0">
                <a:latin typeface="+mn-lt"/>
              </a:rPr>
              <a:t>.</a:t>
            </a:r>
            <a:endParaRPr lang="ru-RU" sz="3200" dirty="0">
              <a:latin typeface="+mn-lt"/>
            </a:endParaRPr>
          </a:p>
        </p:txBody>
      </p:sp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8421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Иерархические базы данных</a:t>
            </a: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4266226" cy="511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H="1">
            <a:off x="1547813" y="4365625"/>
            <a:ext cx="576262" cy="79216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779838" y="1714488"/>
            <a:ext cx="1524000" cy="646331"/>
          </a:xfrm>
          <a:prstGeom prst="rect">
            <a:avLst/>
          </a:prstGeom>
          <a:solidFill>
            <a:srgbClr val="0082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/>
              <a:t>Школа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427538" y="2420938"/>
            <a:ext cx="12700" cy="973137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rot="-722346">
            <a:off x="4827588" y="2255838"/>
            <a:ext cx="1154112" cy="1285875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58888" y="3429000"/>
            <a:ext cx="202722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chemeClr val="tx1"/>
                </a:solidFill>
              </a:rPr>
              <a:t>Первые классы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92500" y="3429000"/>
            <a:ext cx="1871663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Вторые классы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268538" y="4365625"/>
            <a:ext cx="0" cy="83820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356100" y="4365625"/>
            <a:ext cx="0" cy="86360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411413" y="4365625"/>
            <a:ext cx="647700" cy="79216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5940425" y="4292600"/>
            <a:ext cx="596900" cy="79216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588125" y="4292600"/>
            <a:ext cx="504825" cy="79216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00113" y="5300663"/>
            <a:ext cx="762000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1 </a:t>
            </a:r>
            <a:r>
              <a:rPr lang="en-US" sz="2000" dirty="0">
                <a:latin typeface="Times New Roman" pitchFamily="18" charset="0"/>
              </a:rPr>
              <a:t>“</a:t>
            </a:r>
            <a:r>
              <a:rPr lang="ru-RU" sz="2000" dirty="0">
                <a:latin typeface="Times New Roman" pitchFamily="18" charset="0"/>
              </a:rPr>
              <a:t>а</a:t>
            </a:r>
            <a:r>
              <a:rPr lang="en-US" sz="2000" dirty="0">
                <a:latin typeface="Times New Roman" pitchFamily="18" charset="0"/>
              </a:rPr>
              <a:t>”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908175" y="5300663"/>
            <a:ext cx="766763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1 </a:t>
            </a:r>
            <a:r>
              <a:rPr lang="en-US" sz="2000" dirty="0">
                <a:latin typeface="Times New Roman" pitchFamily="18" charset="0"/>
              </a:rPr>
              <a:t>“</a:t>
            </a:r>
            <a:r>
              <a:rPr lang="ru-RU" sz="2000" dirty="0">
                <a:latin typeface="Times New Roman" pitchFamily="18" charset="0"/>
              </a:rPr>
              <a:t>б</a:t>
            </a:r>
            <a:r>
              <a:rPr lang="en-US" sz="2000" dirty="0">
                <a:latin typeface="Times New Roman" pitchFamily="18" charset="0"/>
              </a:rPr>
              <a:t>”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843213" y="5300663"/>
            <a:ext cx="758825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1 </a:t>
            </a:r>
            <a:r>
              <a:rPr lang="en-US" sz="2000" dirty="0">
                <a:latin typeface="Times New Roman" pitchFamily="18" charset="0"/>
              </a:rPr>
              <a:t>“</a:t>
            </a:r>
            <a:r>
              <a:rPr lang="ru-RU" sz="2000" dirty="0">
                <a:latin typeface="Times New Roman" pitchFamily="18" charset="0"/>
              </a:rPr>
              <a:t>в</a:t>
            </a:r>
            <a:r>
              <a:rPr lang="en-US" sz="2000" dirty="0">
                <a:latin typeface="Times New Roman" pitchFamily="18" charset="0"/>
              </a:rPr>
              <a:t>”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067175" y="5300663"/>
            <a:ext cx="750888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</a:rPr>
              <a:t>“</a:t>
            </a:r>
            <a:r>
              <a:rPr lang="ru-RU" sz="2000" dirty="0">
                <a:latin typeface="Times New Roman" pitchFamily="18" charset="0"/>
              </a:rPr>
              <a:t>а</a:t>
            </a:r>
            <a:r>
              <a:rPr lang="en-US" sz="2000" dirty="0">
                <a:latin typeface="Times New Roman" pitchFamily="18" charset="0"/>
              </a:rPr>
              <a:t>”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80063" y="5229225"/>
            <a:ext cx="750887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5 </a:t>
            </a:r>
            <a:r>
              <a:rPr lang="en-US" sz="2000" dirty="0">
                <a:latin typeface="Times New Roman" pitchFamily="18" charset="0"/>
              </a:rPr>
              <a:t>“</a:t>
            </a:r>
            <a:r>
              <a:rPr lang="ru-RU" sz="2000" dirty="0">
                <a:latin typeface="Times New Roman" pitchFamily="18" charset="0"/>
              </a:rPr>
              <a:t>а</a:t>
            </a:r>
            <a:r>
              <a:rPr lang="en-US" sz="2000" dirty="0">
                <a:latin typeface="Times New Roman" pitchFamily="18" charset="0"/>
              </a:rPr>
              <a:t>”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804025" y="5229225"/>
            <a:ext cx="766763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5 </a:t>
            </a:r>
            <a:r>
              <a:rPr lang="en-US" sz="2000" dirty="0">
                <a:latin typeface="Times New Roman" pitchFamily="18" charset="0"/>
              </a:rPr>
              <a:t>“</a:t>
            </a:r>
            <a:r>
              <a:rPr lang="ru-RU" sz="2000" dirty="0">
                <a:latin typeface="Times New Roman" pitchFamily="18" charset="0"/>
              </a:rPr>
              <a:t>б</a:t>
            </a:r>
            <a:r>
              <a:rPr lang="en-US" sz="2000" dirty="0">
                <a:latin typeface="Times New Roman" pitchFamily="18" charset="0"/>
              </a:rPr>
              <a:t>”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580063" y="3429000"/>
            <a:ext cx="2087562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chemeClr val="tx1"/>
                </a:solidFill>
              </a:rPr>
              <a:t>Пятые классы</a:t>
            </a:r>
          </a:p>
        </p:txBody>
      </p:sp>
      <p:sp>
        <p:nvSpPr>
          <p:cNvPr id="31764" name="WordArt 20"/>
          <p:cNvSpPr>
            <a:spLocks noChangeArrowheads="1" noChangeShapeType="1" noTextEdit="1"/>
          </p:cNvSpPr>
          <p:nvPr/>
        </p:nvSpPr>
        <p:spPr bwMode="auto">
          <a:xfrm>
            <a:off x="2500298" y="500042"/>
            <a:ext cx="3857652" cy="809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91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33"/>
                    </a:gs>
                    <a:gs pos="50000">
                      <a:srgbClr val="FF00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Georgia"/>
              </a:rPr>
              <a:t>Схема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rot="5610196">
            <a:off x="2968625" y="2159001"/>
            <a:ext cx="1063625" cy="144145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3929058" y="6000768"/>
            <a:ext cx="2087563" cy="533400"/>
          </a:xfrm>
          <a:prstGeom prst="wedgeEllipseCallout">
            <a:avLst>
              <a:gd name="adj1" fmla="val 21713"/>
              <a:gd name="adj2" fmla="val -122023"/>
            </a:avLst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/>
              <a:t>близнецы</a:t>
            </a:r>
          </a:p>
        </p:txBody>
      </p:sp>
      <p:sp>
        <p:nvSpPr>
          <p:cNvPr id="2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857892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0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71472" y="1571612"/>
            <a:ext cx="8286808" cy="48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dirty="0">
                <a:latin typeface="+mn-lt"/>
              </a:rPr>
              <a:t>В </a:t>
            </a:r>
            <a:r>
              <a:rPr lang="ru-RU" sz="2800" b="1" i="1" dirty="0">
                <a:latin typeface="+mn-lt"/>
              </a:rPr>
              <a:t>сетевой базе данных</a:t>
            </a:r>
            <a:r>
              <a:rPr lang="ru-RU" sz="2800" dirty="0">
                <a:latin typeface="+mn-lt"/>
              </a:rPr>
              <a:t> связи разрешено устанавливать произвольным образом, без всяких ограничений.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dirty="0">
                <a:latin typeface="+mn-lt"/>
              </a:rPr>
              <a:t>Каждый элемент вышестоящего уровня может быть связан одновременно с любыми элементами следующего уровня.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dirty="0" smtClean="0">
                <a:latin typeface="+mn-lt"/>
              </a:rPr>
              <a:t>Сетевой способ организации данных  реализован во Всемирной паутине глобальной компьютерной сети Интернет.</a:t>
            </a:r>
            <a:endParaRPr lang="ru-RU" sz="2800" dirty="0">
              <a:latin typeface="+mn-lt"/>
            </a:endParaRPr>
          </a:p>
        </p:txBody>
      </p:sp>
      <p:sp>
        <p:nvSpPr>
          <p:cNvPr id="11268" name="WordArt 1028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8421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Сетевые базы данных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27313" y="1773238"/>
            <a:ext cx="3457575" cy="831850"/>
          </a:xfrm>
          <a:prstGeom prst="rect">
            <a:avLst/>
          </a:prstGeom>
          <a:solidFill>
            <a:srgbClr val="0082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/>
              <a:t>Педагогический коллектив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2286000" y="2708275"/>
            <a:ext cx="2070100" cy="6508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4421188" y="2708275"/>
            <a:ext cx="6350" cy="6508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500563" y="2708275"/>
            <a:ext cx="2070100" cy="6508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5650" y="3429000"/>
            <a:ext cx="2082800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/>
              <a:t>Физик А.Киреев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276600" y="3429000"/>
            <a:ext cx="2295525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/>
              <a:t>Математик   </a:t>
            </a:r>
            <a:r>
              <a:rPr lang="ru-RU" sz="2800" b="1" dirty="0" err="1"/>
              <a:t>Г.Курносов</a:t>
            </a:r>
            <a:endParaRPr lang="ru-RU" sz="2800" b="1" dirty="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011863" y="3429000"/>
            <a:ext cx="1944687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/>
              <a:t>Химик  А.Панова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00113" y="5876925"/>
            <a:ext cx="149066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477000" y="5873750"/>
            <a:ext cx="106952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908175" y="4365625"/>
            <a:ext cx="0" cy="143986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908175" y="4365625"/>
            <a:ext cx="4822825" cy="151130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051050" y="4365625"/>
            <a:ext cx="2305050" cy="1511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500563" y="4365625"/>
            <a:ext cx="2519362" cy="1511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4572000" y="4365625"/>
            <a:ext cx="2581275" cy="15113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3803650" y="5873750"/>
            <a:ext cx="113364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2339975" y="4365625"/>
            <a:ext cx="4824413" cy="14398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4427538" y="4292600"/>
            <a:ext cx="0" cy="1584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WordArt 19"/>
          <p:cNvSpPr>
            <a:spLocks noChangeArrowheads="1" noChangeShapeType="1" noTextEdit="1"/>
          </p:cNvSpPr>
          <p:nvPr/>
        </p:nvSpPr>
        <p:spPr bwMode="auto">
          <a:xfrm>
            <a:off x="2714612" y="500042"/>
            <a:ext cx="3540135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91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33"/>
                    </a:gs>
                    <a:gs pos="50000">
                      <a:srgbClr val="FF00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Georgia"/>
              </a:rPr>
              <a:t>Схема</a:t>
            </a:r>
          </a:p>
        </p:txBody>
      </p:sp>
      <p:sp>
        <p:nvSpPr>
          <p:cNvPr id="21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857892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8200"/>
              </a:buClr>
              <a:buSzTx/>
              <a:buFont typeface="Wingdings" pitchFamily="2" charset="2"/>
              <a:buBlip>
                <a:blip r:embed="rId2"/>
              </a:buBlip>
            </a:pPr>
            <a:r>
              <a:rPr lang="ru-RU" sz="2800" b="1" i="1" u="sng" dirty="0"/>
              <a:t>1 этап:</a:t>
            </a:r>
            <a:r>
              <a:rPr lang="ru-RU" sz="2800" b="1" i="1" dirty="0"/>
              <a:t> «Проектирование БД» </a:t>
            </a:r>
            <a:r>
              <a:rPr lang="ru-RU" sz="2800" dirty="0"/>
              <a:t>(теоретический этап работы). На этом этапе определяется какие таблицы будут входить в состав БД, структура таблиц (из каких полей, какого типа и размера будет состоять каждая таблица), какие поля будут выбраны в качестве первичных (главных) ключей  каждой таблицы.</a:t>
            </a:r>
            <a:endParaRPr lang="ru-RU" sz="2800" b="1" i="1" u="sng" dirty="0"/>
          </a:p>
          <a:p>
            <a:pPr>
              <a:lnSpc>
                <a:spcPct val="90000"/>
              </a:lnSpc>
              <a:buClr>
                <a:srgbClr val="008200"/>
              </a:buClr>
              <a:buSzTx/>
              <a:buFont typeface="Wingdings" pitchFamily="2" charset="2"/>
              <a:buBlip>
                <a:blip r:embed="rId2"/>
              </a:buBlip>
            </a:pPr>
            <a:r>
              <a:rPr lang="ru-RU" sz="2800" b="1" i="1" u="sng" dirty="0"/>
              <a:t>2 этап</a:t>
            </a:r>
            <a:r>
              <a:rPr lang="ru-RU" sz="2800" b="1" i="1" dirty="0"/>
              <a:t>: «Создание структуры».</a:t>
            </a:r>
            <a:r>
              <a:rPr lang="ru-RU" sz="2800" dirty="0"/>
              <a:t> С помощью конкретной СУБД описывается структура таблиц.</a:t>
            </a:r>
            <a:endParaRPr lang="ru-RU" sz="2800" b="1" i="1" u="sng" dirty="0"/>
          </a:p>
          <a:p>
            <a:pPr>
              <a:lnSpc>
                <a:spcPct val="90000"/>
              </a:lnSpc>
              <a:buClr>
                <a:srgbClr val="008200"/>
              </a:buClr>
              <a:buSzTx/>
              <a:buFont typeface="Wingdings" pitchFamily="2" charset="2"/>
              <a:buBlip>
                <a:blip r:embed="rId2"/>
              </a:buBlip>
            </a:pPr>
            <a:r>
              <a:rPr lang="ru-RU" sz="2800" b="1" i="1" u="sng" dirty="0"/>
              <a:t>3 этап:</a:t>
            </a:r>
            <a:r>
              <a:rPr lang="ru-RU" sz="2800" b="1" i="1" dirty="0"/>
              <a:t> «Ввод записей».</a:t>
            </a:r>
            <a:r>
              <a:rPr lang="ru-RU" sz="2800" dirty="0"/>
              <a:t> Заполнение таблиц конкретной информацией.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714347" y="428603"/>
            <a:ext cx="7983565" cy="846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Этапы создания базы данных</a:t>
            </a:r>
          </a:p>
        </p:txBody>
      </p:sp>
      <p:sp>
        <p:nvSpPr>
          <p:cNvPr id="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857892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572032" cy="1428760"/>
          </a:xfrm>
        </p:spPr>
        <p:txBody>
          <a:bodyPr>
            <a:noAutofit/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СУБД 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Access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1928802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ru-RU" sz="2800" b="1" i="1" dirty="0" smtClean="0"/>
              <a:t>СУБД </a:t>
            </a:r>
            <a:r>
              <a:rPr lang="en-US" sz="2800" b="1" i="1" dirty="0"/>
              <a:t>Microsoft Access</a:t>
            </a:r>
            <a:r>
              <a:rPr lang="ru-RU" sz="2800" b="1" dirty="0"/>
              <a:t> </a:t>
            </a:r>
            <a:r>
              <a:rPr lang="ru-RU" sz="2800" dirty="0"/>
              <a:t>относится к </a:t>
            </a:r>
            <a:r>
              <a:rPr lang="ru-RU" sz="2800" dirty="0" smtClean="0"/>
              <a:t>системам, </a:t>
            </a:r>
            <a:r>
              <a:rPr lang="ru-RU" sz="2800" dirty="0"/>
              <a:t>ориентированным на пользователя. </a:t>
            </a:r>
            <a:r>
              <a:rPr lang="ru-RU" sz="2800" dirty="0" smtClean="0"/>
              <a:t>Она </a:t>
            </a:r>
            <a:r>
              <a:rPr lang="ru-RU" sz="2800" dirty="0"/>
              <a:t>позволяет, не прибегая к программированию, легко выполнять действия с </a:t>
            </a:r>
            <a:r>
              <a:rPr lang="ru-RU" sz="2800" dirty="0" smtClean="0"/>
              <a:t>записями базы данных.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857628"/>
            <a:ext cx="828680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800" b="1" i="1" dirty="0" smtClean="0">
                <a:latin typeface="+mn-lt"/>
                <a:hlinkClick r:id="rId3" action="ppaction://hlinksldjump"/>
              </a:rPr>
              <a:t>Создание структуры базы данных.</a:t>
            </a:r>
            <a:endParaRPr lang="ru-RU" sz="2800" b="1" i="1" dirty="0" smtClean="0">
              <a:latin typeface="+mn-lt"/>
            </a:endParaRP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800" b="1" i="1" dirty="0" smtClean="0">
                <a:latin typeface="+mn-lt"/>
                <a:hlinkClick r:id="rId4" action="ppaction://hlinksldjump"/>
              </a:rPr>
              <a:t>Модификация структуры базы данных.</a:t>
            </a:r>
            <a:endParaRPr lang="ru-RU" sz="2800" b="1" i="1" dirty="0" smtClean="0">
              <a:latin typeface="+mn-lt"/>
            </a:endParaRP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800" b="1" i="1" dirty="0" smtClean="0">
                <a:latin typeface="+mn-lt"/>
                <a:hlinkClick r:id="rId5" action="ppaction://hlinksldjump"/>
              </a:rPr>
              <a:t>Создание форм для ввода и редактирования записей в базе данных.</a:t>
            </a:r>
            <a:endParaRPr lang="ru-RU" sz="2800" b="1" i="1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6" name="Стрелка вправо с вырезом 5">
            <a:hlinkClick r:id="rId6" action="ppaction://hlinksldjump"/>
          </p:cNvPr>
          <p:cNvSpPr/>
          <p:nvPr/>
        </p:nvSpPr>
        <p:spPr>
          <a:xfrm>
            <a:off x="6143636" y="5643578"/>
            <a:ext cx="2357454" cy="857256"/>
          </a:xfrm>
          <a:prstGeom prst="notchedRightArrow">
            <a:avLst>
              <a:gd name="adj1" fmla="val 55079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Содержание</a:t>
            </a:r>
            <a:endParaRPr lang="ru-RU" sz="2400" b="1" dirty="0"/>
          </a:p>
        </p:txBody>
      </p:sp>
      <p:pic>
        <p:nvPicPr>
          <p:cNvPr id="103426" name="Picture 2" descr="http://assets2.ghidul.ro/media/foto_video/6/158/38785/foto/crop/1576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357166"/>
            <a:ext cx="3810000" cy="157163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diazites.com/images/wwb_img1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4000" y="1857364"/>
            <a:ext cx="3840000" cy="288000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42976" y="3071810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2743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85720" y="857232"/>
            <a:ext cx="850112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800" b="1" i="1" dirty="0" smtClean="0">
                <a:solidFill>
                  <a:srgbClr val="336600"/>
                </a:solidFill>
                <a:latin typeface="+mn-lt"/>
                <a:hlinkClick r:id="rId5" action="ppaction://hlinksldjump"/>
              </a:rPr>
              <a:t>База  </a:t>
            </a:r>
            <a:r>
              <a:rPr lang="ru-RU" sz="2800" b="1" i="1" dirty="0">
                <a:solidFill>
                  <a:srgbClr val="336600"/>
                </a:solidFill>
                <a:latin typeface="+mn-lt"/>
                <a:hlinkClick r:id="rId5" action="ppaction://hlinksldjump"/>
              </a:rPr>
              <a:t>данных. СУБД. </a:t>
            </a:r>
            <a:r>
              <a:rPr lang="ru-RU" sz="2800" b="1" i="1" dirty="0" smtClean="0">
                <a:solidFill>
                  <a:srgbClr val="336600"/>
                </a:solidFill>
                <a:latin typeface="+mn-lt"/>
                <a:hlinkClick r:id="rId5" action="ppaction://hlinksldjump"/>
              </a:rPr>
              <a:t>Классификации БД. </a:t>
            </a:r>
            <a:endParaRPr lang="ru-RU" sz="2800" b="1" i="1" dirty="0">
              <a:solidFill>
                <a:srgbClr val="336600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800" b="1" i="1" dirty="0">
                <a:solidFill>
                  <a:srgbClr val="336600"/>
                </a:solidFill>
                <a:latin typeface="+mn-lt"/>
                <a:hlinkClick r:id="rId6" action="ppaction://hlinksldjump"/>
              </a:rPr>
              <a:t>Реляционные  базы данных.</a:t>
            </a:r>
            <a:endParaRPr lang="ru-RU" sz="2800" b="1" i="1" dirty="0">
              <a:solidFill>
                <a:srgbClr val="336600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800" b="1" i="1" dirty="0">
                <a:solidFill>
                  <a:srgbClr val="336600"/>
                </a:solidFill>
                <a:latin typeface="+mn-lt"/>
                <a:hlinkClick r:id="rId7" action="ppaction://hlinksldjump"/>
              </a:rPr>
              <a:t>Иерархические базы данных.</a:t>
            </a:r>
            <a:endParaRPr lang="ru-RU" sz="2800" b="1" i="1" dirty="0">
              <a:solidFill>
                <a:srgbClr val="336600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800" b="1" i="1" dirty="0">
                <a:solidFill>
                  <a:srgbClr val="336600"/>
                </a:solidFill>
                <a:latin typeface="+mn-lt"/>
                <a:hlinkClick r:id="rId8" action="ppaction://hlinksldjump"/>
              </a:rPr>
              <a:t>Сетевые базы данных</a:t>
            </a:r>
            <a:r>
              <a:rPr lang="ru-RU" sz="2800" b="1" i="1" dirty="0">
                <a:solidFill>
                  <a:srgbClr val="336600"/>
                </a:solidFill>
                <a:latin typeface="+mn-lt"/>
              </a:rPr>
              <a:t>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2800" b="1" i="1" dirty="0">
                <a:solidFill>
                  <a:srgbClr val="336600"/>
                </a:solidFill>
                <a:latin typeface="+mn-lt"/>
                <a:hlinkClick r:id="rId9" action="ppaction://hlinksldjump"/>
              </a:rPr>
              <a:t>Этапы создания базы данных.</a:t>
            </a:r>
            <a:endParaRPr lang="ru-RU" sz="2800" b="1" i="1" dirty="0">
              <a:solidFill>
                <a:srgbClr val="336600"/>
              </a:solidFill>
              <a:latin typeface="+mn-lt"/>
            </a:endParaRPr>
          </a:p>
          <a:p>
            <a:pPr marL="457200" indent="-457200">
              <a:spcBef>
                <a:spcPts val="300"/>
              </a:spcBef>
              <a:buFontTx/>
              <a:buAutoNum type="arabicPeriod"/>
            </a:pPr>
            <a:r>
              <a:rPr lang="ru-RU" sz="2800" b="1" i="1" dirty="0">
                <a:solidFill>
                  <a:srgbClr val="904B06"/>
                </a:solidFill>
                <a:latin typeface="+mn-lt"/>
                <a:hlinkClick r:id="rId10" action="ppaction://hlinksldjump"/>
              </a:rPr>
              <a:t>СУБД </a:t>
            </a:r>
            <a:r>
              <a:rPr lang="en-US" sz="2800" b="1" i="1" dirty="0">
                <a:solidFill>
                  <a:srgbClr val="904B06"/>
                </a:solidFill>
                <a:latin typeface="+mn-lt"/>
                <a:hlinkClick r:id="rId10" action="ppaction://hlinksldjump"/>
              </a:rPr>
              <a:t>Microsoft Access</a:t>
            </a:r>
            <a:r>
              <a:rPr lang="ru-RU" sz="2800" b="1" i="1" dirty="0" smtClean="0">
                <a:solidFill>
                  <a:srgbClr val="904B06"/>
                </a:solidFill>
                <a:latin typeface="+mn-lt"/>
                <a:hlinkClick r:id="rId10" action="ppaction://hlinksldjump"/>
              </a:rPr>
              <a:t>.</a:t>
            </a:r>
          </a:p>
          <a:p>
            <a:pPr marL="457200" indent="-457200">
              <a:spcBef>
                <a:spcPts val="300"/>
              </a:spcBef>
              <a:buFontTx/>
              <a:buAutoNum type="arabicPeriod"/>
            </a:pPr>
            <a:r>
              <a:rPr lang="ru-RU" sz="2800" b="1" i="1" dirty="0" smtClean="0">
                <a:solidFill>
                  <a:srgbClr val="904B06"/>
                </a:solidFill>
                <a:latin typeface="+mn-lt"/>
              </a:rPr>
              <a:t>СУБД </a:t>
            </a:r>
            <a:r>
              <a:rPr lang="en-US" sz="2800" b="1" i="1" dirty="0" smtClean="0">
                <a:solidFill>
                  <a:srgbClr val="904B06"/>
                </a:solidFill>
                <a:latin typeface="+mn-lt"/>
              </a:rPr>
              <a:t>Open Office</a:t>
            </a:r>
            <a:r>
              <a:rPr lang="ru-RU" sz="2800" b="1" i="1" dirty="0" smtClean="0">
                <a:solidFill>
                  <a:srgbClr val="904B06"/>
                </a:solidFill>
                <a:latin typeface="+mn-lt"/>
              </a:rPr>
              <a:t>. </a:t>
            </a:r>
            <a:r>
              <a:rPr lang="ru-RU" sz="2800" b="1" i="1" dirty="0" smtClean="0">
                <a:solidFill>
                  <a:srgbClr val="336600"/>
                </a:solidFill>
                <a:latin typeface="+mn-lt"/>
                <a:hlinkClick r:id="rId11" action="ppaction://hlinksldjump"/>
              </a:rPr>
              <a:t>Модуль </a:t>
            </a:r>
            <a:r>
              <a:rPr lang="en-US" sz="2800" b="1" i="1" dirty="0" smtClean="0">
                <a:solidFill>
                  <a:srgbClr val="336600"/>
                </a:solidFill>
                <a:latin typeface="+mn-lt"/>
                <a:hlinkClick r:id="rId11" action="ppaction://hlinksldjump"/>
              </a:rPr>
              <a:t>Base</a:t>
            </a:r>
            <a:r>
              <a:rPr lang="ru-RU" sz="2800" b="1" i="1" dirty="0" smtClean="0">
                <a:solidFill>
                  <a:srgbClr val="336600"/>
                </a:solidFill>
                <a:latin typeface="+mn-lt"/>
              </a:rPr>
              <a:t>.</a:t>
            </a:r>
          </a:p>
          <a:p>
            <a:pPr marL="457200" indent="-457200">
              <a:spcBef>
                <a:spcPts val="300"/>
              </a:spcBef>
              <a:buFontTx/>
              <a:buAutoNum type="arabicPeriod"/>
            </a:pPr>
            <a:r>
              <a:rPr lang="ru-RU" sz="2800" b="1" i="1" dirty="0" smtClean="0">
                <a:latin typeface="+mn-lt"/>
                <a:hlinkClick r:id="rId11" action="ppaction://hlinksldjump"/>
              </a:rPr>
              <a:t>БД в заданиях ГИА</a:t>
            </a:r>
            <a:r>
              <a:rPr lang="ru-RU" sz="2800" b="1" i="1" dirty="0" smtClean="0">
                <a:latin typeface="+mn-lt"/>
              </a:rPr>
              <a:t>.</a:t>
            </a:r>
          </a:p>
          <a:p>
            <a:pPr marL="457200" indent="-457200">
              <a:spcBef>
                <a:spcPts val="300"/>
              </a:spcBef>
              <a:buFontTx/>
              <a:buAutoNum type="arabicPeriod"/>
            </a:pPr>
            <a:r>
              <a:rPr lang="ru-RU" sz="2800" b="1" i="1" dirty="0" smtClean="0">
                <a:solidFill>
                  <a:srgbClr val="904B06"/>
                </a:solidFill>
                <a:latin typeface="+mn-lt"/>
              </a:rPr>
              <a:t>Рефлексия: </a:t>
            </a:r>
            <a:endParaRPr lang="ru-RU" sz="2800" b="1" i="1" dirty="0" smtClean="0">
              <a:solidFill>
                <a:srgbClr val="904B06"/>
              </a:solidFill>
              <a:latin typeface="+mn-lt"/>
              <a:hlinkClick r:id="rId12" action="ppaction://hlinksldjump"/>
            </a:endParaRPr>
          </a:p>
          <a:p>
            <a:pPr marL="720000" lvl="1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i="1" dirty="0" smtClean="0">
                <a:latin typeface="+mn-lt"/>
                <a:hlinkClick r:id="rId12" action="ppaction://hlinksldjump"/>
              </a:rPr>
              <a:t>Плакат «СУБД и БД»</a:t>
            </a:r>
            <a:r>
              <a:rPr lang="ru-RU" sz="2800" b="1" i="1" dirty="0" smtClean="0">
                <a:latin typeface="+mn-lt"/>
              </a:rPr>
              <a:t>.    </a:t>
            </a:r>
          </a:p>
          <a:p>
            <a:pPr marL="720000" lvl="1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i="1" dirty="0" smtClean="0">
                <a:latin typeface="+mn-lt"/>
                <a:hlinkClick r:id="rId13"/>
              </a:rPr>
              <a:t>Кроссворд</a:t>
            </a:r>
            <a:r>
              <a:rPr lang="ru-RU" sz="2800" b="1" i="1" dirty="0" smtClean="0">
                <a:latin typeface="+mn-lt"/>
              </a:rPr>
              <a:t> .  </a:t>
            </a:r>
          </a:p>
          <a:p>
            <a:pPr marL="720000" lvl="1" indent="-514350">
              <a:spcBef>
                <a:spcPts val="0"/>
              </a:spcBef>
              <a:buFont typeface="+mj-lt"/>
              <a:buAutoNum type="alphaLcParenR"/>
            </a:pPr>
            <a:r>
              <a:rPr lang="ru-RU" sz="2800" b="1" i="1" dirty="0" err="1" smtClean="0">
                <a:latin typeface="+mn-lt"/>
                <a:hlinkClick r:id="rId14" action="ppaction://hlinksldjump"/>
              </a:rPr>
              <a:t>Синквейн</a:t>
            </a:r>
            <a:r>
              <a:rPr lang="ru-RU" sz="2800" b="1" i="1" dirty="0" smtClean="0">
                <a:latin typeface="+mn-lt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0232" y="21429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Содержание:</a:t>
            </a:r>
            <a:endParaRPr lang="ru-RU" sz="36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Verdana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4929190" y="5286388"/>
          <a:ext cx="392909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ru-RU"/>
              <a:t>Выполнить команды:</a:t>
            </a:r>
            <a:r>
              <a:rPr lang="ru-RU" b="1"/>
              <a:t> </a:t>
            </a:r>
            <a:r>
              <a:rPr lang="ru-RU" b="1">
                <a:solidFill>
                  <a:srgbClr val="800000"/>
                </a:solidFill>
              </a:rPr>
              <a:t>Файл </a:t>
            </a:r>
            <a:r>
              <a:rPr lang="ru-RU" sz="3200" b="1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ru-RU" b="1">
                <a:solidFill>
                  <a:srgbClr val="800000"/>
                </a:solidFill>
              </a:rPr>
              <a:t> Создать </a:t>
            </a:r>
            <a:r>
              <a:rPr lang="ru-RU" sz="3200" b="1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ru-RU" b="1">
                <a:solidFill>
                  <a:srgbClr val="800000"/>
                </a:solidFill>
              </a:rPr>
              <a:t> Новая база данных.</a:t>
            </a:r>
          </a:p>
          <a:p>
            <a:pPr marL="533400" indent="-533400"/>
            <a:r>
              <a:rPr lang="ru-RU"/>
              <a:t>В окне «</a:t>
            </a:r>
            <a:r>
              <a:rPr lang="ru-RU" i="1"/>
              <a:t>Файл новой базы данных</a:t>
            </a:r>
            <a:r>
              <a:rPr lang="ru-RU"/>
              <a:t>» указать путь и  имя нового файла, а затем  щелкнуть кнопку «</a:t>
            </a:r>
            <a:r>
              <a:rPr lang="ru-RU" b="1"/>
              <a:t>Создать».</a:t>
            </a:r>
          </a:p>
          <a:p>
            <a:pPr marL="533400" indent="-533400"/>
            <a:r>
              <a:rPr lang="ru-RU"/>
              <a:t>Установить указатель мыши на строку</a:t>
            </a:r>
            <a:r>
              <a:rPr lang="ru-RU" b="1"/>
              <a:t> «</a:t>
            </a:r>
            <a:r>
              <a:rPr lang="ru-RU" b="1">
                <a:solidFill>
                  <a:srgbClr val="800000"/>
                </a:solidFill>
              </a:rPr>
              <a:t>Создание в режиме конструктора</a:t>
            </a:r>
            <a:r>
              <a:rPr lang="ru-RU" b="1"/>
              <a:t>» </a:t>
            </a:r>
            <a:r>
              <a:rPr lang="ru-RU"/>
              <a:t>и дважды щелкнуть левой кнопкой мыши .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229600" cy="94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Создание структуры базы данных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276475"/>
            <a:ext cx="5516563" cy="3935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3898900" cy="1973263"/>
          </a:xfrm>
        </p:spPr>
        <p:txBody>
          <a:bodyPr>
            <a:normAutofit lnSpcReduction="10000"/>
          </a:bodyPr>
          <a:lstStyle/>
          <a:p>
            <a:r>
              <a:rPr lang="ru-RU"/>
              <a:t>Появится окно для описания структуры файла БД</a:t>
            </a:r>
            <a:r>
              <a:rPr lang="ru-RU" b="1"/>
              <a:t>.</a:t>
            </a:r>
            <a:r>
              <a:rPr lang="ru-RU"/>
              <a:t>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229600" cy="94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Создание структуры базы данных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341438"/>
            <a:ext cx="4486275" cy="3240087"/>
          </a:xfrm>
          <a:prstGeom prst="rect">
            <a:avLst/>
          </a:prstGeo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1188" y="4652963"/>
            <a:ext cx="828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sz="2800"/>
              <a:t> Необходимо ввести названия полей, определить их тип, свойства и при необходимости заполнить раздел «Описание».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ru-RU" b="1" i="1" dirty="0"/>
              <a:t>Задание первичного ключа</a:t>
            </a:r>
            <a:r>
              <a:rPr lang="ru-RU" dirty="0"/>
              <a:t>: выделить поле и выполнить команды  </a:t>
            </a:r>
            <a:r>
              <a:rPr lang="ru-RU" b="1" dirty="0">
                <a:solidFill>
                  <a:srgbClr val="800000"/>
                </a:solidFill>
              </a:rPr>
              <a:t>«Правка» </a:t>
            </a:r>
            <a:r>
              <a:rPr lang="ru-RU" sz="3200" b="1" dirty="0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ru-RU" b="1" dirty="0">
                <a:solidFill>
                  <a:srgbClr val="800000"/>
                </a:solidFill>
              </a:rPr>
              <a:t> «Ключевое поле» </a:t>
            </a:r>
            <a:r>
              <a:rPr lang="ru-RU" dirty="0"/>
              <a:t>(или нажать кнопку       на панели инструментов).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i="1" dirty="0"/>
              <a:t>Символ ключа  появится слева от имени поля. </a:t>
            </a:r>
          </a:p>
          <a:p>
            <a:pPr>
              <a:lnSpc>
                <a:spcPct val="90000"/>
              </a:lnSpc>
            </a:pPr>
            <a:r>
              <a:rPr lang="ru-RU" dirty="0"/>
              <a:t>После ввода полей необходимо щелкнуть кнопку «</a:t>
            </a:r>
            <a:r>
              <a:rPr lang="ru-RU" b="1" dirty="0"/>
              <a:t>Сохранить</a:t>
            </a:r>
            <a:r>
              <a:rPr lang="ru-RU" dirty="0"/>
              <a:t>»      , </a:t>
            </a:r>
            <a:r>
              <a:rPr lang="ru-RU" b="1" dirty="0"/>
              <a:t>ввести имя таблицы</a:t>
            </a:r>
            <a:r>
              <a:rPr lang="ru-RU" dirty="0"/>
              <a:t> и нажать кнопку «</a:t>
            </a:r>
            <a:r>
              <a:rPr lang="ru-RU" b="1" dirty="0"/>
              <a:t>ОК</a:t>
            </a:r>
            <a:r>
              <a:rPr lang="ru-RU" dirty="0"/>
              <a:t>».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229600" cy="94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Создание структуры базы данных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7572396" y="2643182"/>
          <a:ext cx="539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Точечный рисунок" r:id="rId3" imgW="276117" imgH="228571" progId="PBrush">
                  <p:embed/>
                </p:oleObj>
              </mc:Choice>
              <mc:Fallback>
                <p:oleObj name="Точечный рисунок" r:id="rId3" imgW="276117" imgH="22857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2643182"/>
                        <a:ext cx="5397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428736"/>
            <a:ext cx="7200900" cy="3254375"/>
          </a:xfrm>
          <a:prstGeom prst="rect">
            <a:avLst/>
          </a:prstGeom>
          <a:noFill/>
          <a:ln w="41275">
            <a:pattFill prst="trellis">
              <a:fgClr>
                <a:srgbClr val="3333FF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214950"/>
            <a:ext cx="458787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48" y="5786454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/>
              <a:t>Файл</a:t>
            </a:r>
            <a:r>
              <a:rPr lang="ru-RU" dirty="0"/>
              <a:t> </a:t>
            </a:r>
            <a:r>
              <a:rPr lang="ru-RU" sz="3200" b="1" dirty="0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ru-RU" dirty="0"/>
              <a:t> </a:t>
            </a:r>
            <a:r>
              <a:rPr lang="ru-RU" b="1" dirty="0"/>
              <a:t>Открыть</a:t>
            </a:r>
            <a:r>
              <a:rPr lang="ru-RU" dirty="0"/>
              <a:t> </a:t>
            </a:r>
            <a:r>
              <a:rPr lang="ru-RU" sz="3200" b="1" dirty="0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ru-RU" dirty="0"/>
              <a:t> Указать путь и </a:t>
            </a:r>
            <a:r>
              <a:rPr lang="ru-RU" b="1" dirty="0"/>
              <a:t>имя файла</a:t>
            </a:r>
            <a:r>
              <a:rPr lang="ru-RU" dirty="0"/>
              <a:t> </a:t>
            </a:r>
            <a:r>
              <a:rPr lang="ru-RU" sz="3200" b="1" dirty="0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ru-RU" dirty="0"/>
              <a:t> Нажать на кнопку </a:t>
            </a:r>
            <a:r>
              <a:rPr lang="ru-RU" b="1" dirty="0"/>
              <a:t>«Открыть».</a:t>
            </a:r>
          </a:p>
          <a:p>
            <a:pPr>
              <a:lnSpc>
                <a:spcPct val="90000"/>
              </a:lnSpc>
            </a:pPr>
            <a:r>
              <a:rPr lang="ru-RU" dirty="0"/>
              <a:t>Выбрать объект «</a:t>
            </a:r>
            <a:r>
              <a:rPr lang="ru-RU" b="1" dirty="0"/>
              <a:t>Таблица</a:t>
            </a:r>
            <a:r>
              <a:rPr lang="ru-RU" dirty="0"/>
              <a:t>» в левой части окна. В правой части окна щелкнуть левой кнопкой мыши по имени нужной таблицы.</a:t>
            </a:r>
            <a:r>
              <a:rPr lang="ru-RU" b="1" dirty="0"/>
              <a:t>          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Нажать кнопку </a:t>
            </a:r>
            <a:r>
              <a:rPr lang="ru-RU" b="1" dirty="0"/>
              <a:t> </a:t>
            </a:r>
            <a:r>
              <a:rPr lang="ru-RU" dirty="0"/>
              <a:t>        </a:t>
            </a:r>
            <a:r>
              <a:rPr lang="ru-RU" dirty="0" smtClean="0"/>
              <a:t>               </a:t>
            </a:r>
            <a:r>
              <a:rPr lang="ru-RU" dirty="0"/>
              <a:t>на панели инструментов.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229600" cy="94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Модификация структуры базы данных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714744" y="5214950"/>
          <a:ext cx="18351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Точечный рисунок" r:id="rId3" imgW="914286" imgH="219222" progId="PBrush">
                  <p:embed/>
                </p:oleObj>
              </mc:Choice>
              <mc:Fallback>
                <p:oleObj name="Точечный рисунок" r:id="rId3" imgW="914286" imgH="219222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5214950"/>
                        <a:ext cx="18351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412875"/>
            <a:ext cx="5044277" cy="36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marL="533400" indent="-533400"/>
            <a:r>
              <a:rPr lang="ru-RU" sz="2400" dirty="0"/>
              <a:t>В режиме «</a:t>
            </a:r>
            <a:r>
              <a:rPr lang="ru-RU" sz="2400" b="1" dirty="0"/>
              <a:t>Конструктора</a:t>
            </a:r>
            <a:r>
              <a:rPr lang="ru-RU" sz="2400" dirty="0"/>
              <a:t>» можно изменять имена полей, их тип, добавлять новые и удалять существующие поля.</a:t>
            </a:r>
          </a:p>
          <a:p>
            <a:pPr marL="914400" lvl="1" indent="-457200" algn="ctr">
              <a:buFont typeface="Wingdings" pitchFamily="2" charset="2"/>
              <a:buNone/>
            </a:pPr>
            <a:r>
              <a:rPr lang="ru-RU" sz="2000" b="1" dirty="0"/>
              <a:t>Добавление поля:</a:t>
            </a:r>
            <a:r>
              <a:rPr lang="ru-RU" sz="2000" dirty="0"/>
              <a:t> </a:t>
            </a:r>
          </a:p>
          <a:p>
            <a:pPr marL="914400" lvl="1" indent="-457200"/>
            <a:r>
              <a:rPr lang="ru-RU" sz="2000" dirty="0"/>
              <a:t>выделить поле, над которым должно находиться новое создаваемое поле (щелкнуть на сером квадратике слева от имени поля), </a:t>
            </a:r>
            <a:endParaRPr lang="ru-RU" sz="2000" b="1" dirty="0"/>
          </a:p>
          <a:p>
            <a:pPr marL="914400" lvl="1" indent="-457200"/>
            <a:r>
              <a:rPr lang="ru-RU" sz="2000" b="1" dirty="0"/>
              <a:t>Вставка </a:t>
            </a:r>
            <a:r>
              <a:rPr lang="ru-RU" b="1" dirty="0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ru-RU" sz="2000" b="1" dirty="0"/>
              <a:t> Строки </a:t>
            </a:r>
            <a:r>
              <a:rPr lang="ru-RU" sz="2000" dirty="0"/>
              <a:t>(появится пустая строка, которую нужно заполнить). </a:t>
            </a:r>
          </a:p>
          <a:p>
            <a:pPr marL="914400" lvl="1" indent="-457200" algn="ctr">
              <a:buFont typeface="Wingdings" pitchFamily="2" charset="2"/>
              <a:buNone/>
            </a:pPr>
            <a:r>
              <a:rPr lang="ru-RU" sz="2000" b="1" dirty="0"/>
              <a:t>Удаление поля:</a:t>
            </a:r>
          </a:p>
          <a:p>
            <a:pPr marL="914400" lvl="1" indent="-457200"/>
            <a:r>
              <a:rPr lang="ru-RU" sz="2000" dirty="0"/>
              <a:t>выделить поле и нажать кнопку </a:t>
            </a:r>
            <a:r>
              <a:rPr lang="en-US" sz="2000" b="1" dirty="0"/>
              <a:t>DELETE</a:t>
            </a:r>
            <a:r>
              <a:rPr lang="ru-RU" sz="2000" b="1" dirty="0"/>
              <a:t>.</a:t>
            </a:r>
            <a:endParaRPr lang="ru-RU" sz="2000" b="1" i="1" dirty="0"/>
          </a:p>
          <a:p>
            <a:pPr marL="533400" indent="-533400"/>
            <a:r>
              <a:rPr lang="ru-RU" sz="2400" dirty="0"/>
              <a:t>После внесения изменений необходимо выполнить команду</a:t>
            </a:r>
            <a:r>
              <a:rPr lang="ru-RU" sz="2400" b="1" i="1" dirty="0"/>
              <a:t>  «Сохранить».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8229600" cy="94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Модификация структуры базы данных</a:t>
            </a:r>
          </a:p>
        </p:txBody>
      </p:sp>
      <p:sp>
        <p:nvSpPr>
          <p:cNvPr id="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48" y="5786454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Одним из самых простых способов является создание </a:t>
            </a:r>
            <a:r>
              <a:rPr lang="ru-RU" b="1"/>
              <a:t>автоформ</a:t>
            </a:r>
            <a:r>
              <a:rPr lang="ru-RU"/>
              <a:t>, которые содержат все поля из таблицы БД. </a:t>
            </a:r>
          </a:p>
          <a:p>
            <a:r>
              <a:rPr lang="ru-RU"/>
              <a:t>Автоформу создают для таблицы, открытой в режиме «Таблицы» с помощью кнопки  </a:t>
            </a:r>
            <a:r>
              <a:rPr lang="ru-RU" b="1"/>
              <a:t>«Новый объект: автоформа»</a:t>
            </a:r>
            <a:r>
              <a:rPr lang="ru-RU"/>
              <a:t> </a:t>
            </a:r>
            <a:r>
              <a:rPr lang="ru-RU" b="1"/>
              <a:t> </a:t>
            </a:r>
            <a:r>
              <a:rPr lang="ru-RU"/>
              <a:t>на панели инструментов.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857223" y="188913"/>
            <a:ext cx="778674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Создание форм для ввода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и редактирования данных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628775"/>
            <a:ext cx="3103562" cy="4681538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284538"/>
            <a:ext cx="6157912" cy="3151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820150" cy="5373687"/>
          </a:xfrm>
        </p:spPr>
        <p:txBody>
          <a:bodyPr/>
          <a:lstStyle/>
          <a:p>
            <a:r>
              <a:rPr lang="ru-RU" sz="2600"/>
              <a:t>Открыть таблицу, для которой будет создана форма.</a:t>
            </a:r>
          </a:p>
          <a:p>
            <a:r>
              <a:rPr lang="ru-RU" sz="2600"/>
              <a:t>В левой части окна щелкнуть по кнопке «</a:t>
            </a:r>
            <a:r>
              <a:rPr lang="ru-RU" sz="2600" b="1"/>
              <a:t>Формы</a:t>
            </a:r>
            <a:r>
              <a:rPr lang="ru-RU" sz="2600"/>
              <a:t>».</a:t>
            </a:r>
          </a:p>
          <a:p>
            <a:pPr>
              <a:buFont typeface="Wingdings" pitchFamily="2" charset="2"/>
              <a:buNone/>
            </a:pPr>
            <a:endParaRPr lang="ru-RU" sz="2600"/>
          </a:p>
          <a:p>
            <a:pPr>
              <a:buFont typeface="Wingdings" pitchFamily="2" charset="2"/>
              <a:buNone/>
            </a:pPr>
            <a:endParaRPr lang="ru-RU" sz="2600"/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3518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Создание формы в режиме "Конструктора"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349500"/>
            <a:ext cx="4864100" cy="3548063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95288" y="4941888"/>
            <a:ext cx="30972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sz="2600" i="1"/>
              <a:t> Появится окно диалога «Новая форма».</a:t>
            </a:r>
            <a:endParaRPr lang="ru-RU" sz="260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425825"/>
            <a:ext cx="4679950" cy="3155950"/>
          </a:xfrm>
          <a:prstGeom prst="rect">
            <a:avLst/>
          </a:prstGeom>
          <a:noFill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50825" y="4451350"/>
            <a:ext cx="331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23850" y="3429000"/>
            <a:ext cx="31686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75000"/>
              <a:buFont typeface="Wingdings" pitchFamily="2" charset="2"/>
              <a:buChar char="p"/>
            </a:pPr>
            <a:r>
              <a:rPr lang="ru-RU" sz="2600"/>
              <a:t> Щелкнуть по кнопке «</a:t>
            </a:r>
            <a:r>
              <a:rPr lang="ru-RU" sz="2600" b="1"/>
              <a:t>Создать</a:t>
            </a:r>
            <a:r>
              <a:rPr lang="ru-RU" sz="2600"/>
              <a:t>».</a:t>
            </a: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5651500" y="2708275"/>
            <a:ext cx="865188" cy="2889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r>
              <a:rPr lang="ru-RU"/>
              <a:t>Щелкнуть на пункте «</a:t>
            </a:r>
            <a:r>
              <a:rPr lang="ru-RU" b="1"/>
              <a:t>Конструктор</a:t>
            </a:r>
            <a:r>
              <a:rPr lang="ru-RU"/>
              <a:t>».</a:t>
            </a:r>
          </a:p>
          <a:p>
            <a:r>
              <a:rPr lang="ru-RU"/>
              <a:t>Из раскрывающегося списка, расположенного в нижней части окна диалога,  </a:t>
            </a:r>
            <a:r>
              <a:rPr lang="ru-RU" b="1"/>
              <a:t>выбрать таблицу</a:t>
            </a:r>
            <a:r>
              <a:rPr lang="ru-RU"/>
              <a:t>. </a:t>
            </a:r>
            <a:r>
              <a:rPr lang="ru-RU" i="1"/>
              <a:t>Эта таблица определит список полей.</a:t>
            </a:r>
            <a:endParaRPr lang="ru-RU"/>
          </a:p>
          <a:p>
            <a:endParaRPr lang="ru-RU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5337352" cy="3600000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445125"/>
            <a:ext cx="2952750" cy="647700"/>
          </a:xfrm>
          <a:prstGeom prst="rect">
            <a:avLst/>
          </a:prstGeom>
          <a:noFill/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7596188" y="5445125"/>
            <a:ext cx="792162" cy="503238"/>
          </a:xfrm>
          <a:prstGeom prst="leftArrow">
            <a:avLst>
              <a:gd name="adj1" fmla="val 50000"/>
              <a:gd name="adj2" fmla="val 39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4530725"/>
          </a:xfrm>
        </p:spPr>
        <p:txBody>
          <a:bodyPr/>
          <a:lstStyle/>
          <a:p>
            <a:r>
              <a:rPr lang="ru-RU"/>
              <a:t>Щелкнуть кнопку «</a:t>
            </a:r>
            <a:r>
              <a:rPr lang="ru-RU" b="1"/>
              <a:t>ОК</a:t>
            </a:r>
            <a:r>
              <a:rPr lang="ru-RU"/>
              <a:t>». Появится окно конструктора форм.</a:t>
            </a:r>
          </a:p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5616575" cy="4886325"/>
          </a:xfrm>
          <a:prstGeom prst="rect">
            <a:avLst/>
          </a:prstGeom>
          <a:noFill/>
        </p:spPr>
      </p:pic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6948488" y="4076700"/>
            <a:ext cx="1152525" cy="720725"/>
          </a:xfrm>
          <a:prstGeom prst="wedgeRectCallout">
            <a:avLst>
              <a:gd name="adj1" fmla="val -132782"/>
              <a:gd name="adj2" fmla="val 48019"/>
            </a:avLst>
          </a:prstGeom>
          <a:solidFill>
            <a:srgbClr val="FFE8C5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Список полей</a:t>
            </a:r>
            <a:endParaRPr lang="ru-RU" b="1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68313" y="3933825"/>
            <a:ext cx="1438275" cy="792163"/>
          </a:xfrm>
          <a:prstGeom prst="wedgeRectCallout">
            <a:avLst>
              <a:gd name="adj1" fmla="val 104083"/>
              <a:gd name="adj2" fmla="val 46194"/>
            </a:avLst>
          </a:prstGeom>
          <a:solidFill>
            <a:srgbClr val="FFE8C5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Панель элементов</a:t>
            </a:r>
            <a:endParaRPr lang="ru-RU" b="1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5580063" y="2349500"/>
            <a:ext cx="3097212" cy="1082675"/>
          </a:xfrm>
          <a:prstGeom prst="wedgeRectCallout">
            <a:avLst>
              <a:gd name="adj1" fmla="val -100282"/>
              <a:gd name="adj2" fmla="val -37829"/>
            </a:avLst>
          </a:prstGeom>
          <a:solidFill>
            <a:srgbClr val="FFE8C5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Область данных, предназначенная для размещения информации.</a:t>
            </a:r>
            <a:endParaRPr lang="ru-RU" b="1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39750" y="5949950"/>
            <a:ext cx="8208963" cy="669925"/>
          </a:xfrm>
          <a:prstGeom prst="rect">
            <a:avLst/>
          </a:prstGeom>
          <a:solidFill>
            <a:srgbClr val="FFE8C5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Если «</a:t>
            </a:r>
            <a:r>
              <a:rPr lang="ru-RU" b="1"/>
              <a:t>Список полей</a:t>
            </a:r>
            <a:r>
              <a:rPr lang="ru-RU"/>
              <a:t>» или «</a:t>
            </a:r>
            <a:r>
              <a:rPr lang="ru-RU" b="1"/>
              <a:t>Панель элементов</a:t>
            </a:r>
            <a:r>
              <a:rPr lang="ru-RU"/>
              <a:t>» не отображены на экране, то следует использовать команду «</a:t>
            </a:r>
            <a:r>
              <a:rPr lang="ru-RU" b="1"/>
              <a:t>Вид</a:t>
            </a:r>
            <a:r>
              <a:rPr lang="ru-RU"/>
              <a:t>»</a:t>
            </a:r>
            <a:r>
              <a:rPr lang="ru-RU" i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0" grpId="0" animBg="1"/>
      <p:bldP spid="44041" grpId="0" animBg="1"/>
      <p:bldP spid="440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207375" cy="61928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b="1"/>
              <a:t>Конструктор </a:t>
            </a:r>
            <a:r>
              <a:rPr lang="ru-RU"/>
              <a:t>– это монтажный стол, на котором можно размещать элементы формы. </a:t>
            </a:r>
          </a:p>
          <a:p>
            <a:pPr>
              <a:lnSpc>
                <a:spcPct val="90000"/>
              </a:lnSpc>
            </a:pPr>
            <a:r>
              <a:rPr lang="ru-RU"/>
              <a:t>Первоначально конструктор создает заготовку формы шириной 10 см и высотой – 3 см. Эти размеры можно изменять с помощью границ заготовки. </a:t>
            </a:r>
          </a:p>
          <a:p>
            <a:pPr>
              <a:lnSpc>
                <a:spcPct val="90000"/>
              </a:lnSpc>
            </a:pPr>
            <a:r>
              <a:rPr lang="ru-RU"/>
              <a:t>Для просмотра полученной формы можно использовать кнопку «</a:t>
            </a:r>
            <a:r>
              <a:rPr lang="ru-RU" b="1"/>
              <a:t>Вид</a:t>
            </a:r>
            <a:r>
              <a:rPr lang="ru-RU"/>
              <a:t>»</a:t>
            </a:r>
            <a:r>
              <a:rPr lang="ru-RU" b="1"/>
              <a:t>      </a:t>
            </a:r>
            <a:r>
              <a:rPr lang="ru-RU"/>
              <a:t>на панели инструментов. Повторный щелчок по этой кнопке позволяет возвратиться в прежний режим работы.</a:t>
            </a:r>
          </a:p>
          <a:p>
            <a:pPr>
              <a:lnSpc>
                <a:spcPct val="90000"/>
              </a:lnSpc>
            </a:pPr>
            <a:r>
              <a:rPr lang="ru-RU"/>
              <a:t>Чтобы</a:t>
            </a:r>
            <a:r>
              <a:rPr lang="ru-RU" b="1"/>
              <a:t> добавить поле </a:t>
            </a:r>
            <a:r>
              <a:rPr lang="ru-RU"/>
              <a:t>на форму, нужно </a:t>
            </a:r>
            <a:r>
              <a:rPr lang="ru-RU" b="1"/>
              <a:t>перетащить</a:t>
            </a:r>
            <a:r>
              <a:rPr lang="ru-RU"/>
              <a:t> поле из </a:t>
            </a:r>
            <a:r>
              <a:rPr lang="ru-RU" i="1"/>
              <a:t>списка полей</a:t>
            </a:r>
            <a:r>
              <a:rPr lang="ru-RU"/>
              <a:t> в  </a:t>
            </a:r>
            <a:r>
              <a:rPr lang="ru-RU" i="1"/>
              <a:t>область данных.</a:t>
            </a:r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7956550" y="3284538"/>
          <a:ext cx="8636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Точечный рисунок" r:id="rId3" imgW="371527" imgH="266737" progId="PBrush">
                  <p:embed/>
                </p:oleObj>
              </mc:Choice>
              <mc:Fallback>
                <p:oleObj name="Точечный рисунок" r:id="rId3" imgW="371527" imgH="26673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284538"/>
                        <a:ext cx="8636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860800"/>
            <a:ext cx="5364162" cy="2730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1357298"/>
            <a:ext cx="8497887" cy="5286411"/>
          </a:xfrm>
        </p:spPr>
        <p:txBody>
          <a:bodyPr>
            <a:normAutofit/>
          </a:bodyPr>
          <a:lstStyle/>
          <a:p>
            <a:pPr marL="0" indent="35560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Базы данных используются во всех сферах человеческой деятельности – в науке, производстве. торговле, медицине, криминалистике, искусстве и т.д.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2400" u="sng" dirty="0" smtClean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2400" u="sng" dirty="0" smtClean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2400" u="sng" dirty="0" smtClean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 dirty="0" smtClean="0"/>
              <a:t>Например</a:t>
            </a:r>
            <a:r>
              <a:rPr lang="ru-RU" sz="2400" u="sng" dirty="0"/>
              <a:t>:</a:t>
            </a:r>
          </a:p>
          <a:p>
            <a:pPr marL="0" indent="355600">
              <a:lnSpc>
                <a:spcPct val="90000"/>
              </a:lnSpc>
              <a:buClr>
                <a:srgbClr val="800000"/>
              </a:buClr>
              <a:buSzTx/>
              <a:buFont typeface="Wingdings" pitchFamily="2" charset="2"/>
              <a:buChar char="§"/>
            </a:pPr>
            <a:r>
              <a:rPr lang="ru-RU" sz="2400" dirty="0"/>
              <a:t>БД о системе продажи билетов;</a:t>
            </a:r>
          </a:p>
          <a:p>
            <a:pPr marL="0" indent="355600">
              <a:lnSpc>
                <a:spcPct val="90000"/>
              </a:lnSpc>
              <a:buClr>
                <a:srgbClr val="800000"/>
              </a:buClr>
              <a:buSzTx/>
              <a:buFont typeface="Wingdings" pitchFamily="2" charset="2"/>
              <a:buChar char="§"/>
            </a:pPr>
            <a:r>
              <a:rPr lang="ru-RU" sz="2400" dirty="0"/>
              <a:t>БД о работниках предприятия;</a:t>
            </a:r>
          </a:p>
          <a:p>
            <a:pPr marL="0" indent="355600">
              <a:lnSpc>
                <a:spcPct val="90000"/>
              </a:lnSpc>
              <a:buClr>
                <a:srgbClr val="800000"/>
              </a:buClr>
              <a:buSzTx/>
              <a:buFont typeface="Wingdings" pitchFamily="2" charset="2"/>
              <a:buChar char="§"/>
            </a:pPr>
            <a:r>
              <a:rPr lang="ru-RU" sz="2400" dirty="0"/>
              <a:t>БД документов в области уголовного права.</a:t>
            </a:r>
            <a:r>
              <a:rPr lang="ru-RU" sz="2400" i="1" dirty="0"/>
              <a:t> </a:t>
            </a:r>
          </a:p>
          <a:p>
            <a:pPr marL="0" indent="355600">
              <a:lnSpc>
                <a:spcPct val="90000"/>
              </a:lnSpc>
              <a:buClr>
                <a:srgbClr val="800000"/>
              </a:buClr>
              <a:buSzTx/>
              <a:buFont typeface="Wingdings" pitchFamily="2" charset="2"/>
              <a:buChar char="§"/>
            </a:pPr>
            <a:r>
              <a:rPr lang="ru-RU" sz="2400" dirty="0"/>
              <a:t>БД книжного фонда библиотеки и т. д.</a:t>
            </a:r>
          </a:p>
          <a:p>
            <a:pPr marL="0" indent="3556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/>
              <a:t>Вся </a:t>
            </a:r>
            <a:r>
              <a:rPr lang="ru-RU" sz="2400" dirty="0"/>
              <a:t>эта информация может храниться на бумаге. Но современным средством хранения и обработки данных является компьютер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285852" y="357166"/>
            <a:ext cx="68421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Что такое база данных?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428868"/>
            <a:ext cx="8215370" cy="1214446"/>
          </a:xfrm>
          <a:prstGeom prst="roundRect">
            <a:avLst>
              <a:gd name="adj" fmla="val 313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800000"/>
                </a:solidFill>
              </a:rPr>
              <a:t>База данных – это совокупность систематизированных сведений об объектах окружающего нас мира по какой-либо области знаний.</a:t>
            </a:r>
            <a:r>
              <a:rPr lang="ru-RU" sz="2400" dirty="0" smtClean="0"/>
              <a:t>    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33375"/>
            <a:ext cx="8713787" cy="806450"/>
          </a:xfrm>
        </p:spPr>
        <p:txBody>
          <a:bodyPr/>
          <a:lstStyle/>
          <a:p>
            <a:pPr algn="ctr"/>
            <a:r>
              <a:rPr lang="ru-RU" sz="3200">
                <a:solidFill>
                  <a:schemeClr val="tx1"/>
                </a:solidFill>
                <a:latin typeface="Verdana" pitchFamily="34" charset="0"/>
              </a:rPr>
              <a:t>На форму можно добавить </a:t>
            </a:r>
            <a:r>
              <a:rPr lang="ru-RU" sz="3200" b="1">
                <a:solidFill>
                  <a:schemeClr val="tx1"/>
                </a:solidFill>
                <a:latin typeface="Verdana" pitchFamily="34" charset="0"/>
              </a:rPr>
              <a:t>заголовок: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/>
              <a:t>Выбрать на «Панели элементов» объект </a:t>
            </a:r>
            <a:r>
              <a:rPr lang="ru-RU" b="1"/>
              <a:t>«Надпись»</a:t>
            </a:r>
            <a:r>
              <a:rPr lang="ru-RU"/>
              <a:t> </a:t>
            </a:r>
            <a:r>
              <a:rPr lang="ru-RU" b="1"/>
              <a:t>.</a:t>
            </a:r>
            <a:endParaRPr lang="ru-RU"/>
          </a:p>
          <a:p>
            <a:r>
              <a:rPr lang="ru-RU"/>
              <a:t>Растянуть прямоугольник на </a:t>
            </a:r>
            <a:r>
              <a:rPr lang="ru-RU" i="1"/>
              <a:t>области данных</a:t>
            </a:r>
            <a:r>
              <a:rPr lang="ru-RU"/>
              <a:t> и ввести текст заголовка. Щелкнуть в любом месте формы.</a:t>
            </a:r>
          </a:p>
          <a:p>
            <a:r>
              <a:rPr lang="ru-RU"/>
              <a:t>Если необходимо изменить шрифт, его размер, цвет, заливку, то нужно выделить надпись, а затем вспомнить приемы работы в редакторе </a:t>
            </a:r>
            <a:r>
              <a:rPr lang="en-US"/>
              <a:t>Word</a:t>
            </a:r>
            <a:r>
              <a:rPr lang="ru-RU"/>
              <a:t>.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779838" y="2060575"/>
          <a:ext cx="647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Точечный рисунок" r:id="rId3" imgW="295238" imgH="237969" progId="PBrush">
                  <p:embed/>
                </p:oleObj>
              </mc:Choice>
              <mc:Fallback>
                <p:oleObj name="Точечный рисунок" r:id="rId3" imgW="295238" imgH="237969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060575"/>
                        <a:ext cx="647700" cy="5222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3573463"/>
            <a:ext cx="5930900" cy="2978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725487"/>
          </a:xfrm>
        </p:spPr>
        <p:txBody>
          <a:bodyPr/>
          <a:lstStyle/>
          <a:p>
            <a:r>
              <a:rPr lang="ru-RU" sz="3200">
                <a:solidFill>
                  <a:schemeClr val="tx1"/>
                </a:solidFill>
                <a:latin typeface="Verdana" pitchFamily="34" charset="0"/>
              </a:rPr>
              <a:t>На форму можно добавить </a:t>
            </a:r>
            <a:r>
              <a:rPr lang="ru-RU" sz="3200" b="1">
                <a:solidFill>
                  <a:schemeClr val="tx1"/>
                </a:solidFill>
                <a:latin typeface="Verdana" pitchFamily="34" charset="0"/>
              </a:rPr>
              <a:t>рисунок: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Щелкнуть по элементу «</a:t>
            </a:r>
            <a:r>
              <a:rPr lang="ru-RU" b="1"/>
              <a:t>Рисунок</a:t>
            </a:r>
            <a:r>
              <a:rPr lang="ru-RU"/>
              <a:t>».</a:t>
            </a:r>
          </a:p>
          <a:p>
            <a:r>
              <a:rPr lang="ru-RU"/>
              <a:t>Растянуть прямоугольник  и  указать путь и имя файла с рисунком.</a:t>
            </a:r>
          </a:p>
          <a:p>
            <a:r>
              <a:rPr lang="ru-RU"/>
              <a:t>Щелкнуть правой кнопкой мыши по рисунку – </a:t>
            </a:r>
            <a:r>
              <a:rPr lang="ru-RU" b="1"/>
              <a:t>Свойства</a:t>
            </a:r>
            <a:r>
              <a:rPr lang="ru-RU"/>
              <a:t> – </a:t>
            </a:r>
            <a:r>
              <a:rPr lang="ru-RU" b="1"/>
              <a:t>Макет</a:t>
            </a:r>
            <a:r>
              <a:rPr lang="ru-RU"/>
              <a:t> – </a:t>
            </a:r>
            <a:r>
              <a:rPr lang="ru-RU" b="1"/>
              <a:t>Установка размеров</a:t>
            </a:r>
            <a:r>
              <a:rPr lang="ru-RU"/>
              <a:t> - «</a:t>
            </a:r>
            <a:r>
              <a:rPr lang="ru-RU" b="1"/>
              <a:t>По размеру рамки».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1557338"/>
            <a:ext cx="576262" cy="550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36838"/>
            <a:ext cx="4967288" cy="3921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820150" cy="725487"/>
          </a:xfrm>
          <a:noFill/>
          <a:ln/>
        </p:spPr>
        <p:txBody>
          <a:bodyPr/>
          <a:lstStyle/>
          <a:p>
            <a:r>
              <a:rPr lang="ru-RU" sz="3200" b="1">
                <a:solidFill>
                  <a:schemeClr val="tx1"/>
                </a:solidFill>
                <a:latin typeface="Verdana" pitchFamily="34" charset="0"/>
              </a:rPr>
              <a:t>Заливка</a:t>
            </a:r>
            <a:r>
              <a:rPr lang="ru-RU" sz="4000" b="1"/>
              <a:t> </a:t>
            </a:r>
            <a:r>
              <a:rPr lang="ru-RU" sz="3200" b="1">
                <a:solidFill>
                  <a:schemeClr val="tx1"/>
                </a:solidFill>
                <a:latin typeface="Verdana" pitchFamily="34" charset="0"/>
              </a:rPr>
              <a:t>фона</a:t>
            </a:r>
            <a:r>
              <a:rPr lang="ru-RU" sz="3200">
                <a:solidFill>
                  <a:schemeClr val="tx1"/>
                </a:solidFill>
                <a:latin typeface="Verdana" pitchFamily="34" charset="0"/>
              </a:rPr>
              <a:t> определенным цветом: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797425"/>
            <a:ext cx="7632700" cy="1800225"/>
          </a:xfrm>
        </p:spPr>
        <p:txBody>
          <a:bodyPr>
            <a:normAutofit fontScale="92500" lnSpcReduction="10000"/>
          </a:bodyPr>
          <a:lstStyle/>
          <a:p>
            <a:r>
              <a:rPr lang="ru-RU"/>
              <a:t>После размещения на форме всех элементов управления, форму надо </a:t>
            </a:r>
            <a:r>
              <a:rPr lang="ru-RU" b="1"/>
              <a:t>сохранить,</a:t>
            </a:r>
            <a:r>
              <a:rPr lang="ru-RU"/>
              <a:t> а уже затем использовать  для ввода данных.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1844675"/>
            <a:ext cx="4032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7550" lvl="4">
              <a:buClr>
                <a:schemeClr val="accent1"/>
              </a:buClr>
              <a:buFont typeface="Wingdings" pitchFamily="2" charset="2"/>
              <a:buChar char="q"/>
            </a:pPr>
            <a:r>
              <a:rPr lang="ru-RU"/>
              <a:t> </a:t>
            </a:r>
            <a:r>
              <a:rPr lang="ru-RU" sz="2400"/>
              <a:t>Щелкнуть </a:t>
            </a:r>
            <a:r>
              <a:rPr lang="ru-RU" sz="2400" b="1"/>
              <a:t>ПКМ</a:t>
            </a:r>
            <a:r>
              <a:rPr lang="ru-RU" sz="2400"/>
              <a:t> по любому пустому месту формы.</a:t>
            </a:r>
          </a:p>
          <a:p>
            <a:pPr marL="717550" lvl="4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400"/>
              <a:t> </a:t>
            </a:r>
            <a:r>
              <a:rPr lang="ru-RU" sz="2400" b="1"/>
              <a:t>Цвет заливки – выбрать цвет</a:t>
            </a:r>
            <a:r>
              <a:rPr lang="ru-RU" sz="2400"/>
              <a:t>.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341438"/>
            <a:ext cx="4321175" cy="3419475"/>
          </a:xfrm>
          <a:prstGeom prst="rect">
            <a:avLst/>
          </a:prstGeom>
          <a:noFill/>
        </p:spPr>
      </p:pic>
      <p:sp>
        <p:nvSpPr>
          <p:cNvPr id="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786454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714480" y="1142984"/>
            <a:ext cx="6000792" cy="2173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Базы </a:t>
            </a:r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данных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в </a:t>
            </a:r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заданиях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73100"/>
            <a:ext cx="7416800" cy="51212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592933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Ответ</a:t>
            </a:r>
            <a:endParaRPr lang="ru-RU" sz="3200" b="1" dirty="0">
              <a:solidFill>
                <a:srgbClr val="0082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8" y="592933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8064500" cy="53594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592933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Ответ</a:t>
            </a:r>
            <a:endParaRPr lang="ru-RU" sz="3200" b="1" dirty="0">
              <a:solidFill>
                <a:srgbClr val="0082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600076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428596" y="571480"/>
            <a:ext cx="8391554" cy="176971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+mn-lt"/>
              </a:rPr>
              <a:t>Сколько записей в нижеследующем фрагменте турнирной таблицы удовлетворяют условию </a:t>
            </a:r>
          </a:p>
          <a:p>
            <a:pPr algn="ctr">
              <a:spcBef>
                <a:spcPct val="50000"/>
              </a:spcBef>
            </a:pPr>
            <a:r>
              <a:rPr lang="ru-RU" sz="3000" dirty="0"/>
              <a:t>«</a:t>
            </a:r>
            <a:r>
              <a:rPr lang="ru-RU" sz="3000" b="1" dirty="0"/>
              <a:t>Место &lt;= 4 И (Н &gt; 2 ИЛИ О &gt; 6)</a:t>
            </a:r>
            <a:r>
              <a:rPr lang="ru-RU" sz="3000" dirty="0"/>
              <a:t>»?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280400" cy="33051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592933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Ответ</a:t>
            </a:r>
            <a:endParaRPr lang="ru-RU" sz="3200" b="1" dirty="0">
              <a:solidFill>
                <a:srgbClr val="0082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600076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713788" cy="1231900"/>
          </a:xfrm>
          <a:solidFill>
            <a:schemeClr val="bg1"/>
          </a:solidFill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Сколько записей удовлетворяют условию</a:t>
            </a:r>
            <a:endParaRPr lang="ru-RU" b="1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latin typeface="Arial" charset="0"/>
              </a:rPr>
              <a:t>(Пол = «ж») ИЛИ (Физика &lt; 5  ИЛИ  Алгебра = 4)</a:t>
            </a:r>
            <a:r>
              <a:rPr lang="ru-RU" sz="2800" smtClean="0">
                <a:latin typeface="Arial" charset="0"/>
              </a:rPr>
              <a:t>?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8353425" cy="23066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557214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Ответ</a:t>
            </a:r>
            <a:endParaRPr lang="ru-RU" sz="3200" b="1" dirty="0">
              <a:solidFill>
                <a:srgbClr val="0082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57214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71472" y="285728"/>
            <a:ext cx="806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n-lt"/>
              </a:rPr>
              <a:t>Ниже приведены фрагменты таблиц базы данных участников конкурса исполнительского мастерства.  Представители скольких  стран исполняют Моцарта?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389937" cy="3390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578645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Ответ</a:t>
            </a:r>
            <a:endParaRPr lang="ru-RU" sz="3200" b="1" dirty="0">
              <a:solidFill>
                <a:srgbClr val="0082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71501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200"/>
                </a:solidFill>
                <a:latin typeface="+mn-lt"/>
              </a:rPr>
              <a:t>4</a:t>
            </a:r>
          </a:p>
        </p:txBody>
      </p:sp>
      <p:sp>
        <p:nvSpPr>
          <p:cNvPr id="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857892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81" name="Rectangle 65"/>
          <p:cNvSpPr>
            <a:spLocks noChangeArrowheads="1"/>
          </p:cNvSpPr>
          <p:nvPr/>
        </p:nvSpPr>
        <p:spPr bwMode="auto">
          <a:xfrm>
            <a:off x="0" y="533400"/>
            <a:ext cx="9144000" cy="632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356" name="Line 340"/>
          <p:cNvSpPr>
            <a:spLocks noChangeShapeType="1"/>
          </p:cNvSpPr>
          <p:nvPr/>
        </p:nvSpPr>
        <p:spPr bwMode="auto">
          <a:xfrm>
            <a:off x="1547813" y="228600"/>
            <a:ext cx="0" cy="774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357" name="Line 341"/>
          <p:cNvSpPr>
            <a:spLocks noChangeShapeType="1"/>
          </p:cNvSpPr>
          <p:nvPr/>
        </p:nvSpPr>
        <p:spPr bwMode="auto">
          <a:xfrm>
            <a:off x="7451725" y="314325"/>
            <a:ext cx="0" cy="774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6093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СУБД   И   БАЗЫ  ДАННЫХ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6475" name="Line 459"/>
          <p:cNvSpPr>
            <a:spLocks noChangeShapeType="1"/>
          </p:cNvSpPr>
          <p:nvPr/>
        </p:nvSpPr>
        <p:spPr bwMode="auto">
          <a:xfrm>
            <a:off x="609600" y="1203325"/>
            <a:ext cx="0" cy="20351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76" name="Line 460"/>
          <p:cNvSpPr>
            <a:spLocks noChangeShapeType="1"/>
          </p:cNvSpPr>
          <p:nvPr/>
        </p:nvSpPr>
        <p:spPr bwMode="auto">
          <a:xfrm>
            <a:off x="609600" y="1911350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77" name="Line 461"/>
          <p:cNvSpPr>
            <a:spLocks noChangeShapeType="1"/>
          </p:cNvSpPr>
          <p:nvPr/>
        </p:nvSpPr>
        <p:spPr bwMode="auto">
          <a:xfrm>
            <a:off x="609600" y="2354263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78" name="Line 462"/>
          <p:cNvSpPr>
            <a:spLocks noChangeShapeType="1"/>
          </p:cNvSpPr>
          <p:nvPr/>
        </p:nvSpPr>
        <p:spPr bwMode="auto">
          <a:xfrm>
            <a:off x="609600" y="2795588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79" name="Line 463"/>
          <p:cNvSpPr>
            <a:spLocks noChangeShapeType="1"/>
          </p:cNvSpPr>
          <p:nvPr/>
        </p:nvSpPr>
        <p:spPr bwMode="auto">
          <a:xfrm>
            <a:off x="609600" y="3238500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80" name="Rectangle 464"/>
          <p:cNvSpPr>
            <a:spLocks noChangeArrowheads="1"/>
          </p:cNvSpPr>
          <p:nvPr/>
        </p:nvSpPr>
        <p:spPr bwMode="auto">
          <a:xfrm>
            <a:off x="990600" y="2265363"/>
            <a:ext cx="1752600" cy="265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/>
              <a:t>Документальные</a:t>
            </a:r>
          </a:p>
        </p:txBody>
      </p:sp>
      <p:sp>
        <p:nvSpPr>
          <p:cNvPr id="86481" name="Rectangle 465"/>
          <p:cNvSpPr>
            <a:spLocks noChangeArrowheads="1"/>
          </p:cNvSpPr>
          <p:nvPr/>
        </p:nvSpPr>
        <p:spPr bwMode="auto">
          <a:xfrm>
            <a:off x="990600" y="2706688"/>
            <a:ext cx="1752600" cy="265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/>
              <a:t>Централизованные</a:t>
            </a:r>
          </a:p>
        </p:txBody>
      </p:sp>
      <p:sp>
        <p:nvSpPr>
          <p:cNvPr id="86482" name="Rectangle 466"/>
          <p:cNvSpPr>
            <a:spLocks noChangeArrowheads="1"/>
          </p:cNvSpPr>
          <p:nvPr/>
        </p:nvSpPr>
        <p:spPr bwMode="auto">
          <a:xfrm>
            <a:off x="990600" y="3149600"/>
            <a:ext cx="1752600" cy="265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/>
              <a:t>Распределенные</a:t>
            </a:r>
          </a:p>
        </p:txBody>
      </p:sp>
      <p:sp>
        <p:nvSpPr>
          <p:cNvPr id="86483" name="Rectangle 467"/>
          <p:cNvSpPr>
            <a:spLocks noChangeArrowheads="1"/>
          </p:cNvSpPr>
          <p:nvPr/>
        </p:nvSpPr>
        <p:spPr bwMode="auto">
          <a:xfrm>
            <a:off x="990600" y="1822450"/>
            <a:ext cx="1752600" cy="265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 dirty="0"/>
              <a:t>Фактографические</a:t>
            </a:r>
          </a:p>
        </p:txBody>
      </p:sp>
      <p:sp>
        <p:nvSpPr>
          <p:cNvPr id="86484" name="Rectangle 468"/>
          <p:cNvSpPr>
            <a:spLocks noChangeArrowheads="1"/>
          </p:cNvSpPr>
          <p:nvPr/>
        </p:nvSpPr>
        <p:spPr bwMode="auto">
          <a:xfrm>
            <a:off x="304800" y="762000"/>
            <a:ext cx="2438400" cy="7953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2000" dirty="0">
                <a:latin typeface="Arial" charset="0"/>
              </a:rPr>
              <a:t>  Классификация  </a:t>
            </a:r>
          </a:p>
          <a:p>
            <a:pPr algn="ctr">
              <a:lnSpc>
                <a:spcPct val="90000"/>
              </a:lnSpc>
            </a:pPr>
            <a:r>
              <a:rPr lang="ru-RU" sz="2000" dirty="0">
                <a:latin typeface="Arial" charset="0"/>
              </a:rPr>
              <a:t>б а з    д а н н ы х</a:t>
            </a:r>
          </a:p>
        </p:txBody>
      </p:sp>
      <p:sp>
        <p:nvSpPr>
          <p:cNvPr id="86485" name="Line 469"/>
          <p:cNvSpPr>
            <a:spLocks noChangeShapeType="1"/>
          </p:cNvSpPr>
          <p:nvPr/>
        </p:nvSpPr>
        <p:spPr bwMode="auto">
          <a:xfrm>
            <a:off x="609600" y="3856038"/>
            <a:ext cx="0" cy="2387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87" name="Line 471"/>
          <p:cNvSpPr>
            <a:spLocks noChangeShapeType="1"/>
          </p:cNvSpPr>
          <p:nvPr/>
        </p:nvSpPr>
        <p:spPr bwMode="auto">
          <a:xfrm>
            <a:off x="609600" y="4475163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88" name="Line 472"/>
          <p:cNvSpPr>
            <a:spLocks noChangeShapeType="1"/>
          </p:cNvSpPr>
          <p:nvPr/>
        </p:nvSpPr>
        <p:spPr bwMode="auto">
          <a:xfrm>
            <a:off x="609600" y="4918075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89" name="Line 473"/>
          <p:cNvSpPr>
            <a:spLocks noChangeShapeType="1"/>
          </p:cNvSpPr>
          <p:nvPr/>
        </p:nvSpPr>
        <p:spPr bwMode="auto">
          <a:xfrm>
            <a:off x="609600" y="6243638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90" name="Rectangle 474"/>
          <p:cNvSpPr>
            <a:spLocks noChangeArrowheads="1"/>
          </p:cNvSpPr>
          <p:nvPr/>
        </p:nvSpPr>
        <p:spPr bwMode="auto">
          <a:xfrm>
            <a:off x="838200" y="5978525"/>
            <a:ext cx="1143000" cy="61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b="1" i="1"/>
              <a:t>Первичный  </a:t>
            </a:r>
          </a:p>
          <a:p>
            <a:pPr algn="ctr"/>
            <a:r>
              <a:rPr lang="ru-RU" sz="1200" b="1" i="1"/>
              <a:t>к л ю ч</a:t>
            </a:r>
          </a:p>
        </p:txBody>
      </p:sp>
      <p:sp>
        <p:nvSpPr>
          <p:cNvPr id="86491" name="Line 475"/>
          <p:cNvSpPr>
            <a:spLocks noChangeShapeType="1"/>
          </p:cNvSpPr>
          <p:nvPr/>
        </p:nvSpPr>
        <p:spPr bwMode="auto">
          <a:xfrm>
            <a:off x="1981200" y="60674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92" name="Line 476"/>
          <p:cNvSpPr>
            <a:spLocks noChangeShapeType="1"/>
          </p:cNvSpPr>
          <p:nvPr/>
        </p:nvSpPr>
        <p:spPr bwMode="auto">
          <a:xfrm>
            <a:off x="1981200" y="6508750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93" name="Line 477"/>
          <p:cNvSpPr>
            <a:spLocks noChangeShapeType="1"/>
          </p:cNvSpPr>
          <p:nvPr/>
        </p:nvSpPr>
        <p:spPr bwMode="auto">
          <a:xfrm>
            <a:off x="2362200" y="5094288"/>
            <a:ext cx="0" cy="6191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94" name="Rectangle 478"/>
          <p:cNvSpPr>
            <a:spLocks noChangeArrowheads="1"/>
          </p:cNvSpPr>
          <p:nvPr/>
        </p:nvSpPr>
        <p:spPr bwMode="auto">
          <a:xfrm>
            <a:off x="838200" y="5183188"/>
            <a:ext cx="1066800" cy="265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000" b="1"/>
              <a:t>Числовой  тип</a:t>
            </a:r>
            <a:r>
              <a:rPr lang="ru-RU" sz="1200" b="1" i="1"/>
              <a:t> </a:t>
            </a:r>
          </a:p>
        </p:txBody>
      </p:sp>
      <p:sp>
        <p:nvSpPr>
          <p:cNvPr id="86495" name="Rectangle 479"/>
          <p:cNvSpPr>
            <a:spLocks noChangeArrowheads="1"/>
          </p:cNvSpPr>
          <p:nvPr/>
        </p:nvSpPr>
        <p:spPr bwMode="auto">
          <a:xfrm>
            <a:off x="838200" y="5537200"/>
            <a:ext cx="1295400" cy="265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000" b="1"/>
              <a:t>Текстовый  тип</a:t>
            </a:r>
            <a:r>
              <a:rPr lang="ru-RU" sz="1200" b="1"/>
              <a:t> </a:t>
            </a:r>
          </a:p>
        </p:txBody>
      </p:sp>
      <p:sp>
        <p:nvSpPr>
          <p:cNvPr id="86496" name="Rectangle 480"/>
          <p:cNvSpPr>
            <a:spLocks noChangeArrowheads="1"/>
          </p:cNvSpPr>
          <p:nvPr/>
        </p:nvSpPr>
        <p:spPr bwMode="auto">
          <a:xfrm>
            <a:off x="2209800" y="5537200"/>
            <a:ext cx="1143000" cy="265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000" b="1"/>
              <a:t>Логический  тип</a:t>
            </a:r>
            <a:r>
              <a:rPr lang="ru-RU" sz="1200" b="1" i="1"/>
              <a:t> </a:t>
            </a:r>
          </a:p>
        </p:txBody>
      </p:sp>
      <p:sp>
        <p:nvSpPr>
          <p:cNvPr id="86497" name="Rectangle 481"/>
          <p:cNvSpPr>
            <a:spLocks noChangeArrowheads="1"/>
          </p:cNvSpPr>
          <p:nvPr/>
        </p:nvSpPr>
        <p:spPr bwMode="auto">
          <a:xfrm>
            <a:off x="2590800" y="5183188"/>
            <a:ext cx="762000" cy="265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000" b="1"/>
              <a:t>Тип - дата </a:t>
            </a:r>
          </a:p>
        </p:txBody>
      </p:sp>
      <p:sp>
        <p:nvSpPr>
          <p:cNvPr id="86498" name="Line 482"/>
          <p:cNvSpPr>
            <a:spLocks noChangeShapeType="1"/>
          </p:cNvSpPr>
          <p:nvPr/>
        </p:nvSpPr>
        <p:spPr bwMode="auto">
          <a:xfrm>
            <a:off x="1524000" y="5094288"/>
            <a:ext cx="0" cy="177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499" name="Line 483"/>
          <p:cNvSpPr>
            <a:spLocks noChangeShapeType="1"/>
          </p:cNvSpPr>
          <p:nvPr/>
        </p:nvSpPr>
        <p:spPr bwMode="auto">
          <a:xfrm>
            <a:off x="2971800" y="5094288"/>
            <a:ext cx="0" cy="177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00" name="AutoShape 484"/>
          <p:cNvSpPr>
            <a:spLocks noChangeArrowheads="1"/>
          </p:cNvSpPr>
          <p:nvPr/>
        </p:nvSpPr>
        <p:spPr bwMode="auto">
          <a:xfrm>
            <a:off x="3505200" y="762000"/>
            <a:ext cx="5257800" cy="530225"/>
          </a:xfrm>
          <a:prstGeom prst="roundRect">
            <a:avLst>
              <a:gd name="adj" fmla="val 4375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  О б р а б о т к а     д а н н ы х</a:t>
            </a:r>
          </a:p>
        </p:txBody>
      </p:sp>
      <p:sp>
        <p:nvSpPr>
          <p:cNvPr id="86501" name="Line 485"/>
          <p:cNvSpPr>
            <a:spLocks noChangeShapeType="1"/>
          </p:cNvSpPr>
          <p:nvPr/>
        </p:nvSpPr>
        <p:spPr bwMode="auto">
          <a:xfrm>
            <a:off x="4114800" y="2176463"/>
            <a:ext cx="0" cy="4429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02" name="Line 486"/>
          <p:cNvSpPr>
            <a:spLocks noChangeShapeType="1"/>
          </p:cNvSpPr>
          <p:nvPr/>
        </p:nvSpPr>
        <p:spPr bwMode="auto">
          <a:xfrm>
            <a:off x="7543800" y="2087563"/>
            <a:ext cx="304800" cy="6191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03" name="Line 487"/>
          <p:cNvSpPr>
            <a:spLocks noChangeShapeType="1"/>
          </p:cNvSpPr>
          <p:nvPr/>
        </p:nvSpPr>
        <p:spPr bwMode="auto">
          <a:xfrm>
            <a:off x="6781800" y="2176463"/>
            <a:ext cx="0" cy="4429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04" name="Line 488"/>
          <p:cNvSpPr>
            <a:spLocks noChangeShapeType="1"/>
          </p:cNvSpPr>
          <p:nvPr/>
        </p:nvSpPr>
        <p:spPr bwMode="auto">
          <a:xfrm>
            <a:off x="5410200" y="2176463"/>
            <a:ext cx="0" cy="15922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05" name="Rectangle 489"/>
          <p:cNvSpPr>
            <a:spLocks noChangeArrowheads="1"/>
          </p:cNvSpPr>
          <p:nvPr/>
        </p:nvSpPr>
        <p:spPr bwMode="auto">
          <a:xfrm>
            <a:off x="3581400" y="2530475"/>
            <a:ext cx="1074738" cy="354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/>
              <a:t>ОТКРЫТЬ</a:t>
            </a:r>
          </a:p>
        </p:txBody>
      </p:sp>
      <p:sp>
        <p:nvSpPr>
          <p:cNvPr id="86506" name="Rectangle 490"/>
          <p:cNvSpPr>
            <a:spLocks noChangeArrowheads="1"/>
          </p:cNvSpPr>
          <p:nvPr/>
        </p:nvSpPr>
        <p:spPr bwMode="auto">
          <a:xfrm>
            <a:off x="7772400" y="2530475"/>
            <a:ext cx="990600" cy="354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/>
              <a:t>СОЗДАТЬ</a:t>
            </a:r>
          </a:p>
        </p:txBody>
      </p:sp>
      <p:sp>
        <p:nvSpPr>
          <p:cNvPr id="86507" name="Rectangle 491"/>
          <p:cNvSpPr>
            <a:spLocks noChangeArrowheads="1"/>
          </p:cNvSpPr>
          <p:nvPr/>
        </p:nvSpPr>
        <p:spPr bwMode="auto">
          <a:xfrm>
            <a:off x="6318250" y="2530475"/>
            <a:ext cx="1076325" cy="354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/>
              <a:t>УДАЛИТЬ</a:t>
            </a:r>
          </a:p>
        </p:txBody>
      </p:sp>
      <p:sp>
        <p:nvSpPr>
          <p:cNvPr id="86508" name="Rectangle 492"/>
          <p:cNvSpPr>
            <a:spLocks noChangeArrowheads="1"/>
          </p:cNvSpPr>
          <p:nvPr/>
        </p:nvSpPr>
        <p:spPr bwMode="auto">
          <a:xfrm>
            <a:off x="4949825" y="2530475"/>
            <a:ext cx="1076325" cy="354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/>
              <a:t>ВЫБРАТЬ</a:t>
            </a:r>
          </a:p>
        </p:txBody>
      </p:sp>
      <p:sp>
        <p:nvSpPr>
          <p:cNvPr id="86509" name="Rectangle 493"/>
          <p:cNvSpPr>
            <a:spLocks noChangeArrowheads="1"/>
          </p:cNvSpPr>
          <p:nvPr/>
        </p:nvSpPr>
        <p:spPr bwMode="auto">
          <a:xfrm>
            <a:off x="838200" y="4387850"/>
            <a:ext cx="2438400" cy="265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/>
              <a:t>Запись – строка  таблицы</a:t>
            </a:r>
          </a:p>
        </p:txBody>
      </p:sp>
      <p:sp>
        <p:nvSpPr>
          <p:cNvPr id="86510" name="Rectangle 494"/>
          <p:cNvSpPr>
            <a:spLocks noChangeArrowheads="1"/>
          </p:cNvSpPr>
          <p:nvPr/>
        </p:nvSpPr>
        <p:spPr bwMode="auto">
          <a:xfrm>
            <a:off x="2286000" y="6332538"/>
            <a:ext cx="1066800" cy="265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/>
              <a:t>Простой </a:t>
            </a:r>
          </a:p>
        </p:txBody>
      </p:sp>
      <p:sp>
        <p:nvSpPr>
          <p:cNvPr id="86511" name="Rectangle 495"/>
          <p:cNvSpPr>
            <a:spLocks noChangeArrowheads="1"/>
          </p:cNvSpPr>
          <p:nvPr/>
        </p:nvSpPr>
        <p:spPr bwMode="auto">
          <a:xfrm>
            <a:off x="2286000" y="5978525"/>
            <a:ext cx="1066800" cy="265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/>
              <a:t>Составной </a:t>
            </a:r>
          </a:p>
        </p:txBody>
      </p:sp>
      <p:sp>
        <p:nvSpPr>
          <p:cNvPr id="86512" name="Line 496"/>
          <p:cNvSpPr>
            <a:spLocks noChangeShapeType="1"/>
          </p:cNvSpPr>
          <p:nvPr/>
        </p:nvSpPr>
        <p:spPr bwMode="auto">
          <a:xfrm>
            <a:off x="2057400" y="5005388"/>
            <a:ext cx="0" cy="6191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13" name="Rectangle 497"/>
          <p:cNvSpPr>
            <a:spLocks noChangeArrowheads="1"/>
          </p:cNvSpPr>
          <p:nvPr/>
        </p:nvSpPr>
        <p:spPr bwMode="auto">
          <a:xfrm>
            <a:off x="838200" y="4829175"/>
            <a:ext cx="2438400" cy="265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/>
              <a:t>Поле – столбец  таблицы</a:t>
            </a:r>
          </a:p>
        </p:txBody>
      </p:sp>
      <p:sp>
        <p:nvSpPr>
          <p:cNvPr id="86514" name="Line 498"/>
          <p:cNvSpPr>
            <a:spLocks noChangeShapeType="1"/>
          </p:cNvSpPr>
          <p:nvPr/>
        </p:nvSpPr>
        <p:spPr bwMode="auto">
          <a:xfrm>
            <a:off x="7620000" y="191135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15" name="AutoShape 499"/>
          <p:cNvSpPr>
            <a:spLocks noChangeArrowheads="1"/>
          </p:cNvSpPr>
          <p:nvPr/>
        </p:nvSpPr>
        <p:spPr bwMode="auto">
          <a:xfrm>
            <a:off x="3581400" y="1557338"/>
            <a:ext cx="4114800" cy="708025"/>
          </a:xfrm>
          <a:prstGeom prst="roundRect">
            <a:avLst>
              <a:gd name="adj" fmla="val 1823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dirty="0"/>
              <a:t>СУБД  </a:t>
            </a:r>
            <a:r>
              <a:rPr lang="ru-RU" sz="1400" b="1" dirty="0"/>
              <a:t>(система  управления  базами  данных)</a:t>
            </a:r>
          </a:p>
          <a:p>
            <a:pPr algn="ctr">
              <a:lnSpc>
                <a:spcPct val="90000"/>
              </a:lnSpc>
            </a:pPr>
            <a:r>
              <a:rPr lang="ru-RU" sz="1600" b="1" dirty="0"/>
              <a:t>О с н о в н ы е      к о м а н д ы </a:t>
            </a:r>
          </a:p>
        </p:txBody>
      </p:sp>
      <p:sp>
        <p:nvSpPr>
          <p:cNvPr id="86516" name="Rectangle 500"/>
          <p:cNvSpPr>
            <a:spLocks noChangeArrowheads="1"/>
          </p:cNvSpPr>
          <p:nvPr/>
        </p:nvSpPr>
        <p:spPr bwMode="auto">
          <a:xfrm>
            <a:off x="7848600" y="1557338"/>
            <a:ext cx="9144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1400" b="1"/>
              <a:t>ДОБАВИТЬ</a:t>
            </a:r>
          </a:p>
          <a:p>
            <a:pPr algn="ctr">
              <a:lnSpc>
                <a:spcPct val="110000"/>
              </a:lnSpc>
            </a:pPr>
            <a:r>
              <a:rPr lang="ru-RU" sz="1400" b="1"/>
              <a:t>ЗАПИСЬ</a:t>
            </a:r>
          </a:p>
        </p:txBody>
      </p:sp>
      <p:sp>
        <p:nvSpPr>
          <p:cNvPr id="86517" name="Line 501"/>
          <p:cNvSpPr>
            <a:spLocks noChangeShapeType="1"/>
          </p:cNvSpPr>
          <p:nvPr/>
        </p:nvSpPr>
        <p:spPr bwMode="auto">
          <a:xfrm>
            <a:off x="4876800" y="3414713"/>
            <a:ext cx="1676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18" name="AutoShape 502"/>
          <p:cNvSpPr>
            <a:spLocks noChangeArrowheads="1"/>
          </p:cNvSpPr>
          <p:nvPr/>
        </p:nvSpPr>
        <p:spPr bwMode="auto">
          <a:xfrm>
            <a:off x="3581400" y="3238500"/>
            <a:ext cx="1600200" cy="352425"/>
          </a:xfrm>
          <a:prstGeom prst="roundRect">
            <a:avLst>
              <a:gd name="adj" fmla="val 2291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400" b="1"/>
              <a:t>Список  полей</a:t>
            </a:r>
          </a:p>
        </p:txBody>
      </p:sp>
      <p:sp>
        <p:nvSpPr>
          <p:cNvPr id="86519" name="Line 503"/>
          <p:cNvSpPr>
            <a:spLocks noChangeShapeType="1"/>
          </p:cNvSpPr>
          <p:nvPr/>
        </p:nvSpPr>
        <p:spPr bwMode="auto">
          <a:xfrm>
            <a:off x="3810000" y="4210050"/>
            <a:ext cx="0" cy="15922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20" name="AutoShape 504"/>
          <p:cNvSpPr>
            <a:spLocks noChangeArrowheads="1"/>
          </p:cNvSpPr>
          <p:nvPr/>
        </p:nvSpPr>
        <p:spPr bwMode="auto">
          <a:xfrm>
            <a:off x="3581400" y="3768725"/>
            <a:ext cx="2209800" cy="530225"/>
          </a:xfrm>
          <a:prstGeom prst="roundRect">
            <a:avLst>
              <a:gd name="adj" fmla="val 2291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200" b="1" dirty="0"/>
              <a:t>У с л о в и е    в ы б о р к и</a:t>
            </a:r>
          </a:p>
          <a:p>
            <a:r>
              <a:rPr lang="ru-RU" sz="1200" b="1" dirty="0"/>
              <a:t>(логическое  выражение)</a:t>
            </a:r>
          </a:p>
        </p:txBody>
      </p:sp>
      <p:sp>
        <p:nvSpPr>
          <p:cNvPr id="86521" name="Line 505"/>
          <p:cNvSpPr>
            <a:spLocks noChangeShapeType="1"/>
          </p:cNvSpPr>
          <p:nvPr/>
        </p:nvSpPr>
        <p:spPr bwMode="auto">
          <a:xfrm>
            <a:off x="3810000" y="4740275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22" name="Line 506"/>
          <p:cNvSpPr>
            <a:spLocks noChangeShapeType="1"/>
          </p:cNvSpPr>
          <p:nvPr/>
        </p:nvSpPr>
        <p:spPr bwMode="auto">
          <a:xfrm>
            <a:off x="3810000" y="5802313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23" name="Rectangle 507"/>
          <p:cNvSpPr>
            <a:spLocks noChangeArrowheads="1"/>
          </p:cNvSpPr>
          <p:nvPr/>
        </p:nvSpPr>
        <p:spPr bwMode="auto">
          <a:xfrm>
            <a:off x="4038600" y="4652963"/>
            <a:ext cx="1752600" cy="265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 dirty="0"/>
              <a:t>П р о с т о е</a:t>
            </a:r>
          </a:p>
        </p:txBody>
      </p:sp>
      <p:sp>
        <p:nvSpPr>
          <p:cNvPr id="86524" name="Rectangle 508"/>
          <p:cNvSpPr>
            <a:spLocks noChangeArrowheads="1"/>
          </p:cNvSpPr>
          <p:nvPr/>
        </p:nvSpPr>
        <p:spPr bwMode="auto">
          <a:xfrm>
            <a:off x="4038600" y="5713413"/>
            <a:ext cx="1752600" cy="265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 dirty="0"/>
              <a:t>С л о ж н о е</a:t>
            </a:r>
          </a:p>
        </p:txBody>
      </p:sp>
      <p:sp>
        <p:nvSpPr>
          <p:cNvPr id="86525" name="AutoShape 509"/>
          <p:cNvSpPr>
            <a:spLocks noChangeArrowheads="1"/>
          </p:cNvSpPr>
          <p:nvPr/>
        </p:nvSpPr>
        <p:spPr bwMode="auto">
          <a:xfrm>
            <a:off x="4038600" y="6067425"/>
            <a:ext cx="1752600" cy="441325"/>
          </a:xfrm>
          <a:prstGeom prst="roundRect">
            <a:avLst>
              <a:gd name="adj" fmla="val 1875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000" b="1"/>
              <a:t>Логические  операции</a:t>
            </a:r>
          </a:p>
          <a:p>
            <a:r>
              <a:rPr lang="ru-RU" sz="1000" b="1"/>
              <a:t>И,  ИЛИ,  НЕ</a:t>
            </a:r>
          </a:p>
        </p:txBody>
      </p:sp>
      <p:sp>
        <p:nvSpPr>
          <p:cNvPr id="86526" name="AutoShape 510"/>
          <p:cNvSpPr>
            <a:spLocks noChangeArrowheads="1"/>
          </p:cNvSpPr>
          <p:nvPr/>
        </p:nvSpPr>
        <p:spPr bwMode="auto">
          <a:xfrm>
            <a:off x="4038600" y="5005388"/>
            <a:ext cx="1752600" cy="4429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000" b="1"/>
              <a:t>Операции  отношения</a:t>
            </a:r>
          </a:p>
          <a:p>
            <a:r>
              <a:rPr lang="en-US" sz="1200" b="1"/>
              <a:t>&lt;&gt;, &gt;, &lt;, &gt;=, &lt;=</a:t>
            </a:r>
            <a:endParaRPr lang="ru-RU" sz="1200" b="1"/>
          </a:p>
        </p:txBody>
      </p:sp>
      <p:sp>
        <p:nvSpPr>
          <p:cNvPr id="86527" name="Line 511"/>
          <p:cNvSpPr>
            <a:spLocks noChangeShapeType="1"/>
          </p:cNvSpPr>
          <p:nvPr/>
        </p:nvSpPr>
        <p:spPr bwMode="auto">
          <a:xfrm>
            <a:off x="6324600" y="3503613"/>
            <a:ext cx="0" cy="282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28" name="AutoShape 512"/>
          <p:cNvSpPr>
            <a:spLocks noChangeArrowheads="1"/>
          </p:cNvSpPr>
          <p:nvPr/>
        </p:nvSpPr>
        <p:spPr bwMode="auto">
          <a:xfrm>
            <a:off x="6096000" y="3238500"/>
            <a:ext cx="2667000" cy="352425"/>
          </a:xfrm>
          <a:prstGeom prst="roundRect">
            <a:avLst>
              <a:gd name="adj" fmla="val 1041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1400" b="1"/>
              <a:t>Условие   сортировки</a:t>
            </a:r>
          </a:p>
        </p:txBody>
      </p:sp>
      <p:sp>
        <p:nvSpPr>
          <p:cNvPr id="86529" name="Rectangle 513"/>
          <p:cNvSpPr>
            <a:spLocks noChangeArrowheads="1"/>
          </p:cNvSpPr>
          <p:nvPr/>
        </p:nvSpPr>
        <p:spPr bwMode="auto">
          <a:xfrm>
            <a:off x="6096000" y="5094288"/>
            <a:ext cx="2667000" cy="354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 dirty="0"/>
              <a:t>П о р я д о к    с о р т и р о в к и</a:t>
            </a:r>
          </a:p>
        </p:txBody>
      </p:sp>
      <p:sp>
        <p:nvSpPr>
          <p:cNvPr id="86530" name="Line 514"/>
          <p:cNvSpPr>
            <a:spLocks noChangeShapeType="1"/>
          </p:cNvSpPr>
          <p:nvPr/>
        </p:nvSpPr>
        <p:spPr bwMode="auto">
          <a:xfrm>
            <a:off x="6324600" y="4033838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31" name="Line 515"/>
          <p:cNvSpPr>
            <a:spLocks noChangeShapeType="1"/>
          </p:cNvSpPr>
          <p:nvPr/>
        </p:nvSpPr>
        <p:spPr bwMode="auto">
          <a:xfrm>
            <a:off x="7010400" y="4121150"/>
            <a:ext cx="0" cy="3540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32" name="Line 516"/>
          <p:cNvSpPr>
            <a:spLocks noChangeShapeType="1"/>
          </p:cNvSpPr>
          <p:nvPr/>
        </p:nvSpPr>
        <p:spPr bwMode="auto">
          <a:xfrm>
            <a:off x="8153400" y="4210050"/>
            <a:ext cx="0" cy="3540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33" name="Rectangle 517"/>
          <p:cNvSpPr>
            <a:spLocks noChangeArrowheads="1"/>
          </p:cNvSpPr>
          <p:nvPr/>
        </p:nvSpPr>
        <p:spPr bwMode="auto">
          <a:xfrm>
            <a:off x="6629400" y="3856038"/>
            <a:ext cx="2133600" cy="354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 i="1" dirty="0"/>
              <a:t>К л </a:t>
            </a:r>
            <a:r>
              <a:rPr lang="ru-RU" sz="1200" b="1" i="1" dirty="0" err="1"/>
              <a:t>ю</a:t>
            </a:r>
            <a:r>
              <a:rPr lang="ru-RU" sz="1200" b="1" i="1" dirty="0"/>
              <a:t> ч    с о р т и р о в к и</a:t>
            </a:r>
          </a:p>
        </p:txBody>
      </p:sp>
      <p:sp>
        <p:nvSpPr>
          <p:cNvPr id="86534" name="Rectangle 518"/>
          <p:cNvSpPr>
            <a:spLocks noChangeArrowheads="1"/>
          </p:cNvSpPr>
          <p:nvPr/>
        </p:nvSpPr>
        <p:spPr bwMode="auto">
          <a:xfrm>
            <a:off x="6629400" y="4387850"/>
            <a:ext cx="838200" cy="352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/>
              <a:t>Простой </a:t>
            </a:r>
          </a:p>
        </p:txBody>
      </p:sp>
      <p:sp>
        <p:nvSpPr>
          <p:cNvPr id="86535" name="Rectangle 519"/>
          <p:cNvSpPr>
            <a:spLocks noChangeArrowheads="1"/>
          </p:cNvSpPr>
          <p:nvPr/>
        </p:nvSpPr>
        <p:spPr bwMode="auto">
          <a:xfrm>
            <a:off x="7620000" y="4387850"/>
            <a:ext cx="1143000" cy="352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200" b="1"/>
              <a:t>Составной </a:t>
            </a:r>
          </a:p>
        </p:txBody>
      </p:sp>
      <p:sp>
        <p:nvSpPr>
          <p:cNvPr id="86536" name="Line 520"/>
          <p:cNvSpPr>
            <a:spLocks noChangeShapeType="1"/>
          </p:cNvSpPr>
          <p:nvPr/>
        </p:nvSpPr>
        <p:spPr bwMode="auto">
          <a:xfrm>
            <a:off x="6324600" y="5889625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37" name="Line 521"/>
          <p:cNvSpPr>
            <a:spLocks noChangeShapeType="1"/>
          </p:cNvSpPr>
          <p:nvPr/>
        </p:nvSpPr>
        <p:spPr bwMode="auto">
          <a:xfrm>
            <a:off x="6324600" y="6332538"/>
            <a:ext cx="381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538" name="Rectangle 522"/>
          <p:cNvSpPr>
            <a:spLocks noChangeArrowheads="1"/>
          </p:cNvSpPr>
          <p:nvPr/>
        </p:nvSpPr>
        <p:spPr bwMode="auto">
          <a:xfrm>
            <a:off x="6629400" y="5713413"/>
            <a:ext cx="2133600" cy="354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/>
              <a:t>По  возрастанию </a:t>
            </a:r>
          </a:p>
        </p:txBody>
      </p:sp>
      <p:sp>
        <p:nvSpPr>
          <p:cNvPr id="86539" name="Rectangle 523"/>
          <p:cNvSpPr>
            <a:spLocks noChangeArrowheads="1"/>
          </p:cNvSpPr>
          <p:nvPr/>
        </p:nvSpPr>
        <p:spPr bwMode="auto">
          <a:xfrm>
            <a:off x="6629400" y="6156325"/>
            <a:ext cx="2133600" cy="352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b="1"/>
              <a:t>По  убыванию </a:t>
            </a:r>
          </a:p>
        </p:txBody>
      </p:sp>
      <p:sp>
        <p:nvSpPr>
          <p:cNvPr id="86541" name="Line 525"/>
          <p:cNvSpPr>
            <a:spLocks noChangeShapeType="1"/>
          </p:cNvSpPr>
          <p:nvPr/>
        </p:nvSpPr>
        <p:spPr bwMode="auto">
          <a:xfrm flipV="1">
            <a:off x="3048000" y="500042"/>
            <a:ext cx="23802" cy="321629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6486" name="AutoShape 470"/>
          <p:cNvSpPr>
            <a:spLocks noChangeArrowheads="1"/>
          </p:cNvSpPr>
          <p:nvPr/>
        </p:nvSpPr>
        <p:spPr bwMode="auto">
          <a:xfrm>
            <a:off x="381000" y="3679825"/>
            <a:ext cx="2971800" cy="530225"/>
          </a:xfrm>
          <a:prstGeom prst="roundRect">
            <a:avLst>
              <a:gd name="adj" fmla="val 3690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  Организация  данных</a:t>
            </a:r>
          </a:p>
        </p:txBody>
      </p:sp>
      <p:sp>
        <p:nvSpPr>
          <p:cNvPr id="7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156" y="104042"/>
            <a:ext cx="540000" cy="3960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280400" cy="35290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dirty="0"/>
              <a:t>Переход к компьютерному хранению информации дает много преимуществ:</a:t>
            </a:r>
          </a:p>
          <a:p>
            <a:pPr marL="0" indent="0">
              <a:buClr>
                <a:srgbClr val="3333FF"/>
              </a:buClr>
              <a:buFont typeface="Wingdings" pitchFamily="2" charset="2"/>
              <a:buBlip>
                <a:blip r:embed="rId2"/>
              </a:buBlip>
            </a:pPr>
            <a:r>
              <a:rPr lang="ru-RU" sz="2400" dirty="0"/>
              <a:t>   практически неограниченный объем данных в сочетании с оперативным доступом к ним;</a:t>
            </a:r>
          </a:p>
          <a:p>
            <a:pPr marL="0" indent="0">
              <a:buClr>
                <a:srgbClr val="3333FF"/>
              </a:buClr>
              <a:buFont typeface="Wingdings" pitchFamily="2" charset="2"/>
              <a:buBlip>
                <a:blip r:embed="rId2"/>
              </a:buBlip>
            </a:pPr>
            <a:r>
              <a:rPr lang="ru-RU" sz="2400" dirty="0"/>
              <a:t>   возможность логического контроля информации;</a:t>
            </a:r>
          </a:p>
          <a:p>
            <a:pPr marL="0" indent="0">
              <a:buClr>
                <a:srgbClr val="3333FF"/>
              </a:buClr>
              <a:buFont typeface="Wingdings" pitchFamily="2" charset="2"/>
              <a:buBlip>
                <a:blip r:embed="rId2"/>
              </a:buBlip>
            </a:pPr>
            <a:r>
              <a:rPr lang="ru-RU" sz="2400" dirty="0"/>
              <a:t>   автоматическое составление справок, отчетов, вывод необходимой информации по </a:t>
            </a:r>
            <a:r>
              <a:rPr lang="ru-RU" sz="2400" dirty="0" smtClean="0"/>
              <a:t>запросам </a:t>
            </a:r>
            <a:r>
              <a:rPr lang="ru-RU" sz="2400" dirty="0"/>
              <a:t>пользователя.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8596" y="3429000"/>
            <a:ext cx="8351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Сама по себе БД не может обслуживать запросы пользователя по поиску информации. Она является только «информационным складом».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857760"/>
            <a:ext cx="8215370" cy="1347798"/>
          </a:xfrm>
          <a:prstGeom prst="roundRect">
            <a:avLst>
              <a:gd name="adj" fmla="val 313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400" dirty="0" smtClean="0"/>
              <a:t>Программное обеспечение, предназначенное для работы с базами данных, называется </a:t>
            </a:r>
            <a:r>
              <a:rPr lang="ru-RU" sz="2400" b="1" dirty="0" smtClean="0"/>
              <a:t>системой управления базами данных (СУБД).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71802" y="857232"/>
            <a:ext cx="2592387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Тема-предмет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(1 существительное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60577" y="1714482"/>
            <a:ext cx="2133600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Признак</a:t>
            </a:r>
          </a:p>
          <a:p>
            <a:pPr algn="ctr"/>
            <a:r>
              <a:rPr lang="ru-RU" b="1">
                <a:solidFill>
                  <a:schemeClr val="tx1"/>
                </a:solidFill>
              </a:rPr>
              <a:t>(прилагательное)</a:t>
            </a:r>
          </a:p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03702" y="1714482"/>
            <a:ext cx="2125686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Признак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(прилагательное)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3389" y="2643170"/>
            <a:ext cx="1704975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Действие</a:t>
            </a:r>
          </a:p>
          <a:p>
            <a:pPr algn="ctr"/>
            <a:r>
              <a:rPr lang="ru-RU" b="1">
                <a:solidFill>
                  <a:schemeClr val="tx1"/>
                </a:solidFill>
              </a:rPr>
              <a:t>(Глагол)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3327" y="3500420"/>
            <a:ext cx="1490662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Фраза -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03452" y="5143482"/>
            <a:ext cx="4000500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Вывод – суть темы</a:t>
            </a:r>
          </a:p>
          <a:p>
            <a:pPr algn="ctr"/>
            <a:r>
              <a:rPr lang="ru-RU" b="1">
                <a:solidFill>
                  <a:schemeClr val="tx1"/>
                </a:solidFill>
              </a:rPr>
              <a:t>(1 существительное – синоним первому существительному)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7889" y="2643170"/>
            <a:ext cx="1704975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Действие</a:t>
            </a:r>
          </a:p>
          <a:p>
            <a:pPr algn="ctr"/>
            <a:r>
              <a:rPr lang="ru-RU" b="1">
                <a:solidFill>
                  <a:schemeClr val="tx1"/>
                </a:solidFill>
              </a:rPr>
              <a:t>(Глагол)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2389" y="2643170"/>
            <a:ext cx="1704975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Действие</a:t>
            </a:r>
          </a:p>
          <a:p>
            <a:pPr algn="ctr"/>
            <a:r>
              <a:rPr lang="ru-RU" b="1">
                <a:solidFill>
                  <a:schemeClr val="tx1"/>
                </a:solidFill>
              </a:rPr>
              <a:t>(Глагол)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3514" y="3500420"/>
            <a:ext cx="1490663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отношение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03702" y="3500420"/>
            <a:ext cx="1490662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03889" y="3500420"/>
            <a:ext cx="1490663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теме</a:t>
            </a:r>
          </a:p>
        </p:txBody>
      </p:sp>
      <p:sp>
        <p:nvSpPr>
          <p:cNvPr id="14" name="Правая фигурная скобка 13"/>
          <p:cNvSpPr>
            <a:spLocks/>
          </p:cNvSpPr>
          <p:nvPr/>
        </p:nvSpPr>
        <p:spPr bwMode="auto">
          <a:xfrm rot="5400000">
            <a:off x="3839358" y="1250138"/>
            <a:ext cx="928688" cy="6143625"/>
          </a:xfrm>
          <a:prstGeom prst="rightBrace">
            <a:avLst>
              <a:gd name="adj1" fmla="val 8330"/>
              <a:gd name="adj2" fmla="val 49069"/>
            </a:avLst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889" y="4786295"/>
            <a:ext cx="6072188" cy="35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Предложение, состоящее из 4 слов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071538" y="1643050"/>
            <a:ext cx="6597673" cy="3802074"/>
          </a:xfrm>
          <a:prstGeom prst="roundRect">
            <a:avLst>
              <a:gd name="adj" fmla="val 1582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определение пришло к нам от французского слова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ПЯТЬ.</a:t>
            </a:r>
          </a:p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стихотворение, состоящее из пяти строк.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71802" y="214290"/>
            <a:ext cx="3000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8596" y="3214686"/>
            <a:ext cx="8286808" cy="23574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Достоверная, актуальная.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Получаем, сохраняем, обрабатываем.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владеет информацией, тот владеет миром!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48" y="5715016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929322" y="571480"/>
            <a:ext cx="292895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Составьте </a:t>
            </a:r>
            <a:r>
              <a:rPr lang="ru-RU" b="1" dirty="0" err="1" smtClean="0"/>
              <a:t>синквейн</a:t>
            </a:r>
            <a:r>
              <a:rPr lang="ru-RU" b="1" dirty="0" smtClean="0"/>
              <a:t>  для понятия </a:t>
            </a:r>
          </a:p>
          <a:p>
            <a:pPr algn="ctr"/>
            <a:r>
              <a:rPr lang="ru-RU" b="1" dirty="0" smtClean="0"/>
              <a:t>«база данных».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2" grpId="1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4282" y="285728"/>
            <a:ext cx="8715436" cy="917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40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Список </a:t>
            </a:r>
            <a:r>
              <a:rPr lang="ru-RU" sz="40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литературы:</a:t>
            </a:r>
            <a:endParaRPr lang="ru-RU" sz="40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Verdana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400" dirty="0"/>
              <a:t>Газета «Издательский дом Первое сентября» № 22 от 8-15 июня 2004 года.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400" dirty="0"/>
              <a:t>Газета «Издательский дом Первое сентября» № 35 от 16-22 сентября 2004 года.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400" dirty="0" err="1"/>
              <a:t>Угринович</a:t>
            </a:r>
            <a:r>
              <a:rPr lang="ru-RU" sz="2400" dirty="0"/>
              <a:t> «Информатика и информационные технологии</a:t>
            </a:r>
            <a:r>
              <a:rPr lang="ru-RU" sz="2400" dirty="0" smtClean="0"/>
              <a:t>».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400" dirty="0" smtClean="0"/>
              <a:t>Материалы единой коллекции цифровых образовательных ресурсов </a:t>
            </a:r>
          </a:p>
          <a:p>
            <a:pPr marL="457200" indent="-457200" algn="ctr">
              <a:spcBef>
                <a:spcPts val="0"/>
              </a:spcBef>
            </a:pPr>
            <a:r>
              <a:rPr lang="en-US" sz="21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http://school-collection.edu.ru</a:t>
            </a:r>
            <a:endParaRPr lang="ru-RU" sz="2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ru-RU" sz="2100" b="1" dirty="0" smtClean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en-US" sz="2100" b="1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http://videouroki.net/filecom.php?fileid=98657330</a:t>
            </a:r>
            <a:endParaRPr lang="ru-RU" sz="2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ru-RU" sz="2400" dirty="0" smtClean="0"/>
              <a:t>6. Программа «Фабрика кроссвордов» </a:t>
            </a:r>
            <a:r>
              <a:rPr lang="en-US" sz="2100" b="1" dirty="0" smtClean="0">
                <a:hlinkClick r:id="rId4"/>
              </a:rPr>
              <a:t>http://puzzlecup.com/crossword-ru/</a:t>
            </a:r>
            <a:endParaRPr lang="ru-RU" sz="2100" b="1" dirty="0" smtClean="0"/>
          </a:p>
          <a:p>
            <a:pPr marL="457200" indent="-457200">
              <a:spcBef>
                <a:spcPct val="50000"/>
              </a:spcBef>
            </a:pPr>
            <a:endParaRPr lang="ru-RU" sz="2400" dirty="0" smtClean="0"/>
          </a:p>
          <a:p>
            <a:pPr marL="457200" indent="-457200">
              <a:spcBef>
                <a:spcPct val="50000"/>
              </a:spcBef>
            </a:pPr>
            <a:endParaRPr lang="ru-RU" sz="2400" dirty="0" smtClean="0"/>
          </a:p>
          <a:p>
            <a:pPr marL="457200" indent="-457200">
              <a:spcBef>
                <a:spcPct val="50000"/>
              </a:spcBef>
            </a:pPr>
            <a:endParaRPr lang="ru-RU" sz="2800" dirty="0" smtClean="0">
              <a:solidFill>
                <a:srgbClr val="000066"/>
              </a:solidFill>
            </a:endParaRPr>
          </a:p>
          <a:p>
            <a:pPr marL="514350" indent="-514350">
              <a:spcBef>
                <a:spcPct val="50000"/>
              </a:spcBef>
            </a:pPr>
            <a:endParaRPr lang="en-US" sz="2800" dirty="0">
              <a:solidFill>
                <a:srgbClr val="000066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ru-RU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11188" y="476250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+mn-lt"/>
              </a:rPr>
              <a:t>База данных «Продажа билетов»</a:t>
            </a:r>
          </a:p>
        </p:txBody>
      </p:sp>
      <p:graphicFrame>
        <p:nvGraphicFramePr>
          <p:cNvPr id="3145" name="Group 73"/>
          <p:cNvGraphicFramePr>
            <a:graphicFrameLocks noGrp="1"/>
          </p:cNvGraphicFramePr>
          <p:nvPr/>
        </p:nvGraphicFramePr>
        <p:xfrm>
          <a:off x="539750" y="1196975"/>
          <a:ext cx="8280400" cy="2769997"/>
        </p:xfrm>
        <a:graphic>
          <a:graphicData uri="http://schemas.openxmlformats.org/drawingml/2006/table">
            <a:tbl>
              <a:tblPr/>
              <a:tblGrid>
                <a:gridCol w="1474788"/>
                <a:gridCol w="2033587"/>
                <a:gridCol w="1614488"/>
                <a:gridCol w="1514475"/>
                <a:gridCol w="1643062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Номер рейса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Дата вылета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Тип самолета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Цена билета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Наличие билетов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23.01.2010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ТУ-154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23.01.2010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ИЛ-134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890,00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23.01.2010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ТУ-154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1520,00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36" name="Oval 64"/>
          <p:cNvSpPr>
            <a:spLocks noChangeArrowheads="1"/>
          </p:cNvSpPr>
          <p:nvPr/>
        </p:nvSpPr>
        <p:spPr bwMode="auto">
          <a:xfrm>
            <a:off x="7812088" y="2636838"/>
            <a:ext cx="288925" cy="2889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4214818"/>
            <a:ext cx="757242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000">
              <a:spcBef>
                <a:spcPts val="600"/>
              </a:spcBef>
            </a:pPr>
            <a:endParaRPr lang="ru-RU" sz="1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6000">
              <a:spcBef>
                <a:spcPts val="6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База данных </a:t>
            </a:r>
            <a:r>
              <a:rPr lang="ru-RU" sz="2600" dirty="0" smtClean="0">
                <a:solidFill>
                  <a:schemeClr val="tx1"/>
                </a:solidFill>
              </a:rPr>
              <a:t>– организованная совокупность данных, предназначенная для длительного хранения во внешней памяти ЭВМ, постоянного обновления и использования.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1700213"/>
            <a:ext cx="82089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7850" indent="-577850">
              <a:lnSpc>
                <a:spcPct val="9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ru-RU" sz="3200" b="1" dirty="0">
                <a:solidFill>
                  <a:srgbClr val="800000"/>
                </a:solidFill>
                <a:latin typeface="+mn-lt"/>
              </a:rPr>
              <a:t>фактографические БД</a:t>
            </a:r>
            <a:r>
              <a:rPr lang="ru-RU" sz="3200" dirty="0">
                <a:latin typeface="+mn-lt"/>
              </a:rPr>
              <a:t> – содержат данные в краткой    форме и строго фиксированных форматах. Это аналог бумажных карточек. Например: библиотечный каталог или каталог </a:t>
            </a:r>
            <a:r>
              <a:rPr lang="ru-RU" sz="3200" dirty="0" smtClean="0">
                <a:latin typeface="+mn-lt"/>
              </a:rPr>
              <a:t>видеотеки.</a:t>
            </a:r>
          </a:p>
          <a:p>
            <a:pPr marL="577850" indent="-577850">
              <a:lnSpc>
                <a:spcPct val="9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документальные </a:t>
            </a:r>
            <a:r>
              <a:rPr lang="ru-RU" sz="3200" b="1" dirty="0">
                <a:solidFill>
                  <a:srgbClr val="800000"/>
                </a:solidFill>
                <a:latin typeface="+mn-lt"/>
              </a:rPr>
              <a:t>БД</a:t>
            </a:r>
            <a:r>
              <a:rPr lang="ru-RU" sz="3200" dirty="0">
                <a:latin typeface="+mn-lt"/>
              </a:rPr>
              <a:t> – аналогом являются архивы документов. Например: архив судебных дел, архив исторических документов. 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928662" y="428604"/>
            <a:ext cx="76327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КЛАССИФИКАЦИЯ </a:t>
            </a:r>
            <a:r>
              <a:rPr lang="ru-RU" sz="28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 БД</a:t>
            </a:r>
            <a:endParaRPr lang="ru-RU" sz="28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sz="28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 ПО ХАРАКТЕРУ ХРАНИМОЙ ИНФОРМАЦИИ: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1500174"/>
            <a:ext cx="8355013" cy="49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defTabSz="225425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Blip>
                <a:blip r:embed="rId2"/>
              </a:buBlip>
            </a:pP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централизованные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– </a:t>
            </a:r>
            <a:r>
              <a:rPr lang="ru-RU" sz="3200" dirty="0">
                <a:latin typeface="+mn-lt"/>
              </a:rPr>
              <a:t>все хранится на одном компьютере; </a:t>
            </a:r>
            <a:endParaRPr lang="ru-RU" sz="3200" dirty="0" smtClean="0">
              <a:latin typeface="+mn-lt"/>
            </a:endParaRPr>
          </a:p>
          <a:p>
            <a:pPr marL="288925" defTabSz="225425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Blip>
                <a:blip r:embed="rId2"/>
              </a:buBlip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распределенные</a:t>
            </a:r>
            <a:r>
              <a:rPr lang="ru-RU" sz="3200" b="1" dirty="0" smtClean="0">
                <a:solidFill>
                  <a:srgbClr val="B6004A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B6004A"/>
                </a:solidFill>
                <a:latin typeface="+mn-lt"/>
              </a:rPr>
              <a:t>– </a:t>
            </a:r>
            <a:r>
              <a:rPr lang="ru-RU" sz="3200" dirty="0">
                <a:latin typeface="+mn-lt"/>
              </a:rPr>
              <a:t>разные части БД хранятся на разных компьютерах.</a:t>
            </a:r>
          </a:p>
          <a:p>
            <a:pPr marL="288925" defTabSz="225425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Font typeface="Wingdings" pitchFamily="2" charset="2"/>
              <a:buNone/>
            </a:pPr>
            <a:r>
              <a:rPr lang="ru-RU" sz="3200" dirty="0">
                <a:latin typeface="+mn-lt"/>
              </a:rPr>
              <a:t>Существует несколько различных структур информационных моделей и соответственно различных </a:t>
            </a:r>
            <a:r>
              <a:rPr lang="ru-RU" sz="3200" b="1" i="1" dirty="0">
                <a:latin typeface="+mn-lt"/>
              </a:rPr>
              <a:t>типов БД</a:t>
            </a:r>
            <a:r>
              <a:rPr lang="ru-RU" sz="3200" dirty="0">
                <a:latin typeface="+mn-lt"/>
              </a:rPr>
              <a:t>:</a:t>
            </a:r>
          </a:p>
          <a:p>
            <a:pPr marL="1168400" lvl="4" defTabSz="225425"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Blip>
                <a:blip r:embed="rId2"/>
              </a:buBlip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  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табличные (реляционные);</a:t>
            </a:r>
          </a:p>
          <a:p>
            <a:pPr marL="1168400" lvl="4" defTabSz="225425"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Blip>
                <a:blip r:embed="rId2"/>
              </a:buBlip>
            </a:pPr>
            <a:r>
              <a:rPr lang="ru-RU" sz="2800" b="1" dirty="0">
                <a:solidFill>
                  <a:srgbClr val="800000"/>
                </a:solidFill>
                <a:latin typeface="+mn-lt"/>
              </a:rPr>
              <a:t>  иерархические;</a:t>
            </a:r>
          </a:p>
          <a:p>
            <a:pPr marL="1168400" lvl="4" defTabSz="225425">
              <a:lnSpc>
                <a:spcPct val="50000"/>
              </a:lnSpc>
              <a:spcBef>
                <a:spcPct val="50000"/>
              </a:spcBef>
              <a:buClr>
                <a:srgbClr val="FF0066"/>
              </a:buClr>
              <a:buBlip>
                <a:blip r:embed="rId2"/>
              </a:buBlip>
            </a:pPr>
            <a:r>
              <a:rPr lang="ru-RU" sz="2800" b="1" dirty="0">
                <a:solidFill>
                  <a:srgbClr val="800000"/>
                </a:solidFill>
                <a:latin typeface="+mn-lt"/>
              </a:rPr>
              <a:t>  сетевые;  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6327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КЛАССИФИКАЦИЯ БД</a:t>
            </a:r>
          </a:p>
          <a:p>
            <a:pPr algn="ctr"/>
            <a:r>
              <a:rPr lang="ru-RU" sz="28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 ПО СПОСОБУ ХРАНЕНИЯ ИНФОРМАЦИИ:</a:t>
            </a:r>
          </a:p>
        </p:txBody>
      </p:sp>
      <p:sp>
        <p:nvSpPr>
          <p:cNvPr id="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5857892"/>
            <a:ext cx="685800" cy="533400"/>
          </a:xfrm>
          <a:prstGeom prst="actionButtonHo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6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6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2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508125"/>
            <a:ext cx="838996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0" algn="l"/>
              </a:tabLst>
            </a:pPr>
            <a:r>
              <a:rPr lang="ru-RU" sz="2800" dirty="0">
                <a:latin typeface="+mn-lt"/>
              </a:rPr>
              <a:t>Слово </a:t>
            </a:r>
            <a:r>
              <a:rPr lang="ru-RU" sz="2800" i="1" dirty="0">
                <a:latin typeface="+mn-lt"/>
              </a:rPr>
              <a:t>«реляционный»</a:t>
            </a:r>
            <a:r>
              <a:rPr lang="ru-RU" sz="2800" dirty="0">
                <a:latin typeface="+mn-lt"/>
              </a:rPr>
              <a:t> происходит от английского слова </a:t>
            </a:r>
            <a:r>
              <a:rPr lang="en-US" sz="2800" i="1" dirty="0">
                <a:latin typeface="+mn-lt"/>
              </a:rPr>
              <a:t>relation</a:t>
            </a:r>
            <a:r>
              <a:rPr lang="ru-RU" sz="2800" dirty="0">
                <a:latin typeface="+mn-lt"/>
              </a:rPr>
              <a:t>, что значит отношение, </a:t>
            </a:r>
            <a:r>
              <a:rPr lang="ru-RU" sz="2800" dirty="0" smtClean="0">
                <a:latin typeface="+mn-lt"/>
              </a:rPr>
              <a:t>которое </a:t>
            </a:r>
            <a:r>
              <a:rPr lang="ru-RU" sz="2800" dirty="0">
                <a:latin typeface="+mn-lt"/>
              </a:rPr>
              <a:t>удобно представлять в виде таблиц.</a:t>
            </a:r>
            <a:endParaRPr lang="ru-RU" sz="3200" dirty="0">
              <a:latin typeface="+mn-lt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8421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erdana"/>
              </a:rPr>
              <a:t>Реляционные базы данных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81525"/>
            <a:ext cx="7086600" cy="1600200"/>
          </a:xfrm>
          <a:prstGeom prst="rect">
            <a:avLst/>
          </a:prstGeom>
          <a:noFill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797425"/>
            <a:ext cx="1368425" cy="112553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85786" y="3286124"/>
            <a:ext cx="764386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/>
          </a:p>
          <a:p>
            <a:pPr>
              <a:spcBef>
                <a:spcPts val="600"/>
              </a:spcBef>
            </a:pPr>
            <a:r>
              <a:rPr lang="ru-RU" sz="2800" dirty="0" smtClean="0"/>
              <a:t>Базы данных с табличной формой организации называются</a:t>
            </a:r>
            <a:r>
              <a:rPr lang="ru-RU" sz="2800" b="1" i="1" dirty="0" smtClean="0"/>
              <a:t> реляционными.</a:t>
            </a:r>
            <a:r>
              <a:rPr lang="ru-RU" sz="2800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476375" y="404813"/>
          <a:ext cx="7086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Точечный рисунок" r:id="rId3" imgW="6087325" imgH="724001" progId="PBrush">
                  <p:embed/>
                </p:oleObj>
              </mc:Choice>
              <mc:Fallback>
                <p:oleObj name="Точечный рисунок" r:id="rId3" imgW="6087325" imgH="724001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4813"/>
                        <a:ext cx="7086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0" y="908050"/>
            <a:ext cx="1476375" cy="533400"/>
          </a:xfrm>
          <a:prstGeom prst="wedgeEllipseCallout">
            <a:avLst>
              <a:gd name="adj1" fmla="val 54194"/>
              <a:gd name="adj2" fmla="val 120236"/>
            </a:avLst>
          </a:prstGeom>
          <a:solidFill>
            <a:srgbClr val="EFEE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1"/>
              <a:t>Запись</a:t>
            </a:r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1331913" y="3644900"/>
          <a:ext cx="7086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Точечный рисунок" r:id="rId5" imgW="6095238" imgH="752381" progId="PBrush">
                  <p:embed/>
                </p:oleObj>
              </mc:Choice>
              <mc:Fallback>
                <p:oleObj name="Точечный рисунок" r:id="rId5" imgW="6095238" imgH="752381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7086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0" y="3284538"/>
            <a:ext cx="1295400" cy="533400"/>
          </a:xfrm>
          <a:prstGeom prst="wedgeEllipseCallout">
            <a:avLst>
              <a:gd name="adj1" fmla="val 57597"/>
              <a:gd name="adj2" fmla="val 91370"/>
            </a:avLst>
          </a:prstGeom>
          <a:solidFill>
            <a:srgbClr val="EFEE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 i="1"/>
              <a:t>Поле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00034" y="2060575"/>
            <a:ext cx="83201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dirty="0">
                <a:latin typeface="+mn-lt"/>
              </a:rPr>
              <a:t>Каждая </a:t>
            </a:r>
            <a:r>
              <a:rPr lang="ru-RU" sz="2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запись </a:t>
            </a:r>
            <a:r>
              <a:rPr lang="ru-RU" sz="2600" dirty="0">
                <a:latin typeface="+mn-lt"/>
              </a:rPr>
              <a:t>содержит информацию об отдельном объекте (одной книге в библиотеке, одном сотруднике предприятия).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7158" y="5286388"/>
            <a:ext cx="85328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dirty="0">
                <a:latin typeface="+mn-lt"/>
              </a:rPr>
              <a:t>Каждое </a:t>
            </a:r>
            <a:r>
              <a:rPr lang="ru-RU" sz="2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поле</a:t>
            </a:r>
            <a:r>
              <a:rPr lang="ru-RU" sz="2600" dirty="0">
                <a:latin typeface="+mn-lt"/>
              </a:rPr>
              <a:t> - это определенная характеристика объектов (название книги, автор книги, фамилия сотрудника, год рождения).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8" grpId="0" animBg="1"/>
    </p:bldLst>
  </p:timing>
</p:sld>
</file>

<file path=ppt/theme/theme1.xml><?xml version="1.0" encoding="utf-8"?>
<a:theme xmlns:a="http://schemas.openxmlformats.org/drawingml/2006/main" name="Keyglob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Keyglobe</Template>
  <TotalTime>2359</TotalTime>
  <Words>2137</Words>
  <Application>Microsoft Office PowerPoint</Application>
  <PresentationFormat>Экран (4:3)</PresentationFormat>
  <Paragraphs>358</Paragraphs>
  <Slides>41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Keyglobe</vt:lpstr>
      <vt:lpstr>Специальное оформление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СУБД  Microsoft Access.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форму можно добавить заголовок:</vt:lpstr>
      <vt:lpstr>На форму можно добавить рисунок:</vt:lpstr>
      <vt:lpstr>Заливка фона определенным цветом: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ИВК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USER</cp:lastModifiedBy>
  <cp:revision>199</cp:revision>
  <dcterms:created xsi:type="dcterms:W3CDTF">2004-11-11T11:40:22Z</dcterms:created>
  <dcterms:modified xsi:type="dcterms:W3CDTF">2019-09-20T01:37:27Z</dcterms:modified>
</cp:coreProperties>
</file>