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70" r:id="rId14"/>
    <p:sldId id="267" r:id="rId15"/>
    <p:sldId id="271" r:id="rId16"/>
    <p:sldId id="268" r:id="rId17"/>
    <p:sldId id="272" r:id="rId18"/>
    <p:sldId id="269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37" d="100"/>
          <a:sy n="37" d="100"/>
        </p:scale>
        <p:origin x="-86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/>
            </a:pPr>
            <a:r>
              <a:rPr lang="ru-RU" sz="2000" b="1"/>
              <a:t>Доля учреждений здравоохранения, использовавших  персональные компьютеры, в общем числе обследованных учреждений здравоохранения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'Данные по РФ'!$B$161:$C$161</c:f>
              <c:strCache>
                <c:ptCount val="1"/>
                <c:pt idx="0">
                  <c:v>Доля учреждений здравоохранения, использовавших  персональные компьютеры, в общем числе обследованных учреждений здравоохранения процент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'Данные по РФ'!$D$3:$H$3</c:f>
              <c:strCache>
                <c:ptCount val="5"/>
                <c:pt idx="0">
                  <c:v> 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</c:strCache>
            </c:strRef>
          </c:cat>
          <c:val>
            <c:numRef>
              <c:f>'Данные по РФ'!$D$161:$H$161</c:f>
              <c:numCache>
                <c:formatCode>General</c:formatCode>
                <c:ptCount val="5"/>
                <c:pt idx="0" formatCode="0.0">
                  <c:v>98</c:v>
                </c:pt>
                <c:pt idx="1">
                  <c:v>97.9</c:v>
                </c:pt>
                <c:pt idx="2">
                  <c:v>98.3</c:v>
                </c:pt>
                <c:pt idx="3">
                  <c:v>98.3</c:v>
                </c:pt>
                <c:pt idx="4">
                  <c:v>98.6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78565376"/>
        <c:axId val="78566912"/>
      </c:barChart>
      <c:catAx>
        <c:axId val="78565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78566912"/>
        <c:crosses val="autoZero"/>
        <c:auto val="1"/>
        <c:lblAlgn val="ctr"/>
        <c:lblOffset val="100"/>
        <c:noMultiLvlLbl val="0"/>
      </c:catAx>
      <c:valAx>
        <c:axId val="7856691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7856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hard-disk-drive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82" y="1124744"/>
            <a:ext cx="3735218" cy="4104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Автор-составитель: Петрова Е.К., преподаватель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>
                <a:effectLst/>
              </a:rPr>
              <a:t>Основные методы и приемы обеспечения </a:t>
            </a:r>
            <a:r>
              <a:rPr lang="ru-RU" sz="3200" smtClean="0">
                <a:effectLst/>
              </a:rPr>
              <a:t>информационной безопасности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1" y="188640"/>
            <a:ext cx="59961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ОГБПОУ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«Иркутский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базовый медицинский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колледж»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9706" y="6179105"/>
            <a:ext cx="205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г.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Иркутск,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404664"/>
            <a:ext cx="842493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Виды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нарушений безопасности: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вход в систему вместо другого пользователя, с использованием ложного удостоверения личности;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подключение к линии связи между другими пользователями;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расширение своих полномочий или изменение полномочий других пользователей по доступу к информации и ее обработке;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утверждение факта отправки информации, которая на самом деле не посылалась или посылалась в другой момент времени;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отказ от факта получения информации, полученной на самом деле, или утверждение о другом времени ее получения;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сокрытия факта наличия некоторой информации.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11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Методы защиты информации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46494"/>
            <a:ext cx="4788024" cy="342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5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05104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effectLst/>
              </a:rPr>
              <a:t>Ограничение доступа к информации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81" y="731838"/>
            <a:ext cx="389723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3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proskriptdle.ru_1267725990_1267159779_cybersecurity-laptop1-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r="7081"/>
          <a:stretch/>
        </p:blipFill>
        <p:spPr bwMode="auto">
          <a:xfrm>
            <a:off x="3012993" y="3861048"/>
            <a:ext cx="3312369" cy="2498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0766" y="62068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</a:rPr>
              <a:t>Ограничение доступа к информации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</a:rPr>
              <a:t> заключается в создании некоторой физической замкнутой преграды вокруг объекта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Calibri"/>
              </a:rPr>
              <a:t>защиты с организацией контрольного доступа лиц, связанных с объектом защиты по своим функциональным обязанностям, т.е. выделение специальных территорий, специальных зданий и помещений, создание контрольно-пропускного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</a:rPr>
              <a:t>режима.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73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512511" cy="1505104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effectLst/>
              </a:rPr>
              <a:t>Распределение доступа к информации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76506"/>
            <a:ext cx="2592288" cy="311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3168352" cy="377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9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766" y="62068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</a:rPr>
              <a:t>Распределение доступа к информации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</a:rPr>
              <a:t> заключается в разделении информации на части и организации доступа к ним пользователей в соответствии с их функциональными обязанностями и полномочиями. Деление информации можно производить по степени важности или секретности, по функциональному назначению и другим признакам. 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213012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653136"/>
            <a:ext cx="6512511" cy="1656184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effectLst/>
              </a:rPr>
              <a:t>Криптографическое преобразование информации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8607"/>
            <a:ext cx="4536504" cy="412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766" y="620688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  <a:ea typeface="Calibri"/>
              </a:rPr>
              <a:t>Криптографическое преобразование информации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</a:rPr>
              <a:t> значительно повышает безопасность передачи данных в компьютерных сетях, данных хранящихся в удаленных устройствах памяти, и при обмене информацией между удаленными объектами. Защита информации методом криптографического преобразования заключается в преобразовании ее составных частей (слов, букв, цифр, слогов) с помощью специальных алгоритмов и аппаратных решений.</a:t>
            </a:r>
            <a:endParaRPr lang="ru-RU" sz="2400" dirty="0"/>
          </a:p>
        </p:txBody>
      </p:sp>
      <p:pic>
        <p:nvPicPr>
          <p:cNvPr id="5" name="Picture 2" descr="C:\Documents and Settings\Admin\Рабочий стол\cb7532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24" y="4364783"/>
            <a:ext cx="1973043" cy="2158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653136"/>
            <a:ext cx="6512511" cy="1656184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effectLst/>
              </a:rPr>
              <a:t>Законодательные меры по защите информации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400600" cy="381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6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65435"/>
            <a:ext cx="813690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Законодательные меры по защите информации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заключаются в исполнении существующих  в стране или введении новых законов, положений, постановлений и инструкций, регулирующих юридическую ответственность за противоправные  действия. Цель законодательных мер – предупреждение и сдерживание потенциальных нарушителей, а также ответственность лиц за попытку преднамеренного несанкционированного доступа к аппаратуре и информации.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93419"/>
            <a:ext cx="2873896" cy="215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34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/>
              <a:t>Информация </a:t>
            </a:r>
            <a:endParaRPr lang="ru-RU" sz="3600" dirty="0" smtClean="0"/>
          </a:p>
          <a:p>
            <a:pPr lvl="0" algn="ctr"/>
            <a:endParaRPr lang="ru-RU" sz="3600" dirty="0"/>
          </a:p>
          <a:p>
            <a:pPr lvl="0" algn="r"/>
            <a:r>
              <a:rPr lang="ru-RU" sz="3600" dirty="0"/>
              <a:t>«Что имеем, не храним, потерявши, плачем</a:t>
            </a:r>
            <a:r>
              <a:rPr lang="ru-RU" sz="3600" dirty="0" smtClean="0"/>
              <a:t>»</a:t>
            </a:r>
          </a:p>
          <a:p>
            <a:pPr lvl="0" algn="ctr"/>
            <a:r>
              <a:rPr lang="ru-RU" sz="3600" dirty="0" smtClean="0"/>
              <a:t> </a:t>
            </a:r>
            <a:endParaRPr lang="ru-RU" sz="3600" dirty="0"/>
          </a:p>
          <a:p>
            <a:pPr lvl="0"/>
            <a:r>
              <a:rPr lang="ru-RU" sz="3600" dirty="0"/>
              <a:t>«Бережённого и бог бережёт</a:t>
            </a:r>
            <a:r>
              <a:rPr lang="ru-RU" sz="3600" dirty="0" smtClean="0"/>
              <a:t>»</a:t>
            </a:r>
          </a:p>
          <a:p>
            <a:pPr lvl="0" algn="ctr"/>
            <a:endParaRPr lang="ru-RU" sz="3600" dirty="0"/>
          </a:p>
        </p:txBody>
      </p:sp>
      <p:pic>
        <p:nvPicPr>
          <p:cNvPr id="5" name="Picture 14" descr="baby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69160"/>
            <a:ext cx="812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89928"/>
            <a:ext cx="5616624" cy="374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83671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Защита информации в учреждениях здравоохранения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871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63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Федеральный закон №152-ФЗ «О защите персональных данных» является основным регулирующим документом в обеспечении защиты информации в </a:t>
            </a:r>
            <a:r>
              <a:rPr lang="ru-RU" sz="3200" dirty="0" smtClean="0"/>
              <a:t>медицине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34" y="3429000"/>
            <a:ext cx="5260630" cy="312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484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178"/>
            <a:ext cx="8424936" cy="597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5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463" y="1672007"/>
            <a:ext cx="79928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Цель лекции:</a:t>
            </a:r>
            <a:r>
              <a:rPr lang="ru-RU" sz="3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изучение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понятия информационной безопасности и методов защиты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информации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5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584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Задачи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лекции: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Рассмотреть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этапы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становления информационной безопасности.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Обосновать необходимость защиты информации на современном этапе.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Выделить основные методы защиты информации.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Рассмотреть специфику применения методов защиты информации в учреждениях здравоохранения.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60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21615288"/>
              </p:ext>
            </p:extLst>
          </p:nvPr>
        </p:nvGraphicFramePr>
        <p:xfrm>
          <a:off x="323528" y="332656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81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06" y="1225689"/>
            <a:ext cx="88825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I этап /до 1816 года/ </a:t>
            </a:r>
            <a:r>
              <a:rPr lang="ru-RU" sz="2000" i="1" dirty="0"/>
              <a:t>Характеризуется использованием естественно возникавших средств информационных коммуникаций. </a:t>
            </a:r>
            <a:endParaRPr lang="ru-RU" sz="2000" i="1" dirty="0" smtClean="0"/>
          </a:p>
          <a:p>
            <a:r>
              <a:rPr lang="ru-RU" sz="2000" b="1" i="1" dirty="0" smtClean="0"/>
              <a:t>II </a:t>
            </a:r>
            <a:r>
              <a:rPr lang="ru-RU" sz="2000" b="1" i="1" dirty="0"/>
              <a:t>этап /начиная с 1816 года/</a:t>
            </a:r>
            <a:r>
              <a:rPr lang="ru-RU" sz="2000" i="1" dirty="0"/>
              <a:t> Связан с началом использования искусственно создаваемых технических средств электро- и радиосвязи. </a:t>
            </a:r>
            <a:endParaRPr lang="ru-RU" sz="2000" i="1" dirty="0" smtClean="0"/>
          </a:p>
          <a:p>
            <a:r>
              <a:rPr lang="ru-RU" sz="2000" b="1" i="1" dirty="0" smtClean="0"/>
              <a:t>III </a:t>
            </a:r>
            <a:r>
              <a:rPr lang="ru-RU" sz="2000" b="1" i="1" dirty="0"/>
              <a:t>этап /начиная с 1935 года/</a:t>
            </a:r>
            <a:r>
              <a:rPr lang="ru-RU" sz="2000" i="1" dirty="0"/>
              <a:t> Связан с появлением радиолокационных и гидроакустических средств. </a:t>
            </a:r>
            <a:endParaRPr lang="ru-RU" sz="2000" i="1" dirty="0" smtClean="0"/>
          </a:p>
          <a:p>
            <a:r>
              <a:rPr lang="ru-RU" sz="2000" b="1" i="1" dirty="0" smtClean="0"/>
              <a:t>IV </a:t>
            </a:r>
            <a:r>
              <a:rPr lang="ru-RU" sz="2000" b="1" i="1" dirty="0"/>
              <a:t>этап /начиная с 1946 года/</a:t>
            </a:r>
            <a:r>
              <a:rPr lang="ru-RU" sz="2000" i="1" dirty="0"/>
              <a:t> Связан с изобретением и внедрением в практическую деятельность электронно-вычислительных машин (компьютеров). </a:t>
            </a:r>
            <a:endParaRPr lang="ru-RU" sz="2000" i="1" dirty="0" smtClean="0"/>
          </a:p>
          <a:p>
            <a:r>
              <a:rPr lang="ru-RU" sz="2000" b="1" i="1" dirty="0" smtClean="0"/>
              <a:t>V </a:t>
            </a:r>
            <a:r>
              <a:rPr lang="ru-RU" sz="2000" b="1" i="1" dirty="0"/>
              <a:t>этап /начиная с 1965 года/</a:t>
            </a:r>
            <a:r>
              <a:rPr lang="ru-RU" sz="2000" i="1" dirty="0"/>
              <a:t> Обусловлен созданием и развитием локальных информационно-коммуникационных сетей. </a:t>
            </a:r>
            <a:endParaRPr lang="ru-RU" sz="2000" i="1" dirty="0" smtClean="0"/>
          </a:p>
          <a:p>
            <a:r>
              <a:rPr lang="ru-RU" sz="2000" b="1" i="1" dirty="0" smtClean="0"/>
              <a:t>VI этап /начиная с 1973 года/</a:t>
            </a:r>
            <a:r>
              <a:rPr lang="ru-RU" sz="2000" i="1" dirty="0" smtClean="0"/>
              <a:t> Связан с использованием  коммуникационных устройств с широким спектром задач. </a:t>
            </a:r>
          </a:p>
          <a:p>
            <a:r>
              <a:rPr lang="ru-RU" sz="2000" b="1" i="1" dirty="0" smtClean="0"/>
              <a:t>VII </a:t>
            </a:r>
            <a:r>
              <a:rPr lang="ru-RU" sz="2000" b="1" i="1" dirty="0"/>
              <a:t>этап /начиная с 1985 года/</a:t>
            </a:r>
            <a:r>
              <a:rPr lang="ru-RU" sz="2000" i="1" dirty="0"/>
              <a:t> Связан с созданием и развитием глобальных информационно-коммуникационных сетей с использованием космических средств обеспечения.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4193" y="116632"/>
            <a:ext cx="85146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  <a:latin typeface="Times New Roman"/>
                <a:ea typeface="Calibri"/>
              </a:rPr>
              <a:t>Исторические аспекты возникновения и развития информационной безопасности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03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704" y="1124744"/>
            <a:ext cx="835292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Безопасность информации (данных)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состояние защищённости информации (данных), при которой обеспечены её (их) конфиденциальность, доступность и целостность.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Информационная безопасность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защита конфиденциальности, целостности и доступности информации.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	Конфиденциальность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свойство информационных ресурсов, в том числе информации, связанное с тем, что они не станут доступными и не будут раскрыты для неуполномоченных лиц.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	Целостность: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неизменность информации в процессе её передачи или хранения.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	Доступность: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свойство информационных ресурсов, в том числе информации, определяющее возможность их получения и использования по требованию уполномоченных лиц</a:t>
            </a: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2891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  <a:latin typeface="Times New Roman"/>
                <a:ea typeface="Calibri"/>
              </a:rPr>
              <a:t>Понятие информационной 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безопасности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70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969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Безопасность информации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(при применении информационных технологий)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состояние защищённости информации (данных), обеспечивающее безопасность информации, для обработки которой она применяется, и информационную безопасность автоматизированной информационной системы, в которой она реализована.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52936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Информационная безопасность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защищённость информации и поддерживающей инфраструктуры от случайных или преднамеренных воздействий естественного или искусственного характера, которые могут нанести неприемлемый ущерб субъектам информационных отношений.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92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2891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/>
                <a:ea typeface="Calibri"/>
              </a:rPr>
              <a:t>Необходимость защиты информации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Основные </a:t>
            </a: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возможные угрозы информации: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определение отправителя и получателя данных;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раскрытие содержания передаваемых сообщений;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изменение потока и содержания сообщений;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отказ в предоставлении услуг и пр.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5446" y="3140968"/>
            <a:ext cx="40324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Случайные причины потери информации: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отказы аппаратуры и передающих устройств;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структурные, алгоритмические и программные ошибки;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внештатные (аварийные) ситуации.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9" y="3140968"/>
            <a:ext cx="3553270" cy="2667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086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256</TotalTime>
  <Words>723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Основные методы и приемы обеспечения информационной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Исторические аспекты возникновения и развития информационной безопасности</vt:lpstr>
      <vt:lpstr>Понятие информационной безопасности</vt:lpstr>
      <vt:lpstr>Презентация PowerPoint</vt:lpstr>
      <vt:lpstr>Необходимость защиты информации</vt:lpstr>
      <vt:lpstr>Презентация PowerPoint</vt:lpstr>
      <vt:lpstr>Методы защиты информации</vt:lpstr>
      <vt:lpstr>Ограничение доступа к информации</vt:lpstr>
      <vt:lpstr>Презентация PowerPoint</vt:lpstr>
      <vt:lpstr>Распределение доступа к информации </vt:lpstr>
      <vt:lpstr>Презентация PowerPoint</vt:lpstr>
      <vt:lpstr>Криптографическое преобразование информации </vt:lpstr>
      <vt:lpstr>Презентация PowerPoint</vt:lpstr>
      <vt:lpstr>Законодательные меры по защите информации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информационной безопасности. Методы защиты информации.</dc:title>
  <dc:creator>Слава</dc:creator>
  <cp:lastModifiedBy>Слава</cp:lastModifiedBy>
  <cp:revision>17</cp:revision>
  <dcterms:created xsi:type="dcterms:W3CDTF">2016-04-16T13:35:25Z</dcterms:created>
  <dcterms:modified xsi:type="dcterms:W3CDTF">2022-01-24T08:53:53Z</dcterms:modified>
</cp:coreProperties>
</file>