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3"/>
  </p:notesMasterIdLst>
  <p:handoutMasterIdLst>
    <p:handoutMasterId r:id="rId24"/>
  </p:handoutMasterIdLst>
  <p:sldIdLst>
    <p:sldId id="256" r:id="rId2"/>
    <p:sldId id="769" r:id="rId3"/>
    <p:sldId id="745" r:id="rId4"/>
    <p:sldId id="747" r:id="rId5"/>
    <p:sldId id="748" r:id="rId6"/>
    <p:sldId id="746" r:id="rId7"/>
    <p:sldId id="766" r:id="rId8"/>
    <p:sldId id="768" r:id="rId9"/>
    <p:sldId id="763" r:id="rId10"/>
    <p:sldId id="756" r:id="rId11"/>
    <p:sldId id="757" r:id="rId12"/>
    <p:sldId id="759" r:id="rId13"/>
    <p:sldId id="724" r:id="rId14"/>
    <p:sldId id="735" r:id="rId15"/>
    <p:sldId id="732" r:id="rId16"/>
    <p:sldId id="740" r:id="rId17"/>
    <p:sldId id="719" r:id="rId18"/>
    <p:sldId id="760" r:id="rId19"/>
    <p:sldId id="722" r:id="rId20"/>
    <p:sldId id="770" r:id="rId21"/>
    <p:sldId id="706" r:id="rId22"/>
  </p:sldIdLst>
  <p:sldSz cx="9144000" cy="6858000" type="screen4x3"/>
  <p:notesSz cx="6791325" cy="9921875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8B36"/>
    <a:srgbClr val="FF0000"/>
    <a:srgbClr val="66CCFF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06" autoAdjust="0"/>
    <p:restoredTop sz="93243" autoAdjust="0"/>
  </p:normalViewPr>
  <p:slideViewPr>
    <p:cSldViewPr>
      <p:cViewPr>
        <p:scale>
          <a:sx n="100" d="100"/>
          <a:sy n="100" d="100"/>
        </p:scale>
        <p:origin x="-1944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6513" y="0"/>
            <a:ext cx="29432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3400"/>
            <a:ext cx="29432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6513" y="9423400"/>
            <a:ext cx="29432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EB9900A3-3BA2-48D2-A01F-53011E2555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3799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32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6513" y="0"/>
            <a:ext cx="29432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0937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3288"/>
            <a:ext cx="5432425" cy="4464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3400"/>
            <a:ext cx="29432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6513" y="9423400"/>
            <a:ext cx="2943225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69076E6D-86C9-4F94-A1D7-01306421AE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37396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b="0" smtClean="0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defRPr/>
              </a:pPr>
              <a:endParaRPr lang="ru-RU" altLang="ru-RU" sz="2400" b="0" smtClean="0"/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l" eaLnBrk="1" hangingPunct="1">
                  <a:defRPr/>
                </a:pPr>
                <a:endParaRPr lang="ru-RU" altLang="ru-RU" sz="2400" b="0" smtClean="0"/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l" eaLnBrk="1" hangingPunct="1">
                  <a:defRPr/>
                </a:pPr>
                <a:endParaRPr lang="ru-RU" altLang="ru-RU" sz="2400" b="0" smtClean="0"/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l" eaLnBrk="1" hangingPunct="1">
                  <a:defRPr/>
                </a:pPr>
                <a:endParaRPr lang="ru-RU" altLang="ru-RU" sz="2400" b="0" smtClean="0"/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l" eaLnBrk="1" hangingPunct="1">
                  <a:defRPr/>
                </a:pPr>
                <a:endParaRPr lang="ru-RU" altLang="ru-RU" sz="2400" b="0" smtClean="0"/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l" eaLnBrk="1" hangingPunct="1">
                  <a:defRPr/>
                </a:pPr>
                <a:endParaRPr lang="ru-RU" altLang="ru-RU" sz="2400" b="0" smtClean="0"/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l" eaLnBrk="1" hangingPunct="1">
                  <a:defRPr/>
                </a:pPr>
                <a:endParaRPr lang="ru-RU" altLang="ru-RU" sz="2400" b="0" smtClean="0"/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l" eaLnBrk="1" hangingPunct="1">
                  <a:defRPr/>
                </a:pPr>
                <a:endParaRPr lang="ru-RU" altLang="ru-RU" sz="2400" b="0" smtClean="0"/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l" eaLnBrk="1" hangingPunct="1">
                  <a:defRPr/>
                </a:pPr>
                <a:endParaRPr lang="ru-RU" altLang="ru-RU" sz="2400" b="0" smtClean="0"/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l" eaLnBrk="1" hangingPunct="1">
                  <a:defRPr/>
                </a:pPr>
                <a:endParaRPr lang="ru-RU" altLang="ru-RU" sz="2400" b="0" smtClean="0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l" eaLnBrk="1" hangingPunct="1">
                  <a:defRPr/>
                </a:pPr>
                <a:endParaRPr lang="ru-RU" altLang="ru-RU" sz="2400" b="0" smtClean="0"/>
              </a:p>
            </p:txBody>
          </p:sp>
        </p:grpSp>
      </p:grpSp>
      <p:sp>
        <p:nvSpPr>
          <p:cNvPr id="2254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2254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88DCA-E719-439A-9AEB-54BF185ADE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1503744"/>
      </p:ext>
    </p:extLst>
  </p:cSld>
  <p:clrMapOvr>
    <a:masterClrMapping/>
  </p:clrMapOvr>
  <p:transition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0FC0F-3792-479D-9430-ED0ED0F07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8802400"/>
      </p:ext>
    </p:extLst>
  </p:cSld>
  <p:clrMapOvr>
    <a:masterClrMapping/>
  </p:clrMapOvr>
  <p:transition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0D686-906E-4724-B2FD-D8B720371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6586942"/>
      </p:ext>
    </p:extLst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E812B-FF76-47E1-82F4-EE96AF95FD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4956862"/>
      </p:ext>
    </p:extLst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F5A09-D771-4329-9A52-9D1A904925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3518433"/>
      </p:ext>
    </p:extLst>
  </p:cSld>
  <p:clrMapOvr>
    <a:masterClrMapping/>
  </p:clrMapOvr>
  <p:transition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F5AB8-2387-4649-8E87-903BB36C1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5402055"/>
      </p:ext>
    </p:extLst>
  </p:cSld>
  <p:clrMapOvr>
    <a:masterClrMapping/>
  </p:clrMapOvr>
  <p:transition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5CE92-0CE0-45DD-83EB-D61B9BC602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6027074"/>
      </p:ext>
    </p:extLst>
  </p:cSld>
  <p:clrMapOvr>
    <a:masterClrMapping/>
  </p:clrMapOvr>
  <p:transition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10BD1-524E-48BE-B535-766CA3E5A1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2122999"/>
      </p:ext>
    </p:extLst>
  </p:cSld>
  <p:clrMapOvr>
    <a:masterClrMapping/>
  </p:clrMapOvr>
  <p:transition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4E7DD-B633-4D41-BFB1-8EF65D8223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4612260"/>
      </p:ext>
    </p:extLst>
  </p:cSld>
  <p:clrMapOvr>
    <a:masterClrMapping/>
  </p:clrMapOvr>
  <p:transition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B95E8-3285-4D37-AEC8-7099434D0A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92603882"/>
      </p:ext>
    </p:extLst>
  </p:cSld>
  <p:clrMapOvr>
    <a:masterClrMapping/>
  </p:clrMapOvr>
  <p:transition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BD789-DB82-4BED-A61E-ED3E42AC7E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7389624"/>
      </p:ext>
    </p:extLst>
  </p:cSld>
  <p:clrMapOvr>
    <a:masterClrMapping/>
  </p:clrMapOvr>
  <p:transition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10000"/>
                <a:lumOff val="90000"/>
              </a:schemeClr>
            </a:gs>
            <a:gs pos="1000">
              <a:schemeClr val="accent2">
                <a:lumMod val="40000"/>
                <a:lumOff val="60000"/>
              </a:schemeClr>
            </a:gs>
            <a:gs pos="22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 Black" pitchFamily="34" charset="0"/>
              </a:defRPr>
            </a:lvl1pPr>
          </a:lstStyle>
          <a:p>
            <a:pPr>
              <a:defRPr/>
            </a:pPr>
            <a:fld id="{ABEC39B3-15A1-4E81-B7A1-69FC4766BD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ru-RU" altLang="ru-RU" sz="2400" b="0" smtClean="0"/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defRPr/>
              </a:pPr>
              <a:endParaRPr lang="ru-RU" altLang="ru-RU" sz="2400" b="0" smtClean="0"/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defRPr/>
              </a:pPr>
              <a:endParaRPr lang="ru-RU" altLang="ru-RU" sz="1800" b="0" smtClean="0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defRPr/>
              </a:pPr>
              <a:endParaRPr lang="ru-RU" altLang="ru-RU" sz="1800" b="0" smtClean="0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defRPr/>
              </a:pPr>
              <a:endParaRPr lang="ru-RU" altLang="ru-RU" sz="1800" b="0" smtClean="0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defRPr/>
              </a:pPr>
              <a:endParaRPr lang="ru-RU" altLang="ru-RU" sz="1800" b="0" smtClean="0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defRPr/>
              </a:pPr>
              <a:endParaRPr lang="ru-RU" altLang="ru-RU" sz="2400" b="0" smtClean="0"/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defRPr/>
              </a:pPr>
              <a:endParaRPr lang="ru-RU" altLang="ru-RU" sz="1800" b="0" smtClean="0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l" eaLnBrk="1" hangingPunct="1">
                <a:defRPr/>
              </a:pPr>
              <a:endParaRPr lang="ru-RU" altLang="ru-RU" sz="1800" b="0" smtClean="0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152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ransition>
    <p:blinds dir="vert"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irkbmk.ru/sites/default/files/inline-files/%D0%9F%D1%80%D0%BE%D0%B3%D1%80%D0%B0%D0%BC%D0%BC%D0%B0%20%D1%81%D1%82%D0%B0%D0%B6%D0%B8%D1%80%D0%BE%D0%B2%D0%BA%D0%B8%20WorldSkills%20%202019%20%D0%B8%D1%82%D0%BE%D0%B3.docx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1828800"/>
            <a:ext cx="6553200" cy="22098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alt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 </a:t>
            </a:r>
            <a:br>
              <a:rPr lang="ru-RU" alt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34.02.01 Сестринское дело</a:t>
            </a:r>
            <a:endParaRPr lang="ru-RU" altLang="ru-RU" sz="40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304800"/>
            <a:ext cx="7315199" cy="1371600"/>
          </a:xfrm>
        </p:spPr>
        <p:txBody>
          <a:bodyPr>
            <a:normAutofit fontScale="62500" lnSpcReduction="20000"/>
          </a:bodyPr>
          <a:lstStyle/>
          <a:p>
            <a:pPr algn="ctr">
              <a:defRPr/>
            </a:pPr>
            <a:r>
              <a:rPr lang="ru-RU" sz="23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Областное государственное бюджетное профессиональное образовательное учреждение </a:t>
            </a:r>
          </a:p>
          <a:p>
            <a:pPr algn="ctr">
              <a:defRPr/>
            </a:pPr>
            <a:endParaRPr lang="ru-RU" sz="24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5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Иркутский </a:t>
            </a:r>
            <a:r>
              <a:rPr lang="ru-RU" sz="45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медицинский </a:t>
            </a:r>
            <a:r>
              <a:rPr lang="ru-RU" sz="45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колледж</a:t>
            </a:r>
            <a:r>
              <a:rPr lang="ru-RU" sz="45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5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5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4" name="Rectangle 18"/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BB50719-5292-4010-B5F9-F388C0708287}" type="slidenum">
              <a:rPr lang="ru-RU" altLang="ru-RU" sz="1200" b="0" smtClean="0">
                <a:latin typeface="Arial Black" pitchFamily="34" charset="0"/>
              </a:rPr>
              <a:pPr eaLnBrk="1" hangingPunct="1"/>
              <a:t>1</a:t>
            </a:fld>
            <a:endParaRPr lang="ru-RU" altLang="ru-RU" sz="1200" b="0" smtClean="0">
              <a:latin typeface="Arial Black" pitchFamily="34" charset="0"/>
            </a:endParaRPr>
          </a:p>
        </p:txBody>
      </p:sp>
      <p:pic>
        <p:nvPicPr>
          <p:cNvPr id="3076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7" y="304800"/>
            <a:ext cx="8794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2667000" y="381000"/>
            <a:ext cx="4191000" cy="6096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</a:t>
            </a:r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990600"/>
            <a:ext cx="81534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2329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 idx="4294967295"/>
          </p:nvPr>
        </p:nvSpPr>
        <p:spPr>
          <a:xfrm>
            <a:off x="2438400" y="609600"/>
            <a:ext cx="6705600" cy="762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              </a:t>
            </a:r>
            <a:endParaRPr lang="ru-RU" sz="28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6700" y="1143000"/>
            <a:ext cx="3540690" cy="4876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389829" y="561975"/>
            <a:ext cx="39164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kern="0" dirty="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Практические занятия</a:t>
            </a:r>
            <a:endParaRPr lang="ru-RU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286000"/>
            <a:ext cx="48768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372329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7162800" cy="304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 практика 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0" y="1520849"/>
            <a:ext cx="5562600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834887"/>
            <a:ext cx="8305800" cy="587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007498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" y="304800"/>
            <a:ext cx="8915400" cy="381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Производственная практика в медицинской организации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1" t="11690" r="9408"/>
          <a:stretch/>
        </p:blipFill>
        <p:spPr>
          <a:xfrm>
            <a:off x="228600" y="1066800"/>
            <a:ext cx="8550234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051533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381000"/>
            <a:ext cx="8915400" cy="533400"/>
          </a:xfrm>
        </p:spPr>
        <p:txBody>
          <a:bodyPr>
            <a:normAutofit fontScale="92500" lnSpcReduction="20000"/>
          </a:bodyPr>
          <a:lstStyle/>
          <a:p>
            <a:pPr marL="446088" indent="-446088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    </a:t>
            </a:r>
            <a:r>
              <a:rPr lang="ru-RU" sz="26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Производственная практика в медицинской организации</a:t>
            </a:r>
            <a:endParaRPr lang="ru-RU" sz="26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66800"/>
            <a:ext cx="8542421" cy="541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02468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381000"/>
            <a:ext cx="8991600" cy="609600"/>
          </a:xfrm>
        </p:spPr>
        <p:txBody>
          <a:bodyPr>
            <a:noAutofit/>
          </a:bodyPr>
          <a:lstStyle/>
          <a:p>
            <a:pPr marL="446088" indent="-446088">
              <a:buNone/>
            </a:pPr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Производственная практика в медицинской организации 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600" y="1093721"/>
            <a:ext cx="7646138" cy="5383279"/>
          </a:xfrm>
          <a:prstGeom prst="flowChartPredefinedProcess">
            <a:avLst/>
          </a:prstGeom>
        </p:spPr>
      </p:pic>
    </p:spTree>
    <p:extLst>
      <p:ext uri="{BB962C8B-B14F-4D97-AF65-F5344CB8AC3E}">
        <p14:creationId xmlns:p14="http://schemas.microsoft.com/office/powerpoint/2010/main" val="415702468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153400" cy="762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 колледжа проводят мастер-класс  по основам </a:t>
            </a:r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реаниматологии 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DBE812B-FF76-47E1-82F4-EE96AF95FD9C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  <p:pic>
        <p:nvPicPr>
          <p:cNvPr id="5" name="Содержимое 4" descr="C:\Users\debou\Downloads\IMG_644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3962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838" y="1600200"/>
            <a:ext cx="3827361" cy="4956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447800"/>
            <a:ext cx="2122474" cy="15918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304800"/>
            <a:ext cx="3810000" cy="533400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 с ОВЗ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94119" y="967378"/>
            <a:ext cx="3630489" cy="259080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 г. в ИБМК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выпускников школы-интерната № 9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открыт прием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обучения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 с ограниченными возможностями здоровья по слуху.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6" r="16656"/>
          <a:stretch/>
        </p:blipFill>
        <p:spPr>
          <a:xfrm>
            <a:off x="5791200" y="443528"/>
            <a:ext cx="2364675" cy="1800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243728"/>
            <a:ext cx="2744193" cy="22624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3810000"/>
            <a:ext cx="3131840" cy="23488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693719"/>
            <a:ext cx="3441922" cy="2581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82141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2400" y="381000"/>
            <a:ext cx="8534400" cy="9144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Студенты-волонтеры на  </a:t>
            </a:r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Чемпионате </a:t>
            </a:r>
            <a:r>
              <a:rPr lang="ru-RU" sz="2400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WorldSkills</a:t>
            </a:r>
            <a:r>
              <a:rPr lang="ru-RU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Russia  </a:t>
            </a:r>
            <a:endParaRPr lang="ru-RU" sz="24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214E7DD-B633-4D41-BFB1-8EF65D82232A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  <p:pic>
        <p:nvPicPr>
          <p:cNvPr id="3" name="Рисунок 2" descr="C:\Users\debou\Desktop\Новая папка (2)\DSC_002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19201"/>
            <a:ext cx="8610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4800" y="228600"/>
            <a:ext cx="8458200" cy="990600"/>
          </a:xfrm>
        </p:spPr>
        <p:txBody>
          <a:bodyPr/>
          <a:lstStyle/>
          <a:p>
            <a:r>
              <a:rPr lang="en-US" sz="2400" dirty="0" smtClean="0">
                <a:hlinkClick r:id="rId2"/>
              </a:rPr>
              <a:t/>
            </a:r>
            <a:br>
              <a:rPr lang="en-US" sz="2400" dirty="0" smtClean="0">
                <a:hlinkClick r:id="rId2"/>
              </a:rPr>
            </a:br>
            <a:r>
              <a:rPr lang="ru-RU" sz="20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Принимаем активное участие в  Региональных  Чемпионатах «Молодые профессионалы»  </a:t>
            </a:r>
            <a:r>
              <a:rPr lang="ru-RU" sz="2000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WorldSkills</a:t>
            </a:r>
            <a:r>
              <a:rPr lang="ru-RU" sz="20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Russia</a:t>
            </a:r>
            <a:r>
              <a:rPr lang="ru-RU" sz="20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214E7DD-B633-4D41-BFB1-8EF65D82232A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  <p:pic>
        <p:nvPicPr>
          <p:cNvPr id="3" name="Рисунок 2" descr="C:\Users\debou\Downloads\IMG_64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" y="1371600"/>
            <a:ext cx="8382001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214E7DD-B633-4D41-BFB1-8EF65D82232A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057842"/>
              </p:ext>
            </p:extLst>
          </p:nvPr>
        </p:nvGraphicFramePr>
        <p:xfrm>
          <a:off x="152400" y="1828800"/>
          <a:ext cx="8763000" cy="4627163"/>
        </p:xfrm>
        <a:graphic>
          <a:graphicData uri="http://schemas.openxmlformats.org/drawingml/2006/table">
            <a:tbl>
              <a:tblPr/>
              <a:tblGrid>
                <a:gridCol w="2895600"/>
                <a:gridCol w="3128963"/>
                <a:gridCol w="2738437"/>
              </a:tblGrid>
              <a:tr h="198120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Уровень образования, необходимый для приема на обучение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Наименование квалификации базовой подготовки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Срок получения СПО по ППССЗ базовой подготовки в очной форме обучения 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4567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среднее общее образование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24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24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Медицинская сестра/ Медицинский брат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года 10 месяцев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6596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основное общее образование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года 10 месяцев 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33400" y="304801"/>
            <a:ext cx="838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получения СПО базовой подготовки в очной форме обучения</a:t>
            </a:r>
            <a:endParaRPr lang="ru-RU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4800" y="457200"/>
            <a:ext cx="4572000" cy="1676400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студентов колледжа в региональном чемпионате </a:t>
            </a:r>
            <a:r>
              <a:rPr lang="ru-RU" sz="2000" b="1" dirty="0" err="1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sz="20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910BD1-524E-48BE-B535-766CA3E5A196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  <p:pic>
        <p:nvPicPr>
          <p:cNvPr id="4098" name="Picture 2" descr="C:\Users\USER\Desktop\Воспитательная работа\ФОТО 2020-21 уч.г\Абилимпикс\WXOY0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838201"/>
            <a:ext cx="3429001" cy="556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Воспитательная работа\Фото 2018-2019г\Абилимпикс\DSC_00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561" y="2712231"/>
            <a:ext cx="5338039" cy="3650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238076"/>
      </p:ext>
    </p:extLst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81200" y="457200"/>
            <a:ext cx="48863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Иркутский базовый </a:t>
            </a:r>
            <a:b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медицинский колледж </a:t>
            </a:r>
            <a:b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ждет тебя!</a:t>
            </a:r>
            <a:endParaRPr kumimoji="0" lang="ru-RU" sz="180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" y="5715000"/>
            <a:ext cx="4572000" cy="9294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l" fontAlgn="auto">
              <a:spcBef>
                <a:spcPct val="20000"/>
              </a:spcBef>
              <a:spcAft>
                <a:spcPts val="0"/>
              </a:spcAft>
            </a:pPr>
            <a:r>
              <a:rPr lang="ru-RU" sz="1600" cap="all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ИРКУТСК, УЛ. СЕРГЕЕВА, 3\11</a:t>
            </a:r>
          </a:p>
          <a:p>
            <a:pPr marL="342900" lvl="0" indent="-342900" algn="l" fontAlgn="auto">
              <a:spcBef>
                <a:spcPct val="20000"/>
              </a:spcBef>
              <a:spcAft>
                <a:spcPts val="0"/>
              </a:spcAft>
            </a:pPr>
            <a:r>
              <a:rPr lang="ru-RU" sz="1600" cap="all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ТЕЛ: (3952) 48-75-13, 48-75-21 </a:t>
            </a:r>
          </a:p>
          <a:p>
            <a:pPr marL="342900" lvl="0" indent="-342900" algn="l" fontAlgn="auto">
              <a:spcBef>
                <a:spcPct val="20000"/>
              </a:spcBef>
              <a:spcAft>
                <a:spcPts val="0"/>
              </a:spcAft>
            </a:pPr>
            <a:r>
              <a:rPr lang="ru-RU" sz="1600" cap="all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E-MAIL: IRKBMK@MAIL.RU</a:t>
            </a:r>
          </a:p>
        </p:txBody>
      </p:sp>
      <p:pic>
        <p:nvPicPr>
          <p:cNvPr id="10" name="Рисунок 9" descr="современное здание по улице Сергеев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111213"/>
            <a:ext cx="6585998" cy="3603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0024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447800"/>
            <a:ext cx="8305800" cy="4321175"/>
          </a:xfrm>
        </p:spPr>
        <p:txBody>
          <a:bodyPr/>
          <a:lstStyle/>
          <a:p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Общий гуманитарный и социально-экономический учебный цикл:</a:t>
            </a:r>
            <a:b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Основы философии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История 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Иностранный язык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Физическая культура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Математический и общий естественнонаучный учебный цикл: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Математика </a:t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Информационные технологии в профессиональной деятельности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04800"/>
            <a:ext cx="7772400" cy="1142999"/>
          </a:xfrm>
        </p:spPr>
        <p:txBody>
          <a:bodyPr/>
          <a:lstStyle/>
          <a:p>
            <a:endParaRPr lang="ru-RU" sz="32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обучения по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СПО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включает: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5F5A09-D771-4329-9A52-9D1A904925DB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57200"/>
            <a:ext cx="7620000" cy="609600"/>
          </a:xfrm>
        </p:spPr>
        <p:txBody>
          <a:bodyPr/>
          <a:lstStyle/>
          <a:p>
            <a:r>
              <a:rPr lang="ru-RU" sz="3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Общепрофессиональные</a:t>
            </a:r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дисциплины: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72000"/>
          </a:xfrm>
        </p:spPr>
        <p:txBody>
          <a:bodyPr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латинского языка с медицинской терминологией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Анатомия и физиология человека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патологии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Генетика человека с основами медицинской генетики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Гигиена и экология человека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микробиологии и иммунологии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Фармакология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Общественное здоровье и здравоохранение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Психология </a:t>
            </a: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обеспечение профессиональной деятельности</a:t>
            </a:r>
          </a:p>
          <a:p>
            <a:pPr>
              <a:buNone/>
            </a:pP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DBE812B-FF76-47E1-82F4-EE96AF95FD9C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</p:cSld>
  <p:clrMapOvr>
    <a:masterClrMapping/>
  </p:clrMapOvr>
  <p:transition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305800" cy="4648200"/>
          </a:xfrm>
        </p:spPr>
        <p:txBody>
          <a:bodyPr/>
          <a:lstStyle/>
          <a:p>
            <a:pPr lvl="0" eaLnBrk="1" hangingPunct="1"/>
            <a: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ПМ.01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МДК.01.01. Здоровый человек и его     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окружение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МДК.01.02. Основы профилактики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МДК.01.03. Сестринское дело в системе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первичной медико-санитарной помощи населению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ПМ.02 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МДК.02.01. Сестринский уход при     различных заболеваниях и состояниях 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МДК.02.02. Основы реабилитации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ПМ.03 </a:t>
            </a:r>
            <a:r>
              <a:rPr lang="ru-RU" sz="2400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МДК.03.01. Основы реаниматологии</a:t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МДК.03.02. Медицина катастроф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kern="1200" cap="none" dirty="0">
                <a:solidFill>
                  <a:schemeClr val="accent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ПМ 04</a:t>
            </a:r>
            <a:r>
              <a:rPr lang="ru-RU" sz="2000" b="0" kern="1200" cap="none" dirty="0">
                <a:solidFill>
                  <a:schemeClr val="accent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ru-RU" sz="1800" kern="1200" cap="none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ВЫПОЛНЕНИЕ РАБОТ ПО ПРОФЕССИИ МЛАДШАЯ МЕДИЦИНСКАЯ СЕСТРА ПО УХОДУ ЗА БОЛЬНЫМИ</a:t>
            </a:r>
            <a:r>
              <a:rPr lang="ru-RU" sz="1800" kern="1200" cap="none" dirty="0">
                <a:solidFill>
                  <a:srgbClr val="00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kern="1200" cap="none" dirty="0">
                <a:solidFill>
                  <a:srgbClr val="0033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6399" y="457201"/>
            <a:ext cx="6818313" cy="457199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модули: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5F5A09-D771-4329-9A52-9D1A904925DB}" type="slidenum">
              <a:rPr lang="ru-RU" altLang="ru-RU" smtClean="0"/>
              <a:pPr>
                <a:defRPr/>
              </a:pPr>
              <a:t>5</a:t>
            </a:fld>
            <a:endParaRPr lang="ru-RU" altLang="ru-RU" dirty="0"/>
          </a:p>
        </p:txBody>
      </p:sp>
    </p:spTree>
  </p:cSld>
  <p:clrMapOvr>
    <a:masterClrMapping/>
  </p:clrMapOvr>
  <p:transition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457201"/>
            <a:ext cx="7088560" cy="380999"/>
          </a:xfrm>
        </p:spPr>
        <p:txBody>
          <a:bodyPr/>
          <a:lstStyle/>
          <a:p>
            <a:r>
              <a:rPr lang="ru-RU" sz="2800" cap="none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/>
            </a:r>
            <a:br>
              <a:rPr lang="ru-RU" sz="2800" cap="none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</a:br>
            <a:r>
              <a:rPr lang="ru-RU" sz="2800" cap="none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/>
            </a:r>
            <a:br>
              <a:rPr lang="ru-RU" sz="2800" cap="none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</a:br>
            <a:endParaRPr lang="ru-RU" sz="2800" cap="none" dirty="0">
              <a:solidFill>
                <a:schemeClr val="tx2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524000"/>
            <a:ext cx="7772400" cy="1676400"/>
          </a:xfrm>
        </p:spPr>
        <p:txBody>
          <a:bodyPr/>
          <a:lstStyle/>
          <a:p>
            <a:pPr algn="just"/>
            <a:endParaRPr lang="ru-RU" b="1" dirty="0" smtClean="0"/>
          </a:p>
          <a:p>
            <a:pPr algn="just"/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AAABAE5-1E83-41BF-9A99-ACA0CB79F6D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6" name="Рисунок 5" descr="История сестринского дела в России - Реферат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76400"/>
            <a:ext cx="9144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14400" y="381000"/>
            <a:ext cx="8001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сестринского дела </a:t>
            </a:r>
          </a:p>
          <a:p>
            <a:r>
              <a:rPr lang="ru-RU" sz="2400" b="0" dirty="0" smtClean="0">
                <a:latin typeface="+mn-lt"/>
              </a:rPr>
              <a:t/>
            </a:r>
            <a:br>
              <a:rPr lang="ru-RU" sz="2400" b="0" dirty="0" smtClean="0">
                <a:latin typeface="+mn-lt"/>
              </a:rPr>
            </a:br>
            <a:endParaRPr lang="ru-RU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4708223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295400"/>
            <a:ext cx="3436938" cy="4663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Объект 7" descr="C:\Users\debou\Desktop\ДЛЯ ИРИНЫ СТЕПАНОВНЫ\IMG_20210201_173200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28600" y="609600"/>
            <a:ext cx="32004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429000" y="304800"/>
            <a:ext cx="5562600" cy="12192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Инфекционная безопасность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35F5A09-D771-4329-9A52-9D1A904925DB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514600"/>
            <a:ext cx="3200413" cy="4269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blinds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910BD1-524E-48BE-B535-766CA3E5A196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382000" cy="60960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Отработка манипуляций на фантомах и статистах</a:t>
            </a:r>
            <a:endParaRPr lang="ru-RU" sz="2800" b="1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Содержимое 10" descr="C:\Users\debou\Desktop\ДЛЯ ИРИНЫ СТЕПАНОВНЫ\IMG_20210201_174136.jpg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 r="1211"/>
          <a:stretch>
            <a:fillRect/>
          </a:stretch>
        </p:blipFill>
        <p:spPr bwMode="auto">
          <a:xfrm>
            <a:off x="2209800" y="914400"/>
            <a:ext cx="4724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214E7DD-B633-4D41-BFB1-8EF65D82232A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pic>
        <p:nvPicPr>
          <p:cNvPr id="3" name="Рисунок 2" descr="C:\Users\debou\Desktop\ДЛЯ ИРИНЫ СТЕПАНОВНЫ\IMG_20210201_17364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599" y="457200"/>
            <a:ext cx="8077201" cy="6266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иксел">
  <a:themeElements>
    <a:clrScheme name="Пиксел 8">
      <a:dk1>
        <a:srgbClr val="003300"/>
      </a:dk1>
      <a:lt1>
        <a:srgbClr val="FFFFFF"/>
      </a:lt1>
      <a:dk2>
        <a:srgbClr val="000000"/>
      </a:dk2>
      <a:lt2>
        <a:srgbClr val="336600"/>
      </a:lt2>
      <a:accent1>
        <a:srgbClr val="CCCC00"/>
      </a:accent1>
      <a:accent2>
        <a:srgbClr val="669900"/>
      </a:accent2>
      <a:accent3>
        <a:srgbClr val="FFFFFF"/>
      </a:accent3>
      <a:accent4>
        <a:srgbClr val="002A00"/>
      </a:accent4>
      <a:accent5>
        <a:srgbClr val="E2E2AA"/>
      </a:accent5>
      <a:accent6>
        <a:srgbClr val="5C8A00"/>
      </a:accent6>
      <a:hlink>
        <a:srgbClr val="333300"/>
      </a:hlink>
      <a:folHlink>
        <a:srgbClr val="99CC00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5249</TotalTime>
  <Words>237</Words>
  <Application>Microsoft Office PowerPoint</Application>
  <PresentationFormat>Экран (4:3)</PresentationFormat>
  <Paragraphs>70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Пиксел</vt:lpstr>
      <vt:lpstr>Специальность  34.02.01 Сестринское дело</vt:lpstr>
      <vt:lpstr>Презентация PowerPoint</vt:lpstr>
      <vt:lpstr>Общий гуманитарный и социально-экономический учебный цикл:   - Основы философии  - История   - Иностранный язык  - Физическая культура    Математический и общий естественнонаучный учебный цикл:  - Математика  - Информационные технологии в профессиональной деятельности</vt:lpstr>
      <vt:lpstr>Общепрофессиональные дисциплины: </vt:lpstr>
      <vt:lpstr>ПМ.01  МДК.01.01. Здоровый человек и его       окружение  МДК.01.02. Основы профилактики МДК.01.03. Сестринское дело в системе  первичной медико-санитарной помощи населению  ПМ.02   МДК.02.01. Сестринский уход при     различных заболеваниях и состояниях  МДК.02.02. Основы реабилитации ПМ.03   МДК.03.01. Основы реаниматологии МДК.03.02. Медицина катастроф ПМ 04. ВЫПОЛНЕНИЕ РАБОТ ПО ПРОФЕССИИ МЛАДШАЯ МЕДИЦИНСКАЯ СЕСТРА ПО УХОДУ ЗА БОЛЬНЫМИ  </vt:lpstr>
      <vt:lpstr>  </vt:lpstr>
      <vt:lpstr>     Инфекционная безопасность</vt:lpstr>
      <vt:lpstr>Отработка манипуляций на фантомах и статистах</vt:lpstr>
      <vt:lpstr>Презентация PowerPoint</vt:lpstr>
      <vt:lpstr>Практические занятия </vt:lpstr>
      <vt:lpstr>              </vt:lpstr>
      <vt:lpstr>Учебная практика </vt:lpstr>
      <vt:lpstr>Производственная практика в медицинской организации</vt:lpstr>
      <vt:lpstr>Презентация PowerPoint</vt:lpstr>
      <vt:lpstr>Презентация PowerPoint</vt:lpstr>
      <vt:lpstr>Студенты колледжа проводят мастер-класс  по основам реаниматологии </vt:lpstr>
      <vt:lpstr>Студенты с ОВЗ</vt:lpstr>
      <vt:lpstr>Студенты-волонтеры на  Чемпионате WorldSkills  Russia  </vt:lpstr>
      <vt:lpstr> Принимаем активное участие в  Региональных  Чемпионатах «Молодые профессионалы»  WorldSkills Russia </vt:lpstr>
      <vt:lpstr>Участие студентов колледжа в региональном чемпионате Абилимпикс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282</cp:revision>
  <cp:lastPrinted>1601-01-01T00:00:00Z</cp:lastPrinted>
  <dcterms:created xsi:type="dcterms:W3CDTF">1601-01-01T00:00:00Z</dcterms:created>
  <dcterms:modified xsi:type="dcterms:W3CDTF">2021-03-26T04:49:32Z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