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20"/>
  </p:notesMasterIdLst>
  <p:sldIdLst>
    <p:sldId id="256" r:id="rId2"/>
    <p:sldId id="283" r:id="rId3"/>
    <p:sldId id="270" r:id="rId4"/>
    <p:sldId id="271" r:id="rId5"/>
    <p:sldId id="272" r:id="rId6"/>
    <p:sldId id="273" r:id="rId7"/>
    <p:sldId id="274" r:id="rId8"/>
    <p:sldId id="275" r:id="rId9"/>
    <p:sldId id="277" r:id="rId10"/>
    <p:sldId id="276" r:id="rId11"/>
    <p:sldId id="278" r:id="rId12"/>
    <p:sldId id="279" r:id="rId13"/>
    <p:sldId id="280" r:id="rId14"/>
    <p:sldId id="281" r:id="rId15"/>
    <p:sldId id="282" r:id="rId16"/>
    <p:sldId id="284" r:id="rId17"/>
    <p:sldId id="285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660033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7EB075-0832-4995-BD99-94C287E94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094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D65054D-D426-4AFC-BE1F-B0398C0C871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3" name="WordArt 9"/>
          <p:cNvSpPr>
            <a:spLocks noChangeArrowheads="1" noChangeShapeType="1" noTextEdit="1"/>
          </p:cNvSpPr>
          <p:nvPr userDrawn="1"/>
        </p:nvSpPr>
        <p:spPr bwMode="auto">
          <a:xfrm>
            <a:off x="6011863" y="790575"/>
            <a:ext cx="2479675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175" cap="rnd">
                  <a:solidFill>
                    <a:srgbClr val="339966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www.klyaksa.net</a:t>
            </a:r>
            <a:endParaRPr lang="ru-RU" sz="3600" kern="10">
              <a:ln w="3175" cap="rnd">
                <a:solidFill>
                  <a:srgbClr val="339966"/>
                </a:solidFill>
                <a:prstDash val="sysDot"/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WordArt 10"/>
          <p:cNvSpPr>
            <a:spLocks noChangeArrowheads="1" noChangeShapeType="1" noTextEdit="1"/>
          </p:cNvSpPr>
          <p:nvPr userDrawn="1"/>
        </p:nvSpPr>
        <p:spPr bwMode="auto">
          <a:xfrm>
            <a:off x="611188" y="790575"/>
            <a:ext cx="3313112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 cap="rnd">
                  <a:solidFill>
                    <a:srgbClr val="339966"/>
                  </a:solidFill>
                  <a:prstDash val="sysDot"/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Информатика в школе</a:t>
            </a:r>
          </a:p>
        </p:txBody>
      </p:sp>
      <p:sp>
        <p:nvSpPr>
          <p:cNvPr id="15" name="Line 11"/>
          <p:cNvSpPr>
            <a:spLocks noChangeShapeType="1"/>
          </p:cNvSpPr>
          <p:nvPr userDrawn="1"/>
        </p:nvSpPr>
        <p:spPr bwMode="auto">
          <a:xfrm>
            <a:off x="539750" y="188913"/>
            <a:ext cx="7920038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WordArt 10"/>
          <p:cNvSpPr>
            <a:spLocks noChangeArrowheads="1" noChangeShapeType="1" noTextEdit="1"/>
          </p:cNvSpPr>
          <p:nvPr userDrawn="1"/>
        </p:nvSpPr>
        <p:spPr bwMode="auto">
          <a:xfrm>
            <a:off x="6659563" y="30163"/>
            <a:ext cx="1933575" cy="198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 cap="rnd">
                  <a:noFill/>
                  <a:round/>
                  <a:headEnd/>
                  <a:tailEnd/>
                </a:ln>
                <a:solidFill>
                  <a:srgbClr val="339966">
                    <a:alpha val="29019"/>
                  </a:srgbClr>
                </a:solidFill>
                <a:latin typeface="Arial"/>
                <a:cs typeface="Arial"/>
              </a:rPr>
              <a:t>www.klyaksa.net</a:t>
            </a:r>
            <a:endParaRPr lang="ru-RU" sz="2000" kern="10">
              <a:ln w="9525" cap="rnd">
                <a:noFill/>
                <a:round/>
                <a:headEnd/>
                <a:tailEnd/>
              </a:ln>
              <a:solidFill>
                <a:srgbClr val="339966">
                  <a:alpha val="29019"/>
                </a:srgbClr>
              </a:solidFill>
              <a:latin typeface="Arial"/>
              <a:cs typeface="Arial"/>
            </a:endParaRPr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8680450" y="654208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87C82D7E-8134-4962-939F-CA876D8B8DEB}" type="slidenum">
              <a:rPr lang="ru-RU" altLang="en-US" sz="1400">
                <a:solidFill>
                  <a:schemeClr val="accent1"/>
                </a:solidFill>
              </a:rPr>
              <a:pPr>
                <a:defRPr/>
              </a:pPr>
              <a:t>‹#›</a:t>
            </a:fld>
            <a:endParaRPr lang="ru-RU" sz="140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8454" y="1268760"/>
            <a:ext cx="7623175" cy="1752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Информационно-поисковые системы. Организация поиска информации в сетях</a:t>
            </a:r>
            <a:endParaRPr lang="ru-RU" sz="4200" b="1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3" name="Рисунок 2" descr="METODIChKA_Teoriya_poiska_0.doc_html_m6321424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760" y="3212977"/>
            <a:ext cx="4535936" cy="340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542925" algn="just" eaLnBrk="1" hangingPunct="1">
              <a:buFont typeface="Wingdings" pitchFamily="2" charset="2"/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Поисковые индексы работают как алфавитные указатели. Клиент задает слово или группу слов, характеризующих его область поиска, — и получает список ссылок на web-страницы, содержащие указанные термины.</a:t>
            </a:r>
          </a:p>
          <a:p>
            <a:pPr marL="0" indent="542925" algn="just" eaLnBrk="1" hangingPunct="1">
              <a:buFont typeface="Wingdings" pitchFamily="2" charset="2"/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Первой поисковой системой для Всемирной паутины был «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Wandex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уже не существующий индекс, разработанный Мэтью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Грэйем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 Массачусетского технологического института в 1993.</a:t>
            </a:r>
          </a:p>
          <a:p>
            <a:pPr eaLnBrk="1" hangingPunct="1">
              <a:buFont typeface="Wingdings" pitchFamily="2" charset="2"/>
              <a:buNone/>
            </a:pPr>
            <a:endParaRPr lang="ru-RU" sz="2600" dirty="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latin typeface="Georgia" pitchFamily="18" charset="0"/>
              </a:rPr>
              <a:t>Поисковые индексы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542925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Поисковые индексы автоматически, при помощи специальных программ (</a:t>
            </a:r>
            <a:r>
              <a:rPr lang="ru-RU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веб-пауков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сканируют страницы Интернета и индексируют их, то есть заносят в свою огромную базу данных.</a:t>
            </a:r>
            <a:endParaRPr lang="ru-RU" sz="2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42925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Поиско́вый</a:t>
            </a:r>
            <a:r>
              <a:rPr lang="ru-RU" sz="2200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робот («</a:t>
            </a:r>
            <a:r>
              <a:rPr lang="ru-RU" sz="2200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веб-пау́к</a:t>
            </a:r>
            <a:r>
              <a:rPr lang="ru-RU" sz="2200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— программа, являющаяся составной частью поисковой системы и предназначенная для обхода страниц Интернета с целью занесения информации о них (ключевые слова) в базу поисковика.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 своей сути паук больше всего напоминает обычный браузер. Он сканирует содержимое страницы, забрасывает его на сервер поисковой машины, которой принадлежит и отправляется по ссылкам на следующие страницы. </a:t>
            </a:r>
          </a:p>
          <a:p>
            <a:pPr marL="0" indent="542925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ответ на запрос, где найти нужную информацию, поисковый сервер возвращает список гиперссылок, ведущих web-страницам, на которых нужная информация имеется или упоминается. Обширность списка может быть любой, в зависимости от содержания запроса.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>
                <a:latin typeface="Georgia" pitchFamily="18" charset="0"/>
              </a:rPr>
              <a:t>Как работает поисковой индекс?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550" y="374650"/>
            <a:ext cx="7526338" cy="564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68313" y="6308725"/>
            <a:ext cx="806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Индекс </a:t>
            </a: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</a:rPr>
              <a:t>Яндекс</a:t>
            </a:r>
            <a:r>
              <a:rPr lang="ru-RU" i="1" dirty="0">
                <a:solidFill>
                  <a:srgbClr val="002060"/>
                </a:solidFill>
                <a:latin typeface="Georgia" pitchFamily="18" charset="0"/>
              </a:rPr>
              <a:t>: поиск по запросу "Информатика и ИКТ"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30725"/>
          </a:xfrm>
        </p:spPr>
        <p:txBody>
          <a:bodyPr>
            <a:noAutofit/>
          </a:bodyPr>
          <a:lstStyle/>
          <a:p>
            <a:pPr marL="0" indent="542925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Яндекс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российская система поиска в Сети. Сайт компании,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Yandex.ru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был открыт 23 сентября 1997 года. Головной офис компании находится в Москве. У компании есть офисы в Санкт-Петербурге, Екатеринбурге, Одессе и Киеве. Количество сотрудников превышает 700 человек.</a:t>
            </a:r>
          </a:p>
          <a:p>
            <a:pPr marL="0" indent="542925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 «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Яндекс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(состоящее из буквы «Я» и части слова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обыгран тот факт, что русское местоимение «Я» соответствует английскому «I») придумал Илья Сегалович, один из основателей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Яндекса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настоящий момент занимающий должность технического директора компании.</a:t>
            </a:r>
          </a:p>
          <a:p>
            <a:pPr marL="0" indent="542925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Яндекса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позволяет искать по Рунету документы на русском, украинском, белорусском, румынском, английском, немецком и французском языках с учётом морфологии русского и английского языков и близости слов в предложении. Отличительная особенность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Яндекса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возможность точной настройки поискового запроса. Это реализовано за счёт гибкого языка запросов.</a:t>
            </a:r>
          </a:p>
          <a:p>
            <a:pPr marL="0" indent="542925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умолчанию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Яндекс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выводит по 10 ссылок на каждой странице выдачи результатов, в настройках результатов поиска можно увеличить размер страницы до 20, 30 или 50 найденных документов. </a:t>
            </a:r>
          </a:p>
          <a:p>
            <a:pPr marL="0" indent="542925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Время от времени алгоритмы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Яндекса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отвечающие за релевантность выдачи, меняются, что приводит к изменениям в результатах поисковых запросов. В частности, эти изменения направлены против поискового спама, приводящего к нерелевантным результатам по некоторым запросам.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latin typeface="Georgia" pitchFamily="18" charset="0"/>
              </a:rPr>
              <a:t>http://www.yandex.ru/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542925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Лидер поисковых машин Интернета,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занимает более 70 % мирового рынка.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Cейчас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регистрирует ежедневно около 50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поисковых запросов и индексирует более 8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веб-страниц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может находить информацию на 115 языках.</a:t>
            </a:r>
          </a:p>
          <a:p>
            <a:pPr marL="0" indent="542925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одной из версий,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искажённое написание английского слова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googol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"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Googol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гугол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)" – это математический термин, обозначающий единицу со 100 нулями. Этот термин был придуман Милтоном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Сироттой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племянником американского математика Эдварда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Каснера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 впервые описан в книге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Каснера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Джеймса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Ньюмена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"Математика и воображение" (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Mathematics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Imagination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Использование этого термина компанией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отражает задачу организовать огромные объемы информации в Интернете.</a:t>
            </a:r>
          </a:p>
          <a:p>
            <a:pPr marL="0" indent="542925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Интерфейс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содержит довольно сложный язык запросов, позволяющий ограничить область поиска отдельными доменами, языками, типами файлов и т. д.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latin typeface="Georgia" pitchFamily="18" charset="0"/>
              </a:rPr>
              <a:t>http://www.google.ru/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542925" algn="just" eaLnBrk="1" hangingPunct="1">
              <a:buFont typeface="Wingdings" pitchFamily="2" charset="2"/>
              <a:buNone/>
            </a:pP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Rambler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Media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интернет-холдинг, включающий в качестве сервисов поисковую систему, рейтинг-классификатор ресурсов российского Интернета, информационный портал.</a:t>
            </a:r>
          </a:p>
          <a:p>
            <a:pPr marL="0" indent="542925" algn="just" eaLnBrk="1" hangingPunct="1">
              <a:buFont typeface="Wingdings" pitchFamily="2" charset="2"/>
              <a:buNone/>
            </a:pP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Rambler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создан в 1996 году.</a:t>
            </a:r>
          </a:p>
          <a:p>
            <a:pPr marL="0" indent="542925" algn="just" eaLnBrk="1" hangingPunct="1">
              <a:buFont typeface="Wingdings" pitchFamily="2" charset="2"/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Поисковая система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Рамблер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понимает и различает слова русского, английского и украинского языков. По умолчанию поиск ведётся по всем формам слова.</a:t>
            </a:r>
          </a:p>
          <a:p>
            <a:pPr eaLnBrk="1" hangingPunct="1">
              <a:buFont typeface="Wingdings" pitchFamily="2" charset="2"/>
              <a:buNone/>
            </a:pPr>
            <a:endParaRPr lang="ru-RU" sz="2600" dirty="0" smtClean="0"/>
          </a:p>
          <a:p>
            <a:pPr eaLnBrk="1" hangingPunct="1">
              <a:buFont typeface="Wingdings" pitchFamily="2" charset="2"/>
              <a:buNone/>
            </a:pPr>
            <a:endParaRPr lang="ru-RU" sz="2600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latin typeface="Georgia" pitchFamily="18" charset="0"/>
              </a:rPr>
              <a:t>http://www.rambler.ru/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0"/>
            <a:ext cx="6120680" cy="64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519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g0.liveinternet.ru/images/attach/b/4/112/666/112666922_5552559_i_0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741808" cy="451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976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основные способы поиска информации в  Интернет?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каком случае может возникнуть необходимость поиска по уже открытой в браузере </a:t>
            </a:r>
            <a:r>
              <a:rPr lang="en-US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странице?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какие два вида делятся поисковые системы?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наиболее популярные примеры поисковых систем Интернета.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latin typeface="Georgia" pitchFamily="18" charset="0"/>
              </a:rPr>
              <a:t>Вопросы: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7956550" y="692150"/>
            <a:ext cx="5635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09632"/>
                </a:solidFill>
                <a:latin typeface="Arial"/>
                <a:cs typeface="Arial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 algn="just" eaLnBrk="1" hangingPunct="1">
              <a:lnSpc>
                <a:spcPct val="150000"/>
              </a:lnSpc>
              <a:buFont typeface="Garamond" pitchFamily="18" charset="0"/>
              <a:buAutoNum type="arabicPeriod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Понятие поиска информации. </a:t>
            </a:r>
          </a:p>
          <a:p>
            <a:pPr marL="571500" indent="-571500" algn="just" eaLnBrk="1" hangingPunct="1">
              <a:lnSpc>
                <a:spcPct val="150000"/>
              </a:lnSpc>
              <a:buFont typeface="Garamond" pitchFamily="18" charset="0"/>
              <a:buAutoNum type="arabicPeriod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способы поиска информации в Интернет (+ описание).</a:t>
            </a:r>
          </a:p>
          <a:p>
            <a:pPr marL="571500" indent="-571500" algn="just" eaLnBrk="1" hangingPunct="1">
              <a:lnSpc>
                <a:spcPct val="150000"/>
              </a:lnSpc>
              <a:buFont typeface="Garamond" pitchFamily="18" charset="0"/>
              <a:buAutoNum type="arabicPeriod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Понятие поисковая система.</a:t>
            </a:r>
          </a:p>
          <a:p>
            <a:pPr marL="571500" indent="-571500" algn="just" eaLnBrk="1" hangingPunct="1">
              <a:lnSpc>
                <a:spcPct val="150000"/>
              </a:lnSpc>
              <a:buFont typeface="Garamond" pitchFamily="18" charset="0"/>
              <a:buAutoNum type="arabicPeriod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Классификация поисковых систем (+ описание).</a:t>
            </a:r>
          </a:p>
          <a:p>
            <a:pPr marL="571500" indent="-571500" algn="just" eaLnBrk="1" hangingPunct="1">
              <a:lnSpc>
                <a:spcPct val="150000"/>
              </a:lnSpc>
              <a:buFont typeface="Garamond" pitchFamily="18" charset="0"/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Наиболее популярные поисковые средства Интернета (+ описание).</a:t>
            </a: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Garamond" pitchFamily="18" charset="0"/>
              <a:buAutoNum type="arabicPeriod"/>
            </a:pPr>
            <a:endParaRPr lang="ru-RU" sz="2600" dirty="0" smtClean="0"/>
          </a:p>
          <a:p>
            <a:pPr marL="571500" indent="-571500" eaLnBrk="1" hangingPunct="1">
              <a:lnSpc>
                <a:spcPct val="90000"/>
              </a:lnSpc>
              <a:buFont typeface="Garamond" pitchFamily="18" charset="0"/>
              <a:buAutoNum type="arabicPeriod"/>
            </a:pPr>
            <a:endParaRPr lang="ru-RU" sz="2600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dirty="0" smtClean="0">
                <a:latin typeface="Georgia" pitchFamily="18" charset="0"/>
              </a:rPr>
              <a:t>ПЛАН: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542925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Поиск информации 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одна из самых востребованных на практике задач, которую приходится решать любому пользователю Интернета. </a:t>
            </a:r>
          </a:p>
          <a:p>
            <a:pPr marL="0" indent="542925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Существуют три основных способа поиска информации в Интернет: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Указание адреса страницы.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Передвижение по гиперссылкам.</a:t>
            </a:r>
          </a:p>
          <a:p>
            <a:pPr marL="571500" indent="-571500" algn="just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Обращение к поисковой системе (поисковому серверу).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800" dirty="0" smtClean="0">
                <a:latin typeface="Georgia" pitchFamily="18" charset="0"/>
              </a:rPr>
              <a:t>Способы поиска информации в Интернет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542925" algn="just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самый быстрый способ поиска, но его можно использовать только в том случае, если точно известен адрес документа или сайта, где расположен документ.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800" dirty="0" smtClean="0">
                <a:latin typeface="Georgia" pitchFamily="18" charset="0"/>
              </a:rPr>
              <a:t>Способ 1: Указание адреса страницы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786058"/>
            <a:ext cx="4786314" cy="382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542925" algn="just"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наименее удобный способ, так как с его помощью можно искать документы, только близкие по смыслу текущему документу.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800" dirty="0" smtClean="0">
                <a:latin typeface="Georgia" pitchFamily="18" charset="0"/>
              </a:rPr>
              <a:t>Способ 2: Передвижение по гиперссылкам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928933"/>
            <a:ext cx="4500594" cy="36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1328"/>
            <a:ext cx="5256584" cy="5116024"/>
          </a:xfrm>
        </p:spPr>
        <p:txBody>
          <a:bodyPr>
            <a:normAutofit/>
          </a:bodyPr>
          <a:lstStyle/>
          <a:p>
            <a:pPr marL="0" indent="542925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Пользуясь гипертекстовыми ссылками, можно бесконечно долго путешествовать в информационном пространстве Сети, переходя от одной web-страницы к другой, но если учесть, что в мире созданы многие миллионы web-страниц, то найти на них нужную информацию таким способом вряд ли удастся.</a:t>
            </a:r>
          </a:p>
          <a:p>
            <a:pPr marL="0" indent="542925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помощь приходят специальные </a:t>
            </a:r>
            <a:r>
              <a:rPr lang="ru-RU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поисковые системы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(их еще называют </a:t>
            </a:r>
            <a:r>
              <a:rPr lang="ru-RU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поисковыми машинами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Адреса поисковых серверов хорошо известны всем, кто работает в Интернете. В настоящее время в русскоязычной части Интернет популярны следующие поисковые серверы: </a:t>
            </a:r>
            <a:r>
              <a:rPr lang="ru-RU" sz="2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Яндекс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yandex.ru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google.ru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sz="2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Rambler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rambler.ru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800" dirty="0" smtClean="0">
                <a:latin typeface="Georgia" pitchFamily="18" charset="0"/>
              </a:rPr>
              <a:t>Способ 3: Обращение к поисковой системе </a:t>
            </a:r>
          </a:p>
        </p:txBody>
      </p:sp>
      <p:pic>
        <p:nvPicPr>
          <p:cNvPr id="4" name="Рисунок 3" descr="1314548689_1307099835_poiskovye-sistem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112" y="2060848"/>
            <a:ext cx="3366640" cy="291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82738"/>
            <a:ext cx="8229600" cy="4530725"/>
          </a:xfrm>
        </p:spPr>
        <p:txBody>
          <a:bodyPr>
            <a:normAutofit/>
          </a:bodyPr>
          <a:lstStyle/>
          <a:p>
            <a:pPr marL="0" indent="542925" algn="just" eaLnBrk="1" hangingPunct="1">
              <a:buFont typeface="Wingdings" pitchFamily="2" charset="2"/>
              <a:buNone/>
            </a:pPr>
            <a:r>
              <a:rPr lang="ru-RU" sz="2600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Поисковая система </a:t>
            </a: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веб-сайт</a:t>
            </a: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предоставляющий возможность поиска информации в Интернете.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542925" algn="just" eaLnBrk="1" hangingPunct="1">
              <a:buFont typeface="Wingdings" pitchFamily="2" charset="2"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Большинство поисковых систем ищут информацию на сайтах Всемирной паутины, но существуют также системы, способные искать файлы на ftp-серверах, товары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интернет-магазинах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а также информацию в группах новостей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Usenet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542925" algn="just" eaLnBrk="1" hangingPunct="1">
              <a:buFont typeface="Wingdings" pitchFamily="2" charset="2"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 принципу действия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поисковые системы делятся 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два типа: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поисковые каталоги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поисковые индексы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algn="ctr" eaLnBrk="1" hangingPunct="1"/>
            <a:r>
              <a:rPr lang="ru-RU" dirty="0" smtClean="0">
                <a:latin typeface="Georgia" pitchFamily="18" charset="0"/>
              </a:rPr>
              <a:t>Поисковая система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542925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Поисковые каталоги служат для тематического поиска. </a:t>
            </a:r>
          </a:p>
          <a:p>
            <a:pPr marL="0" indent="542925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 на этих серверах структурирована по темам и </a:t>
            </a:r>
            <a:r>
              <a:rPr lang="ru-RU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подтемам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Имея намерение осветить какую-то узкую тему, нетрудно найти список web-страниц, ей посвященных. </a:t>
            </a:r>
          </a:p>
          <a:p>
            <a:pPr marL="0" indent="542925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3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Катало́г</a:t>
            </a:r>
            <a:r>
              <a:rPr lang="ru-RU" sz="23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ресурсов в Интернете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или каталог </a:t>
            </a:r>
            <a:r>
              <a:rPr lang="ru-RU" sz="2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интернет-ресурсов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или просто интернет-каталог — структурированный набор ссылок на сайты с кратким их описанием.</a:t>
            </a:r>
          </a:p>
          <a:p>
            <a:pPr marL="0" indent="542925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Каталог в котором ссылки на сайты внутри категорий сортируются по популярности сайтов называется </a:t>
            </a:r>
            <a:r>
              <a:rPr lang="ru-RU" sz="23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(или топ).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latin typeface="Georgia" pitchFamily="18" charset="0"/>
              </a:rPr>
              <a:t>Поисковые каталоги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404813"/>
            <a:ext cx="7488238" cy="561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611188" y="6165850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Каталог </a:t>
            </a: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</a:rPr>
              <a:t>Яндекс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.</a:t>
            </a:r>
            <a:r>
              <a:rPr lang="ru-RU" i="1" dirty="0">
                <a:solidFill>
                  <a:srgbClr val="002060"/>
                </a:solidFill>
                <a:latin typeface="Georgia" pitchFamily="18" charset="0"/>
              </a:rPr>
              <a:t> Подраздел: Культура – Литература -Электронные библиотеки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1060</Words>
  <Application>Microsoft Office PowerPoint</Application>
  <PresentationFormat>Экран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Информационно-поисковые системы. Организация поиска информации в сетях</vt:lpstr>
      <vt:lpstr>ПЛАН:</vt:lpstr>
      <vt:lpstr>Способы поиска информации в Интернет</vt:lpstr>
      <vt:lpstr>Способ 1: Указание адреса страницы</vt:lpstr>
      <vt:lpstr>Способ 2: Передвижение по гиперссылкам</vt:lpstr>
      <vt:lpstr>Способ 3: Обращение к поисковой системе </vt:lpstr>
      <vt:lpstr>Поисковая система </vt:lpstr>
      <vt:lpstr>Поисковые каталоги</vt:lpstr>
      <vt:lpstr>Презентация PowerPoint</vt:lpstr>
      <vt:lpstr>Поисковые индексы</vt:lpstr>
      <vt:lpstr>Как работает поисковой индекс?</vt:lpstr>
      <vt:lpstr>Презентация PowerPoint</vt:lpstr>
      <vt:lpstr>http://www.yandex.ru/</vt:lpstr>
      <vt:lpstr>http://www.google.ru/</vt:lpstr>
      <vt:lpstr>http://www.rambler.ru/</vt:lpstr>
      <vt:lpstr>Презентация PowerPoint</vt:lpstr>
      <vt:lpstr>Презентация PowerPoint</vt:lpstr>
      <vt:lpstr>Вопросы:</vt:lpstr>
    </vt:vector>
  </TitlesOfParts>
  <Company>Министерство образования Российской Федерации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51</cp:revision>
  <dcterms:created xsi:type="dcterms:W3CDTF">2006-06-07T08:01:47Z</dcterms:created>
  <dcterms:modified xsi:type="dcterms:W3CDTF">2019-09-19T03:56:22Z</dcterms:modified>
</cp:coreProperties>
</file>