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4"/>
  </p:notesMasterIdLst>
  <p:handoutMasterIdLst>
    <p:handoutMasterId r:id="rId35"/>
  </p:handoutMasterIdLst>
  <p:sldIdLst>
    <p:sldId id="256" r:id="rId2"/>
    <p:sldId id="695" r:id="rId3"/>
    <p:sldId id="696" r:id="rId4"/>
    <p:sldId id="698" r:id="rId5"/>
    <p:sldId id="700" r:id="rId6"/>
    <p:sldId id="668" r:id="rId7"/>
    <p:sldId id="456" r:id="rId8"/>
    <p:sldId id="669" r:id="rId9"/>
    <p:sldId id="670" r:id="rId10"/>
    <p:sldId id="671" r:id="rId11"/>
    <p:sldId id="672" r:id="rId12"/>
    <p:sldId id="673" r:id="rId13"/>
    <p:sldId id="674" r:id="rId14"/>
    <p:sldId id="675" r:id="rId15"/>
    <p:sldId id="690" r:id="rId16"/>
    <p:sldId id="691" r:id="rId17"/>
    <p:sldId id="692" r:id="rId18"/>
    <p:sldId id="693" r:id="rId19"/>
    <p:sldId id="676" r:id="rId20"/>
    <p:sldId id="677" r:id="rId21"/>
    <p:sldId id="678" r:id="rId22"/>
    <p:sldId id="681" r:id="rId23"/>
    <p:sldId id="682" r:id="rId24"/>
    <p:sldId id="683" r:id="rId25"/>
    <p:sldId id="684" r:id="rId26"/>
    <p:sldId id="685" r:id="rId27"/>
    <p:sldId id="686" r:id="rId28"/>
    <p:sldId id="687" r:id="rId29"/>
    <p:sldId id="688" r:id="rId30"/>
    <p:sldId id="689" r:id="rId31"/>
    <p:sldId id="703" r:id="rId32"/>
    <p:sldId id="704" r:id="rId33"/>
  </p:sldIdLst>
  <p:sldSz cx="9144000" cy="6858000" type="screen4x3"/>
  <p:notesSz cx="6791325" cy="992187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CC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6" autoAdjust="0"/>
    <p:restoredTop sz="93243" autoAdjust="0"/>
  </p:normalViewPr>
  <p:slideViewPr>
    <p:cSldViewPr>
      <p:cViewPr>
        <p:scale>
          <a:sx n="75" d="100"/>
          <a:sy n="75" d="100"/>
        </p:scale>
        <p:origin x="-996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32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3400"/>
            <a:ext cx="29432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B9900A3-3BA2-48D2-A01F-53011E2555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3799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2425" cy="4464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32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3400"/>
            <a:ext cx="29432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9076E6D-86C9-4F94-A1D7-01306421AE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3739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b="0" smtClean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2400" b="0" smtClean="0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smtClean="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smtClean="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smtClean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smtClean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smtClean="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smtClean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smtClean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smtClean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smtClean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smtClean="0"/>
              </a:p>
            </p:txBody>
          </p:sp>
        </p:grpSp>
      </p:grpSp>
      <p:sp>
        <p:nvSpPr>
          <p:cNvPr id="225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25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88DCA-E719-439A-9AEB-54BF185ADE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1503744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0FC0F-3792-479D-9430-ED0ED0F078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8802400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0D686-906E-4724-B2FD-D8B7203718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6586942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E812B-FF76-47E1-82F4-EE96AF95FD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4956862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5A09-D771-4329-9A52-9D1A904925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3518433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F5AB8-2387-4649-8E87-903BB36C1A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5402055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5CE92-0CE0-45DD-83EB-D61B9BC602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6027074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10BD1-524E-48BE-B535-766CA3E5A1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2122999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4E7DD-B633-4D41-BFB1-8EF65D8223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4612260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B95E8-3285-4D37-AEC8-7099434D0A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2603882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BD789-DB82-4BED-A61E-ED3E42AC7E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7389624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ABEC39B3-15A1-4E81-B7A1-69FC4766BD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b="0" smtClean="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2400" b="0" smtClean="0"/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2400" b="0" smtClean="0"/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ransition>
    <p:blinds dir="vert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B50719-5292-4010-B5F9-F388C0708287}" type="slidenum">
              <a:rPr lang="ru-RU" altLang="ru-RU" sz="1200" b="0" smtClean="0">
                <a:latin typeface="Arial Black" pitchFamily="34" charset="0"/>
              </a:rPr>
              <a:pPr eaLnBrk="1" hangingPunct="1"/>
              <a:t>1</a:t>
            </a:fld>
            <a:endParaRPr lang="ru-RU" altLang="ru-RU" sz="1200" b="0" smtClean="0">
              <a:latin typeface="Arial Black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1828800"/>
            <a:ext cx="6553200" cy="2209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8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Специальность 33.02.01</a:t>
            </a:r>
            <a:r>
              <a:rPr lang="ru-RU" alt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Фармация</a:t>
            </a:r>
            <a:endParaRPr lang="ru-RU" altLang="ru-RU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8794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275" y="404813"/>
            <a:ext cx="6480175" cy="12239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ОГБПОУ «Иркутский базовый медицинский колледж»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E5A1A7-114B-4699-A35D-13B6D6178D55}" type="slidenum">
              <a:rPr lang="ru-RU" altLang="ru-RU" sz="1200" b="0" smtClean="0">
                <a:latin typeface="Arial Black" pitchFamily="34" charset="0"/>
              </a:rPr>
              <a:pPr eaLnBrk="1" hangingPunct="1"/>
              <a:t>10</a:t>
            </a:fld>
            <a:endParaRPr lang="ru-RU" altLang="ru-RU" sz="1200" b="0" smtClean="0">
              <a:latin typeface="Arial Black" pitchFamily="34" charset="0"/>
            </a:endParaRPr>
          </a:p>
        </p:txBody>
      </p:sp>
      <p:sp>
        <p:nvSpPr>
          <p:cNvPr id="8195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430213" y="406400"/>
            <a:ext cx="8229600" cy="533400"/>
          </a:xfrm>
        </p:spPr>
        <p:txBody>
          <a:bodyPr/>
          <a:lstStyle/>
          <a:p>
            <a:pPr marL="0" lvl="4" indent="0"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800" b="1" smtClean="0">
                <a:solidFill>
                  <a:srgbClr val="FF0000"/>
                </a:solidFill>
              </a:rPr>
              <a:t>Дисциплины профессионального цикла:</a:t>
            </a:r>
          </a:p>
        </p:txBody>
      </p:sp>
      <p:pic>
        <p:nvPicPr>
          <p:cNvPr id="819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39800"/>
            <a:ext cx="4060825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8F1954-57AB-43DE-B233-07BDF704259E}" type="slidenum">
              <a:rPr lang="ru-RU" altLang="ru-RU" sz="1200" b="0" smtClean="0">
                <a:latin typeface="Arial Black" pitchFamily="34" charset="0"/>
              </a:rPr>
              <a:pPr eaLnBrk="1" hangingPunct="1"/>
              <a:t>11</a:t>
            </a:fld>
            <a:endParaRPr lang="ru-RU" altLang="ru-RU" sz="1200" b="0" smtClean="0">
              <a:latin typeface="Arial Black" pitchFamily="34" charset="0"/>
            </a:endParaRPr>
          </a:p>
        </p:txBody>
      </p:sp>
      <p:sp>
        <p:nvSpPr>
          <p:cNvPr id="9219" name="Rectangle 1026"/>
          <p:cNvSpPr txBox="1">
            <a:spLocks noChangeArrowheads="1"/>
          </p:cNvSpPr>
          <p:nvPr/>
        </p:nvSpPr>
        <p:spPr bwMode="auto">
          <a:xfrm>
            <a:off x="430213" y="406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4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ru-RU" altLang="ru-RU">
                <a:solidFill>
                  <a:srgbClr val="FF0000"/>
                </a:solidFill>
              </a:rPr>
              <a:t>Дисциплины профессионального цикла:</a:t>
            </a:r>
          </a:p>
        </p:txBody>
      </p:sp>
      <p:pic>
        <p:nvPicPr>
          <p:cNvPr id="922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39800"/>
            <a:ext cx="40068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8727BB-B424-4700-9D73-B3D2C30106C7}" type="slidenum">
              <a:rPr lang="ru-RU" altLang="ru-RU" sz="1200" b="0" smtClean="0">
                <a:latin typeface="Arial Black" pitchFamily="34" charset="0"/>
              </a:rPr>
              <a:pPr eaLnBrk="1" hangingPunct="1"/>
              <a:t>12</a:t>
            </a:fld>
            <a:endParaRPr lang="ru-RU" altLang="ru-RU" sz="1200" b="0" smtClean="0">
              <a:latin typeface="Arial Black" pitchFamily="34" charset="0"/>
            </a:endParaRPr>
          </a:p>
        </p:txBody>
      </p:sp>
      <p:sp>
        <p:nvSpPr>
          <p:cNvPr id="10243" name="Rectangle 1026"/>
          <p:cNvSpPr txBox="1">
            <a:spLocks noChangeArrowheads="1"/>
          </p:cNvSpPr>
          <p:nvPr/>
        </p:nvSpPr>
        <p:spPr bwMode="auto">
          <a:xfrm>
            <a:off x="430213" y="406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4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ru-RU" altLang="ru-RU">
                <a:solidFill>
                  <a:srgbClr val="FF0000"/>
                </a:solidFill>
              </a:rPr>
              <a:t>Дисциплины профессионального цикла:</a:t>
            </a:r>
          </a:p>
        </p:txBody>
      </p:sp>
      <p:pic>
        <p:nvPicPr>
          <p:cNvPr id="1024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39800"/>
            <a:ext cx="4038600" cy="57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CE83FE-70A3-431A-A4E7-2319AE43D1E1}" type="slidenum">
              <a:rPr lang="ru-RU" altLang="ru-RU" sz="1200" b="0" smtClean="0">
                <a:latin typeface="Arial Black" pitchFamily="34" charset="0"/>
              </a:rPr>
              <a:pPr eaLnBrk="1" hangingPunct="1"/>
              <a:t>13</a:t>
            </a:fld>
            <a:endParaRPr lang="ru-RU" altLang="ru-RU" sz="1200" b="0" smtClean="0">
              <a:latin typeface="Arial Black" pitchFamily="34" charset="0"/>
            </a:endParaRPr>
          </a:p>
        </p:txBody>
      </p:sp>
      <p:sp>
        <p:nvSpPr>
          <p:cNvPr id="11267" name="Rectangle 1026"/>
          <p:cNvSpPr txBox="1">
            <a:spLocks noChangeArrowheads="1"/>
          </p:cNvSpPr>
          <p:nvPr/>
        </p:nvSpPr>
        <p:spPr bwMode="auto">
          <a:xfrm>
            <a:off x="430213" y="406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4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ru-RU" altLang="ru-RU">
                <a:solidFill>
                  <a:srgbClr val="FF0000"/>
                </a:solidFill>
              </a:rPr>
              <a:t>Дисциплины профессионального цикла:</a:t>
            </a:r>
          </a:p>
        </p:txBody>
      </p:sp>
      <p:pic>
        <p:nvPicPr>
          <p:cNvPr id="1126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39800"/>
            <a:ext cx="40068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2D9E14-66EC-48FB-AE61-F2A9CE904C54}" type="slidenum">
              <a:rPr lang="ru-RU" altLang="ru-RU" sz="1200" b="0" smtClean="0">
                <a:latin typeface="Arial Black" pitchFamily="34" charset="0"/>
              </a:rPr>
              <a:pPr eaLnBrk="1" hangingPunct="1"/>
              <a:t>14</a:t>
            </a:fld>
            <a:endParaRPr lang="ru-RU" altLang="ru-RU" sz="1200" b="0" smtClean="0">
              <a:latin typeface="Arial Black" pitchFamily="34" charset="0"/>
            </a:endParaRPr>
          </a:p>
        </p:txBody>
      </p:sp>
      <p:sp>
        <p:nvSpPr>
          <p:cNvPr id="12291" name="Rectangle 1026"/>
          <p:cNvSpPr txBox="1">
            <a:spLocks noChangeArrowheads="1"/>
          </p:cNvSpPr>
          <p:nvPr/>
        </p:nvSpPr>
        <p:spPr bwMode="auto">
          <a:xfrm>
            <a:off x="430213" y="406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4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ru-RU" altLang="ru-RU">
                <a:solidFill>
                  <a:srgbClr val="FF0000"/>
                </a:solidFill>
              </a:rPr>
              <a:t>Дисциплины профессионального цикла:</a:t>
            </a:r>
          </a:p>
        </p:txBody>
      </p:sp>
      <p:pic>
        <p:nvPicPr>
          <p:cNvPr id="1229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50913"/>
            <a:ext cx="4090988" cy="580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371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Работа со специальной литературой, ресурсами интернет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D9A13-6E1E-4448-935F-914C0334D4F3}" type="slidenum">
              <a:rPr lang="ru-RU" altLang="ru-RU" sz="1200" b="0" smtClean="0">
                <a:latin typeface="Arial Black" pitchFamily="34" charset="0"/>
              </a:rPr>
              <a:pPr eaLnBrk="1" hangingPunct="1"/>
              <a:t>15</a:t>
            </a:fld>
            <a:endParaRPr lang="ru-RU" altLang="ru-RU" sz="1200" b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7486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1C670C-10FF-4C4E-B0AB-245C24DEEADA}" type="slidenum">
              <a:rPr lang="ru-RU" altLang="ru-RU" sz="1200" b="0" smtClean="0">
                <a:latin typeface="Arial Black" pitchFamily="34" charset="0"/>
              </a:rPr>
              <a:pPr eaLnBrk="1" hangingPunct="1"/>
              <a:t>16</a:t>
            </a:fld>
            <a:endParaRPr lang="ru-RU" altLang="ru-RU" sz="1200" b="0" smtClean="0">
              <a:latin typeface="Arial Black" pitchFamily="34" charset="0"/>
            </a:endParaRPr>
          </a:p>
        </p:txBody>
      </p:sp>
      <p:pic>
        <p:nvPicPr>
          <p:cNvPr id="17411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2844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41500"/>
            <a:ext cx="2844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841500"/>
            <a:ext cx="2844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фармакопея России</a:t>
            </a:r>
            <a:endParaRPr lang="ru-RU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38079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0" y="1600200"/>
            <a:ext cx="8940800" cy="5029200"/>
          </a:xfrm>
        </p:spPr>
      </p:pic>
      <p:sp>
        <p:nvSpPr>
          <p:cNvPr id="18435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A7B56D-014D-46EC-979B-00F9AA31F297}" type="slidenum">
              <a:rPr lang="ru-RU" altLang="ru-RU" sz="1200" b="0" smtClean="0">
                <a:latin typeface="Arial Black" pitchFamily="34" charset="0"/>
              </a:rPr>
              <a:pPr eaLnBrk="1" hangingPunct="1"/>
              <a:t>17</a:t>
            </a:fld>
            <a:endParaRPr lang="ru-RU" altLang="ru-RU" sz="1200" b="0" smtClean="0">
              <a:latin typeface="Arial Black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28600" y="457200"/>
            <a:ext cx="8763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электронная медицинская библиотека</a:t>
            </a:r>
          </a:p>
        </p:txBody>
      </p:sp>
    </p:spTree>
    <p:extLst>
      <p:ext uri="{BB962C8B-B14F-4D97-AF65-F5344CB8AC3E}">
        <p14:creationId xmlns:p14="http://schemas.microsoft.com/office/powerpoint/2010/main" val="356343141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238" y="-41275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Регистр лекарственных средств</a:t>
            </a:r>
            <a:endParaRPr lang="ru-RU" sz="3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8B8841-4815-4C0E-BC60-2A770A55BD70}" type="slidenum">
              <a:rPr lang="ru-RU" altLang="ru-RU" sz="1200" b="0" smtClean="0">
                <a:latin typeface="Arial Black" pitchFamily="34" charset="0"/>
              </a:rPr>
              <a:pPr eaLnBrk="1" hangingPunct="1"/>
              <a:t>18</a:t>
            </a:fld>
            <a:endParaRPr lang="ru-RU" altLang="ru-RU" sz="1200" b="0" smtClean="0">
              <a:latin typeface="Arial Black" pitchFamily="34" charset="0"/>
            </a:endParaRPr>
          </a:p>
        </p:txBody>
      </p:sp>
      <p:pic>
        <p:nvPicPr>
          <p:cNvPr id="1946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51874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91600" cy="13716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Учебные и производственные практики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Технология лекарственных форм</a:t>
            </a:r>
            <a:endParaRPr lang="ru-RU" sz="2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315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63FB2-8AC6-467B-96DD-F6CF7509C729}" type="slidenum">
              <a:rPr lang="ru-RU" altLang="ru-RU" sz="1200" b="0" smtClean="0">
                <a:latin typeface="Arial Black" pitchFamily="34" charset="0"/>
              </a:rPr>
              <a:pPr eaLnBrk="1" hangingPunct="1"/>
              <a:t>19</a:t>
            </a:fld>
            <a:endParaRPr lang="ru-RU" altLang="ru-RU" sz="1200" b="0" smtClean="0">
              <a:latin typeface="Arial Black" pitchFamily="34" charset="0"/>
            </a:endParaRPr>
          </a:p>
        </p:txBody>
      </p:sp>
      <p:pic>
        <p:nvPicPr>
          <p:cNvPr id="1331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853238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2400" cy="1362075"/>
          </a:xfrm>
        </p:spPr>
        <p:txBody>
          <a:bodyPr/>
          <a:lstStyle/>
          <a:p>
            <a: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по специальности 33.02.01 Фармация</a:t>
            </a:r>
            <a:endParaRPr lang="ru-RU" sz="28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7772400" cy="1500187"/>
          </a:xfrm>
        </p:spPr>
        <p:txBody>
          <a:bodyPr/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ПМ 01. Реализация лекарственных средств и товаров аптечного ассортимента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МДК 01.01.2 Организация обращения лекарственного растительного сырья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AABAE5-1E83-41BF-9A99-ACA0CB79F6D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5" name="Picture 6" descr="Рябина обыкновенна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52936"/>
            <a:ext cx="3096344" cy="392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70822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91600" cy="13716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Учебные и производственные практики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Технология лекарственных форм</a:t>
            </a:r>
            <a:endParaRPr lang="ru-RU" sz="2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FAD56F-BF08-4C02-A6C8-B71ED329BA79}" type="slidenum">
              <a:rPr lang="ru-RU" altLang="ru-RU" sz="1200" b="0" smtClean="0">
                <a:latin typeface="Arial Black" pitchFamily="34" charset="0"/>
              </a:rPr>
              <a:pPr eaLnBrk="1" hangingPunct="1"/>
              <a:t>20</a:t>
            </a:fld>
            <a:endParaRPr lang="ru-RU" altLang="ru-RU" sz="1200" b="0" smtClean="0">
              <a:latin typeface="Arial Black" pitchFamily="34" charset="0"/>
            </a:endParaRPr>
          </a:p>
        </p:txBody>
      </p:sp>
      <p:pic>
        <p:nvPicPr>
          <p:cNvPr id="1434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662113"/>
            <a:ext cx="8566150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91600" cy="13716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Учебные и производственные практики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Внутриаптечный контроль качества</a:t>
            </a:r>
            <a:endParaRPr lang="ru-RU" sz="2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C41975-C977-4BC6-A956-76B355CD42C6}" type="slidenum">
              <a:rPr lang="ru-RU" altLang="ru-RU" sz="1200" b="0" smtClean="0">
                <a:latin typeface="Arial Black" pitchFamily="34" charset="0"/>
              </a:rPr>
              <a:pPr eaLnBrk="1" hangingPunct="1"/>
              <a:t>21</a:t>
            </a:fld>
            <a:endParaRPr lang="ru-RU" altLang="ru-RU" sz="1200" b="0" smtClean="0">
              <a:latin typeface="Arial Black" pitchFamily="34" charset="0"/>
            </a:endParaRPr>
          </a:p>
        </p:txBody>
      </p:sp>
      <p:pic>
        <p:nvPicPr>
          <p:cNvPr id="1536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1600200"/>
            <a:ext cx="9144001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 лаборатории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фармацевтической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3CE1B7-7DA7-425C-B04A-09B42B0A510B}" type="slidenum">
              <a:rPr lang="ru-RU" altLang="ru-RU" sz="1200" b="0" smtClean="0">
                <a:latin typeface="Arial Black" pitchFamily="34" charset="0"/>
              </a:rPr>
              <a:pPr eaLnBrk="1" hangingPunct="1"/>
              <a:t>22</a:t>
            </a:fld>
            <a:endParaRPr lang="ru-RU" altLang="ru-RU" sz="1200" b="0" smtClean="0">
              <a:latin typeface="Arial Black" pitchFamily="34" charset="0"/>
            </a:endParaRPr>
          </a:p>
        </p:txBody>
      </p:sp>
      <p:pic>
        <p:nvPicPr>
          <p:cNvPr id="1024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3656013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95425"/>
            <a:ext cx="3627438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19238"/>
            <a:ext cx="3271838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83174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 лаборатории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фармацевтической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FAB4F6-99D4-4AD9-8D10-AAED85E084E0}" type="slidenum">
              <a:rPr lang="ru-RU" altLang="ru-RU" sz="1200" b="0" smtClean="0">
                <a:latin typeface="Arial Black" pitchFamily="34" charset="0"/>
              </a:rPr>
              <a:pPr eaLnBrk="1" hangingPunct="1"/>
              <a:t>23</a:t>
            </a:fld>
            <a:endParaRPr lang="ru-RU" altLang="ru-RU" sz="1200" b="0" smtClean="0">
              <a:latin typeface="Arial Black" pitchFamily="34" charset="0"/>
            </a:endParaRPr>
          </a:p>
        </p:txBody>
      </p:sp>
      <p:pic>
        <p:nvPicPr>
          <p:cNvPr id="1126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371600"/>
            <a:ext cx="34480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38600"/>
            <a:ext cx="405447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84288"/>
            <a:ext cx="403860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39186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 лаборатории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фармацевтической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85C151-D532-41A4-A593-F1FBA41C8956}" type="slidenum">
              <a:rPr lang="ru-RU" altLang="ru-RU" sz="1200" b="0" smtClean="0">
                <a:latin typeface="Arial Black" pitchFamily="34" charset="0"/>
              </a:rPr>
              <a:pPr eaLnBrk="1" hangingPunct="1"/>
              <a:t>24</a:t>
            </a:fld>
            <a:endParaRPr lang="ru-RU" altLang="ru-RU" sz="1200" b="0" smtClean="0">
              <a:latin typeface="Arial Black" pitchFamily="34" charset="0"/>
            </a:endParaRPr>
          </a:p>
        </p:txBody>
      </p:sp>
      <p:pic>
        <p:nvPicPr>
          <p:cNvPr id="1229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3576638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66838"/>
            <a:ext cx="35052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17050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 лаборатории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фармацевтической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99B83F-3A1E-4DE4-8E24-304BA50A8D83}" type="slidenum">
              <a:rPr lang="ru-RU" altLang="ru-RU" sz="1200" b="0" smtClean="0">
                <a:latin typeface="Arial Black" pitchFamily="34" charset="0"/>
              </a:rPr>
              <a:pPr eaLnBrk="1" hangingPunct="1"/>
              <a:t>25</a:t>
            </a:fld>
            <a:endParaRPr lang="ru-RU" altLang="ru-RU" sz="1200" b="0" smtClean="0">
              <a:latin typeface="Arial Black" pitchFamily="34" charset="0"/>
            </a:endParaRPr>
          </a:p>
        </p:txBody>
      </p:sp>
      <p:pic>
        <p:nvPicPr>
          <p:cNvPr id="1331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64013"/>
            <a:ext cx="35814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503363"/>
            <a:ext cx="365760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33525"/>
            <a:ext cx="3309938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41738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Учебная практика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«Изготовление лекарственных форм»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83FAC4-0D21-4CFE-A64F-542B9EBC3D9C}" type="slidenum">
              <a:rPr lang="ru-RU" altLang="ru-RU" sz="1200" b="0" smtClean="0">
                <a:latin typeface="Arial Black" pitchFamily="34" charset="0"/>
              </a:rPr>
              <a:pPr eaLnBrk="1" hangingPunct="1"/>
              <a:t>26</a:t>
            </a:fld>
            <a:endParaRPr lang="ru-RU" altLang="ru-RU" sz="1200" b="0" smtClean="0">
              <a:latin typeface="Arial Black" pitchFamily="34" charset="0"/>
            </a:endParaRPr>
          </a:p>
        </p:txBody>
      </p:sp>
      <p:pic>
        <p:nvPicPr>
          <p:cNvPr id="1434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66838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83609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Учебная практика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«Изготовление лекарственных форм»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E8A6E4-69FD-42C6-9B87-441BEE3544EB}" type="slidenum">
              <a:rPr lang="ru-RU" altLang="ru-RU" sz="1200" b="0" smtClean="0">
                <a:latin typeface="Arial Black" pitchFamily="34" charset="0"/>
              </a:rPr>
              <a:pPr eaLnBrk="1" hangingPunct="1"/>
              <a:t>27</a:t>
            </a:fld>
            <a:endParaRPr lang="ru-RU" altLang="ru-RU" sz="1200" b="0" smtClean="0">
              <a:latin typeface="Arial Black" pitchFamily="34" charset="0"/>
            </a:endParaRPr>
          </a:p>
        </p:txBody>
      </p:sp>
      <p:pic>
        <p:nvPicPr>
          <p:cNvPr id="1536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646488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31076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Производственная практика 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«Изготовление лекарственных форм и проведение обязательных видов внутриаптечного контроля»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370E86-909A-48E1-ACC0-F0BAF8338884}" type="slidenum">
              <a:rPr lang="ru-RU" altLang="ru-RU" sz="1200" b="0" smtClean="0">
                <a:latin typeface="Arial Black" pitchFamily="34" charset="0"/>
              </a:rPr>
              <a:pPr eaLnBrk="1" hangingPunct="1"/>
              <a:t>28</a:t>
            </a:fld>
            <a:endParaRPr lang="ru-RU" altLang="ru-RU" sz="1200" b="0" smtClean="0">
              <a:latin typeface="Arial Black" pitchFamily="34" charset="0"/>
            </a:endParaRPr>
          </a:p>
        </p:txBody>
      </p:sp>
      <p:pic>
        <p:nvPicPr>
          <p:cNvPr id="16388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676400"/>
            <a:ext cx="660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30342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Производственная практика 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«Изготовление лекарственных форм и проведение обязательных видов внутриаптечного контроля»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2A53F5-6E8D-40D7-A3C5-D9E6ED6C4EB0}" type="slidenum">
              <a:rPr lang="ru-RU" altLang="ru-RU" sz="1200" b="0" smtClean="0">
                <a:latin typeface="Arial Black" pitchFamily="34" charset="0"/>
              </a:rPr>
              <a:pPr eaLnBrk="1" hangingPunct="1"/>
              <a:t>29</a:t>
            </a:fld>
            <a:endParaRPr lang="ru-RU" altLang="ru-RU" sz="1200" b="0" smtClean="0">
              <a:latin typeface="Arial Black" pitchFamily="34" charset="0"/>
            </a:endParaRPr>
          </a:p>
        </p:txBody>
      </p:sp>
      <p:pic>
        <p:nvPicPr>
          <p:cNvPr id="1741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442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60666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14E7DD-B633-4D41-BFB1-8EF65D82232A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3" name="Picture 2" descr="E:\Documents and Settings\1\Рабочий стол\DSC029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800" y="-77788"/>
            <a:ext cx="11996738" cy="798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118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Производственная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рактика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«Изготовление лекарственных форм и проведение обязательных видов внутриаптечного контроля»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EBF67B-74C1-4A6C-8813-C501D274F74E}" type="slidenum">
              <a:rPr lang="ru-RU" altLang="ru-RU" sz="1200" b="0" smtClean="0">
                <a:latin typeface="Arial Black" pitchFamily="34" charset="0"/>
              </a:rPr>
              <a:pPr eaLnBrk="1" hangingPunct="1"/>
              <a:t>30</a:t>
            </a:fld>
            <a:endParaRPr lang="ru-RU" altLang="ru-RU" sz="1200" b="0" smtClean="0">
              <a:latin typeface="Arial Black" pitchFamily="34" charset="0"/>
            </a:endParaRPr>
          </a:p>
        </p:txBody>
      </p:sp>
      <p:pic>
        <p:nvPicPr>
          <p:cNvPr id="1843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600200"/>
            <a:ext cx="69596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65776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Вопросы по Фармации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Самая древняя аптека города Иркутска.</a:t>
            </a:r>
          </a:p>
          <a:p>
            <a:r>
              <a:rPr lang="ru-RU" dirty="0" smtClean="0"/>
              <a:t>2.Кто может работать в аптеке.</a:t>
            </a:r>
          </a:p>
          <a:p>
            <a:r>
              <a:rPr lang="ru-RU" dirty="0" smtClean="0"/>
              <a:t>3.Какие предметы являются основными для получения специальных дисциплин по специальности Фармация.</a:t>
            </a:r>
          </a:p>
          <a:p>
            <a:r>
              <a:rPr lang="ru-RU" dirty="0" smtClean="0"/>
              <a:t>4.Где и кем работать с фармацевтическим образованием.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BE812B-FF76-47E1-82F4-EE96AF95FD9C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6083282"/>
      </p:ext>
    </p:extLst>
  </p:cSld>
  <p:clrMapOvr>
    <a:masterClrMapping/>
  </p:clrMapOvr>
  <p:transition>
    <p:blinds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Вопросы по Фармации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5.Сборник основных Законов фармацевта.</a:t>
            </a:r>
          </a:p>
          <a:p>
            <a:r>
              <a:rPr lang="ru-RU" dirty="0" smtClean="0"/>
              <a:t>6.Сколько лет исполнилось Иркутскому Базовому Медицинскому колледжу</a:t>
            </a:r>
          </a:p>
          <a:p>
            <a:r>
              <a:rPr lang="ru-RU" dirty="0" smtClean="0"/>
              <a:t>7. Какими качествами должен обладать фармацевт.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BE812B-FF76-47E1-82F4-EE96AF95FD9C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5373720"/>
      </p:ext>
    </p:extLst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МДК. 01.01.1 Применение ЛС различных  фармакологических групп»</a:t>
            </a:r>
          </a:p>
        </p:txBody>
      </p:sp>
      <p:pic>
        <p:nvPicPr>
          <p:cNvPr id="1027" name="Picture 3" descr="E:\Documents and Settings\1\Рабочий стол\IMG-20190402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19200"/>
            <a:ext cx="6629400" cy="87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86712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47664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sz="3600" dirty="0" smtClean="0"/>
              <a:t>Подготовка микропрепаратов</a:t>
            </a:r>
            <a:br>
              <a:rPr lang="ru-RU" sz="3600" dirty="0" smtClean="0"/>
            </a:br>
            <a:r>
              <a:rPr lang="ru-RU" sz="3600" dirty="0" smtClean="0"/>
              <a:t>из лекарственного растительного сырья</a:t>
            </a:r>
            <a:endParaRPr lang="ru-RU" sz="3600" dirty="0"/>
          </a:p>
        </p:txBody>
      </p:sp>
      <p:pic>
        <p:nvPicPr>
          <p:cNvPr id="4" name="Объект 3" descr="C:\Users\ччч\Desktop\IMG_20190202_1037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068960"/>
            <a:ext cx="403244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ччч\Desktop\IMG-99b56483d94e9d06fd9360583a40e580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424428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223891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196F09-46B7-415A-BDD5-9AFB001CCCC3}" type="slidenum">
              <a:rPr lang="ru-RU" altLang="ru-RU" sz="1200" b="0" smtClean="0">
                <a:latin typeface="Arial Black" pitchFamily="34" charset="0"/>
              </a:rPr>
              <a:pPr eaLnBrk="1" hangingPunct="1"/>
              <a:t>6</a:t>
            </a:fld>
            <a:endParaRPr lang="ru-RU" altLang="ru-RU" sz="1200" b="0" smtClean="0">
              <a:latin typeface="Arial Black" pitchFamily="34" charset="0"/>
            </a:endParaRPr>
          </a:p>
        </p:txBody>
      </p:sp>
      <p:sp>
        <p:nvSpPr>
          <p:cNvPr id="4099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495800"/>
          </a:xfrm>
        </p:spPr>
        <p:txBody>
          <a:bodyPr/>
          <a:lstStyle/>
          <a:p>
            <a:pPr lvl="4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400" b="1" dirty="0" smtClean="0">
                <a:cs typeface="Arial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</a:rPr>
              <a:t>Обучения фармацевта проводится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b="1" dirty="0" smtClean="0"/>
              <a:t>в соответствии с Федеральным государственным образовательным стандартом по специальности 33.02.01 «Фармация»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CDC7B7-1678-4060-BA96-8260504862D6}" type="slidenum">
              <a:rPr lang="ru-RU" altLang="ru-RU" sz="1200" b="0" smtClean="0">
                <a:latin typeface="Arial Black" pitchFamily="34" charset="0"/>
              </a:rPr>
              <a:pPr eaLnBrk="1" hangingPunct="1"/>
              <a:t>7</a:t>
            </a:fld>
            <a:endParaRPr lang="ru-RU" altLang="ru-RU" sz="1200" b="0" smtClean="0">
              <a:latin typeface="Arial Black" pitchFamily="34" charset="0"/>
            </a:endParaRPr>
          </a:p>
        </p:txBody>
      </p:sp>
      <p:sp>
        <p:nvSpPr>
          <p:cNvPr id="4099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495800"/>
          </a:xfrm>
        </p:spPr>
        <p:txBody>
          <a:bodyPr/>
          <a:lstStyle/>
          <a:p>
            <a:pPr lvl="4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400" b="1" dirty="0" smtClean="0">
                <a:cs typeface="Arial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</a:rPr>
              <a:t>Программа обучения включает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b="1" dirty="0" smtClean="0"/>
              <a:t>дисциплины гуманитарного, социально-экономического, математического, естественнонаучного профиля: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b="1" dirty="0" smtClean="0"/>
              <a:t>философия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b="1" dirty="0" smtClean="0"/>
              <a:t>иностранный язык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b="1" dirty="0" smtClean="0"/>
              <a:t>психология общения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b="1" dirty="0" smtClean="0"/>
              <a:t>экономика организации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b="1" dirty="0" smtClean="0"/>
              <a:t>математика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b="1" dirty="0" smtClean="0"/>
              <a:t>информатика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6F724D-8795-4755-B987-56F2850DFB3A}" type="slidenum">
              <a:rPr lang="ru-RU" altLang="ru-RU" sz="1200" b="0" smtClean="0">
                <a:latin typeface="Arial Black" pitchFamily="34" charset="0"/>
              </a:rPr>
              <a:pPr eaLnBrk="1" hangingPunct="1"/>
              <a:t>8</a:t>
            </a:fld>
            <a:endParaRPr lang="ru-RU" altLang="ru-RU" sz="1200" b="0" smtClean="0">
              <a:latin typeface="Arial Black" pitchFamily="34" charset="0"/>
            </a:endParaRPr>
          </a:p>
        </p:txBody>
      </p:sp>
      <p:sp>
        <p:nvSpPr>
          <p:cNvPr id="4099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495800"/>
          </a:xfrm>
        </p:spPr>
        <p:txBody>
          <a:bodyPr/>
          <a:lstStyle/>
          <a:p>
            <a:pPr lvl="4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400" b="1" dirty="0" smtClean="0">
                <a:cs typeface="Arial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</a:rPr>
              <a:t>Программа обучения включает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b="1" dirty="0" smtClean="0"/>
              <a:t>общепрофессиональные дисциплины: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b="1" dirty="0" smtClean="0"/>
              <a:t>латинский язык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b="1" dirty="0"/>
              <a:t>а</a:t>
            </a:r>
            <a:r>
              <a:rPr lang="ru-RU" altLang="ru-RU" b="1" dirty="0" smtClean="0"/>
              <a:t>натомия и физиология человека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b="1" dirty="0" smtClean="0"/>
              <a:t>основы патологии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b="1" dirty="0" smtClean="0"/>
              <a:t>генетика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b="1" dirty="0"/>
              <a:t>б</a:t>
            </a:r>
            <a:r>
              <a:rPr lang="ru-RU" altLang="ru-RU" b="1" dirty="0" smtClean="0"/>
              <a:t>отаника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b="1" dirty="0" smtClean="0"/>
              <a:t>гигиена и экология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b="1" dirty="0" smtClean="0"/>
              <a:t>микробиология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ru-RU" altLang="ru-RU" b="1" dirty="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506850-CF74-486C-AB7C-112DC8B66051}" type="slidenum">
              <a:rPr lang="ru-RU" altLang="ru-RU" sz="1200" b="0" smtClean="0">
                <a:latin typeface="Arial Black" pitchFamily="34" charset="0"/>
              </a:rPr>
              <a:pPr eaLnBrk="1" hangingPunct="1"/>
              <a:t>9</a:t>
            </a:fld>
            <a:endParaRPr lang="ru-RU" altLang="ru-RU" sz="1200" b="0" smtClean="0">
              <a:latin typeface="Arial Black" pitchFamily="34" charset="0"/>
            </a:endParaRPr>
          </a:p>
        </p:txBody>
      </p:sp>
      <p:sp>
        <p:nvSpPr>
          <p:cNvPr id="4099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495800"/>
          </a:xfrm>
        </p:spPr>
        <p:txBody>
          <a:bodyPr/>
          <a:lstStyle/>
          <a:p>
            <a:pPr lvl="4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400" b="1" dirty="0" smtClean="0">
                <a:cs typeface="Arial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</a:rPr>
              <a:t>Программа обучения включает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b="1" dirty="0" smtClean="0"/>
              <a:t>общепрофессиональные дисциплины: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b="1" dirty="0" smtClean="0"/>
              <a:t>общая химия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b="1" dirty="0"/>
              <a:t>н</a:t>
            </a:r>
            <a:r>
              <a:rPr lang="ru-RU" altLang="ru-RU" b="1" dirty="0" smtClean="0"/>
              <a:t>еорганическая химия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b="1" dirty="0" smtClean="0"/>
              <a:t>органическая химия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b="1" dirty="0" smtClean="0"/>
              <a:t>аналитическая химия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3322</TotalTime>
  <Words>210</Words>
  <Application>Microsoft Office PowerPoint</Application>
  <PresentationFormat>Экран (4:3)</PresentationFormat>
  <Paragraphs>97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Пиксел</vt:lpstr>
      <vt:lpstr>Специальность 33.02.01 Фармация</vt:lpstr>
      <vt:lpstr>ФГОС по специальности 33.02.01 Фармация</vt:lpstr>
      <vt:lpstr>Презентация PowerPoint</vt:lpstr>
      <vt:lpstr>Презентация PowerPoint</vt:lpstr>
      <vt:lpstr>      Подготовка микропрепаратов из лекарственного растительного сырья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со специальной литературой, ресурсами интернет</vt:lpstr>
      <vt:lpstr>Презентация PowerPoint</vt:lpstr>
      <vt:lpstr>Презентация PowerPoint</vt:lpstr>
      <vt:lpstr>Регистр лекарственных средств</vt:lpstr>
      <vt:lpstr>Учебные и производственные практики Технология лекарственных форм</vt:lpstr>
      <vt:lpstr>Учебные и производственные практики Технология лекарственных форм</vt:lpstr>
      <vt:lpstr>Учебные и производственные практики Внутриаптечный контроль качества</vt:lpstr>
      <vt:lpstr>Оборудование лаборатории фармацевтической технологии</vt:lpstr>
      <vt:lpstr>Оборудование лаборатории фармацевтической технологии</vt:lpstr>
      <vt:lpstr>Оборудование лаборатории фармацевтической технологии</vt:lpstr>
      <vt:lpstr>Оборудование лаборатории фармацевтической технологии</vt:lpstr>
      <vt:lpstr>Учебная практика  «Изготовление лекарственных форм»</vt:lpstr>
      <vt:lpstr>Учебная практика  «Изготовление лекарственных форм»</vt:lpstr>
      <vt:lpstr>Производственная практика  «Изготовление лекарственных форм и проведение обязательных видов внутриаптечного контроля»</vt:lpstr>
      <vt:lpstr>Производственная практика  «Изготовление лекарственных форм и проведение обязательных видов внутриаптечного контроля»</vt:lpstr>
      <vt:lpstr>Производственная рактика  «Изготовление лекарственных форм и проведение обязательных видов внутриаптечного контроля»</vt:lpstr>
      <vt:lpstr>       Вопросы по Фармации</vt:lpstr>
      <vt:lpstr>       Вопросы по Фармации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172</cp:revision>
  <cp:lastPrinted>1601-01-01T00:00:00Z</cp:lastPrinted>
  <dcterms:created xsi:type="dcterms:W3CDTF">1601-01-01T00:00:00Z</dcterms:created>
  <dcterms:modified xsi:type="dcterms:W3CDTF">2020-11-20T06:35:10Z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