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6B891C-6BD4-4276-BA6F-67DB61142B4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77891C-C382-48F1-B3C9-28E355649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elyasov\Рабочий стол\Фото каша\1439217594_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-315416"/>
            <a:ext cx="13441492" cy="75608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40568" y="4869160"/>
            <a:ext cx="9900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Управление по контролю за оборотом наркотиков ГУ МВД России по Иркутской области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Уголовная 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70916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Статья 234.1</a:t>
            </a:r>
            <a:r>
              <a:rPr lang="ru-RU" sz="3600" b="1" dirty="0" smtClean="0"/>
              <a:t>. Незаконный оборот новых потенциально опасных </a:t>
            </a:r>
            <a:r>
              <a:rPr lang="ru-RU" sz="3600" b="1" dirty="0" err="1" smtClean="0"/>
              <a:t>психоактивных</a:t>
            </a:r>
            <a:r>
              <a:rPr lang="ru-RU" sz="3600" b="1" dirty="0" smtClean="0"/>
              <a:t> веществ наказывается лишением свободы на срок </a:t>
            </a:r>
            <a:r>
              <a:rPr lang="ru-RU" sz="3600" b="1" dirty="0" smtClean="0">
                <a:solidFill>
                  <a:srgbClr val="FF0000"/>
                </a:solidFill>
              </a:rPr>
              <a:t>до восьми лет</a:t>
            </a:r>
            <a:r>
              <a:rPr lang="ru-RU" sz="3600" b="1" dirty="0" smtClean="0"/>
              <a:t>.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elyasov\Рабочий стол\Фото каша\IMG_70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87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Лица, привлекавшиеся к административной ответственности за правонарушения, связанные с НОН имеют пожизненные ограничения в ряде профессиональных сфер деятельности!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Контакты: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09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«Телефон доверия»  ГУ МВД  - (3952) 21-68-88</a:t>
            </a:r>
          </a:p>
          <a:p>
            <a:r>
              <a:rPr lang="ru-RU" sz="3600" dirty="0" smtClean="0"/>
              <a:t>Телефон дежурного по УНК    - (3952) 24-18-58</a:t>
            </a:r>
          </a:p>
          <a:p>
            <a:r>
              <a:rPr lang="ru-RU" sz="3600" dirty="0" smtClean="0"/>
              <a:t>Адрес УНК – г.Иркутск, ул. Свердлова, 28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elyasov\Рабочий стол\Фото каша\12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23736" cy="3167633"/>
          </a:xfrm>
          <a:prstGeom prst="rect">
            <a:avLst/>
          </a:prstGeom>
          <a:noFill/>
        </p:spPr>
      </p:pic>
      <p:pic>
        <p:nvPicPr>
          <p:cNvPr id="1027" name="Picture 3" descr="C:\Documents and Settings\elyasov\Рабочий стол\Фото каша\Konopl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3143613"/>
            <a:ext cx="4644008" cy="3714387"/>
          </a:xfrm>
          <a:prstGeom prst="rect">
            <a:avLst/>
          </a:prstGeom>
          <a:noFill/>
        </p:spPr>
      </p:pic>
      <p:pic>
        <p:nvPicPr>
          <p:cNvPr id="1028" name="Picture 4" descr="C:\Documents and Settings\elyasov\Рабочий стол\Фото каша\IMG_4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822" y="0"/>
            <a:ext cx="4910178" cy="3272634"/>
          </a:xfrm>
          <a:prstGeom prst="rect">
            <a:avLst/>
          </a:prstGeom>
          <a:noFill/>
        </p:spPr>
      </p:pic>
      <p:pic>
        <p:nvPicPr>
          <p:cNvPr id="1029" name="Picture 5" descr="C:\Documents and Settings\elyasov\Рабочий стол\Фото каша\27015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12975"/>
            <a:ext cx="6480720" cy="36454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332656"/>
            <a:ext cx="741682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 Преступления в сфере незаконного оборота наркотиков относятся к категории тяжких и особо тяжких преступлений!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Уголовная ответственность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Статья 228</a:t>
            </a:r>
            <a:r>
              <a:rPr lang="ru-RU" b="1" dirty="0" smtClean="0"/>
              <a:t>. Незаконные приобретение, хранение, перевозка, изготовление, переработка наркотических средств, психотропных веществ или их аналогов, а также незаконные приобретение, хранение, перевозка растений, содержащих наркотические средства или психотропные вещества, либо их частей, содержащих наркотические средства или психотропные вещества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48840"/>
            <a:ext cx="8229600" cy="4709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Значительный размер - </a:t>
            </a:r>
            <a:r>
              <a:rPr lang="ru-RU" sz="3600" dirty="0" smtClean="0">
                <a:solidFill>
                  <a:srgbClr val="FF0000"/>
                </a:solidFill>
              </a:rPr>
              <a:t>лишение свободы на срок до 3 лет</a:t>
            </a:r>
          </a:p>
          <a:p>
            <a:r>
              <a:rPr lang="ru-RU" sz="3600" dirty="0" smtClean="0"/>
              <a:t>Крупный размер - </a:t>
            </a:r>
            <a:r>
              <a:rPr lang="ru-RU" sz="3600" dirty="0" smtClean="0">
                <a:solidFill>
                  <a:srgbClr val="FF0000"/>
                </a:solidFill>
              </a:rPr>
              <a:t>от 3 до 10 лет </a:t>
            </a:r>
          </a:p>
          <a:p>
            <a:r>
              <a:rPr lang="ru-RU" sz="3600" dirty="0" smtClean="0"/>
              <a:t>Особо крупный - </a:t>
            </a:r>
            <a:r>
              <a:rPr lang="ru-RU" sz="3600" dirty="0" smtClean="0">
                <a:solidFill>
                  <a:srgbClr val="FF0000"/>
                </a:solidFill>
              </a:rPr>
              <a:t>от 10 до 15 лет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091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Статья 228.1</a:t>
            </a:r>
            <a:r>
              <a:rPr lang="ru-RU" b="1" dirty="0" smtClean="0"/>
              <a:t>. Незаконные производство, сбыт или пересылка наркотических средств, психотропных веществ или их аналогов, а также незаконные сбыт или пересылка растений, содержащих наркотические средства или психотропные вещества, либо их частей, содержащих наркотические средства или психотропные вещества</a:t>
            </a:r>
            <a:r>
              <a:rPr lang="en-US" b="1" dirty="0" smtClean="0"/>
              <a:t> </a:t>
            </a:r>
            <a:r>
              <a:rPr lang="ru-RU" b="1" dirty="0" smtClean="0"/>
              <a:t>предусматривает  различные наказания вплоть до </a:t>
            </a:r>
            <a:r>
              <a:rPr lang="ru-RU" b="1" dirty="0" smtClean="0">
                <a:solidFill>
                  <a:srgbClr val="FF0000"/>
                </a:solidFill>
              </a:rPr>
              <a:t>пожизненного лишения свободы.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Статья 229</a:t>
            </a:r>
            <a:r>
              <a:rPr lang="ru-RU" b="1" dirty="0" smtClean="0"/>
              <a:t>. Хищение либо вымогательство наркотических средств или психотропных веществ, а также растений, содержащих наркотические средства или психотропные вещества, либо их частей, содержащих наркотические средства или психотропные вещества наказываются лишением свободы на срок </a:t>
            </a:r>
            <a:r>
              <a:rPr lang="ru-RU" b="1" dirty="0" smtClean="0">
                <a:solidFill>
                  <a:srgbClr val="FF0000"/>
                </a:solidFill>
              </a:rPr>
              <a:t>от пятнадцати до двадцати лет </a:t>
            </a:r>
            <a:r>
              <a:rPr lang="ru-RU" b="1" dirty="0" smtClean="0"/>
              <a:t>со штрафом в размере </a:t>
            </a:r>
            <a:r>
              <a:rPr lang="ru-RU" b="1" dirty="0" smtClean="0">
                <a:solidFill>
                  <a:srgbClr val="FF0000"/>
                </a:solidFill>
              </a:rPr>
              <a:t>до одного миллиона рублей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Статья 230. </a:t>
            </a:r>
            <a:r>
              <a:rPr lang="ru-RU" b="1" dirty="0" smtClean="0"/>
              <a:t>Склонение к потреблению наркотических средств, психотропных веществ или их аналогов наказывается лишением свободы </a:t>
            </a:r>
            <a:r>
              <a:rPr lang="ru-RU" b="1" dirty="0" smtClean="0">
                <a:solidFill>
                  <a:srgbClr val="FF0000"/>
                </a:solidFill>
              </a:rPr>
              <a:t>на срок от десяти до пятнадцати лет.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Статья 232. </a:t>
            </a:r>
            <a:r>
              <a:rPr lang="ru-RU" b="1" dirty="0" smtClean="0"/>
              <a:t>Организация либо содержание притонов или систематическое предоставление помещений для потребления наркотических средств, психотропных веществ или их аналогов наказываются лишением свободы на срок </a:t>
            </a:r>
            <a:r>
              <a:rPr lang="ru-RU" b="1" dirty="0" smtClean="0">
                <a:solidFill>
                  <a:srgbClr val="FF0000"/>
                </a:solidFill>
              </a:rPr>
              <a:t>от трех до семи лет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elyasov\Рабочий стол\Фото каша\narko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60032" cy="3645197"/>
          </a:xfrm>
          <a:prstGeom prst="rect">
            <a:avLst/>
          </a:prstGeom>
          <a:noFill/>
        </p:spPr>
      </p:pic>
      <p:pic>
        <p:nvPicPr>
          <p:cNvPr id="1027" name="Picture 3" descr="C:\Documents and Settings\elyasov\Рабочий стол\Фото каша\narko-13.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29000"/>
            <a:ext cx="6095999" cy="3429000"/>
          </a:xfrm>
          <a:prstGeom prst="rect">
            <a:avLst/>
          </a:prstGeom>
          <a:noFill/>
        </p:spPr>
      </p:pic>
      <p:pic>
        <p:nvPicPr>
          <p:cNvPr id="1028" name="Picture 4" descr="C:\Documents and Settings\elyasov\Рабочий стол\Фото каша\narko-10.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429000"/>
            <a:ext cx="6096000" cy="3429000"/>
          </a:xfrm>
          <a:prstGeom prst="rect">
            <a:avLst/>
          </a:prstGeom>
          <a:noFill/>
        </p:spPr>
      </p:pic>
      <p:pic>
        <p:nvPicPr>
          <p:cNvPr id="1029" name="Picture 5" descr="C:\Documents and Settings\elyasov\Рабочий стол\Фото каша\2013102909275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6096000" cy="3429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40466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 Наркотических средств и психотропных веществ, не преследующихся по закону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РФ не существует!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366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Контакты:</vt:lpstr>
      <vt:lpstr>Презентация PowerPoint</vt:lpstr>
      <vt:lpstr>Уголовная ответственность </vt:lpstr>
      <vt:lpstr>Уголовная ответственность</vt:lpstr>
      <vt:lpstr>Уголовная ответственность</vt:lpstr>
      <vt:lpstr>Уголовная ответственность</vt:lpstr>
      <vt:lpstr>Уголовная ответственность</vt:lpstr>
      <vt:lpstr>Презентация PowerPoint</vt:lpstr>
      <vt:lpstr>Уголовная ответственность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elyasov</dc:creator>
  <cp:lastModifiedBy>Николай</cp:lastModifiedBy>
  <cp:revision>17</cp:revision>
  <dcterms:created xsi:type="dcterms:W3CDTF">2016-10-04T04:22:08Z</dcterms:created>
  <dcterms:modified xsi:type="dcterms:W3CDTF">2018-01-26T09:47:49Z</dcterms:modified>
</cp:coreProperties>
</file>