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8"/>
  </p:notesMasterIdLst>
  <p:handoutMasterIdLst>
    <p:handoutMasterId r:id="rId29"/>
  </p:handoutMasterIdLst>
  <p:sldIdLst>
    <p:sldId id="256" r:id="rId2"/>
    <p:sldId id="705" r:id="rId3"/>
    <p:sldId id="769" r:id="rId4"/>
    <p:sldId id="745" r:id="rId5"/>
    <p:sldId id="747" r:id="rId6"/>
    <p:sldId id="748" r:id="rId7"/>
    <p:sldId id="746" r:id="rId8"/>
    <p:sldId id="766" r:id="rId9"/>
    <p:sldId id="764" r:id="rId10"/>
    <p:sldId id="768" r:id="rId11"/>
    <p:sldId id="767" r:id="rId12"/>
    <p:sldId id="763" r:id="rId13"/>
    <p:sldId id="755" r:id="rId14"/>
    <p:sldId id="756" r:id="rId15"/>
    <p:sldId id="757" r:id="rId16"/>
    <p:sldId id="759" r:id="rId17"/>
    <p:sldId id="724" r:id="rId18"/>
    <p:sldId id="735" r:id="rId19"/>
    <p:sldId id="732" r:id="rId20"/>
    <p:sldId id="740" r:id="rId21"/>
    <p:sldId id="719" r:id="rId22"/>
    <p:sldId id="760" r:id="rId23"/>
    <p:sldId id="722" r:id="rId24"/>
    <p:sldId id="770" r:id="rId25"/>
    <p:sldId id="720" r:id="rId26"/>
    <p:sldId id="706" r:id="rId27"/>
  </p:sldIdLst>
  <p:sldSz cx="9144000" cy="6858000" type="screen4x3"/>
  <p:notesSz cx="6791325" cy="992187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C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6" autoAdjust="0"/>
    <p:restoredTop sz="93243" autoAdjust="0"/>
  </p:normalViewPr>
  <p:slideViewPr>
    <p:cSldViewPr>
      <p:cViewPr>
        <p:scale>
          <a:sx n="100" d="100"/>
          <a:sy n="100" d="100"/>
        </p:scale>
        <p:origin x="-27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B9900A3-3BA2-48D2-A01F-53011E255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3799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2425" cy="4464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3400"/>
            <a:ext cx="2943225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9076E6D-86C9-4F94-A1D7-01306421AE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3739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b="0" smtClean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smtClean="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smtClean="0"/>
              </a:p>
            </p:txBody>
          </p:sp>
        </p:grpSp>
      </p:grpSp>
      <p:sp>
        <p:nvSpPr>
          <p:cNvPr id="225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25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88DCA-E719-439A-9AEB-54BF185ADE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1503744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FC0F-3792-479D-9430-ED0ED0F078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8802400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0D686-906E-4724-B2FD-D8B7203718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6586942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812B-FF76-47E1-82F4-EE96AF95FD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956862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5A09-D771-4329-9A52-9D1A904925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3518433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F5AB8-2387-4649-8E87-903BB36C1A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5402055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5CE92-0CE0-45DD-83EB-D61B9BC602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027074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10BD1-524E-48BE-B535-766CA3E5A1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2122999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4E7DD-B633-4D41-BFB1-8EF65D8223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4612260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B95E8-3285-4D37-AEC8-7099434D0A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2603882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BD789-DB82-4BED-A61E-ED3E42AC7E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7389624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ABEC39B3-15A1-4E81-B7A1-69FC4766B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b="0" smtClean="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smtClean="0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smtClean="0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>
    <p:blinds dir="vert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rkbmk.ru/sites/default/files/inline-files/%D0%9F%D1%80%D0%BE%D0%B3%D1%80%D0%B0%D0%BC%D0%BC%D0%B0%20%D1%81%D1%82%D0%B0%D0%B6%D0%B8%D1%80%D0%BE%D0%B2%D0%BA%D0%B8%20WorldSkills%20%202019%20%D0%B8%D1%82%D0%BE%D0%B3.docx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rkbmk.ru/sites/default/files/inline-files/%D0%9F%D1%80%D0%BE%D0%B3%D1%80%D0%B0%D0%BC%D0%BC%D0%B0%20%D1%81%D1%82%D0%B0%D0%B6%D0%B8%D1%80%D0%BE%D0%B2%D0%BA%D0%B8%20WorldSkills%20%202019%20%D0%B8%D1%82%D0%BE%D0%B3.docx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828800"/>
            <a:ext cx="6553200" cy="2209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Специальность 34.02.01</a:t>
            </a:r>
            <a:b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Сестринское дело</a:t>
            </a:r>
            <a:endParaRPr lang="ru-RU" altLang="ru-RU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228600"/>
            <a:ext cx="7315199" cy="1447800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Областное государственное бюджетное профессиональное образовательное учреждение </a:t>
            </a:r>
          </a:p>
          <a:p>
            <a:pPr algn="ctr">
              <a:defRPr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Иркутский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базовый медицинский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4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50719-5292-4010-B5F9-F388C0708287}" type="slidenum">
              <a:rPr lang="ru-RU" altLang="ru-RU" sz="1200" b="0" smtClean="0">
                <a:latin typeface="Arial Black" pitchFamily="34" charset="0"/>
              </a:rPr>
              <a:pPr eaLnBrk="1" hangingPunct="1"/>
              <a:t>1</a:t>
            </a:fld>
            <a:endParaRPr lang="ru-RU" altLang="ru-RU" sz="1200" b="0" smtClean="0">
              <a:latin typeface="Arial Black" pitchFamily="34" charset="0"/>
            </a:endParaRPr>
          </a:p>
        </p:txBody>
      </p:sp>
      <p:pic>
        <p:nvPicPr>
          <p:cNvPr id="3076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8794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10BD1-524E-48BE-B535-766CA3E5A196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133600" y="304800"/>
            <a:ext cx="6705600" cy="6096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Отработка манипуляций на фантомах и статистах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1" name="Содержимое 10" descr="C:\Users\debou\Desktop\ДЛЯ ИРИНЫ СТЕПАНОВНЫ\IMG_20210201_174136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 r="1211"/>
          <a:stretch>
            <a:fillRect/>
          </a:stretch>
        </p:blipFill>
        <p:spPr bwMode="auto">
          <a:xfrm>
            <a:off x="2209800" y="914400"/>
            <a:ext cx="472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077200" cy="8382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Отработка манипуляций на фантомах и статистах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14E7DD-B633-4D41-BFB1-8EF65D82232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3" name="Рисунок 2" descr="C:\Users\debou\Desktop\ДЛЯ ИРИНЫ СТЕПАНОВНЫ\IMG_20201007_142239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14E7DD-B633-4D41-BFB1-8EF65D82232A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3" name="Рисунок 2" descr="C:\Users\debou\Desktop\ДЛЯ ИРИНЫ СТЕПАНОВНЫ\IMG_20210201_1736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457200"/>
            <a:ext cx="8077201" cy="626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910"/>
          <a:stretch/>
        </p:blipFill>
        <p:spPr>
          <a:xfrm>
            <a:off x="304800" y="1295400"/>
            <a:ext cx="8610600" cy="518160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33600" y="609600"/>
            <a:ext cx="7010400" cy="762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Теоретическое занятие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372329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667000" y="381000"/>
            <a:ext cx="6019800" cy="762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Практические занятия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153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2329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2438400" y="609600"/>
            <a:ext cx="6705600" cy="762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            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700" y="1143000"/>
            <a:ext cx="3540690" cy="4876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67200" y="561975"/>
            <a:ext cx="4161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>
                <a:solidFill>
                  <a:srgbClr val="FF0000"/>
                </a:solidFill>
                <a:latin typeface="Arial"/>
                <a:ea typeface="+mj-ea"/>
                <a:cs typeface="+mj-cs"/>
              </a:rPr>
              <a:t>Практические занятия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0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72329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304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Учебная практика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1520849"/>
            <a:ext cx="5562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4887"/>
            <a:ext cx="8305800" cy="58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0749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991600" cy="2286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Производственная практика в медицинской организации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t="11690" r="9408"/>
          <a:stretch/>
        </p:blipFill>
        <p:spPr>
          <a:xfrm>
            <a:off x="228600" y="1066800"/>
            <a:ext cx="855023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5153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381000"/>
            <a:ext cx="8915400" cy="533400"/>
          </a:xfrm>
        </p:spPr>
        <p:txBody>
          <a:bodyPr>
            <a:normAutofit fontScale="85000" lnSpcReduction="10000"/>
          </a:bodyPr>
          <a:lstStyle/>
          <a:p>
            <a:pPr marL="446088" indent="-446088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  </a:t>
            </a:r>
            <a:r>
              <a:rPr lang="ru-RU" sz="2600" b="1" dirty="0" smtClean="0">
                <a:solidFill>
                  <a:srgbClr val="FF0000"/>
                </a:solidFill>
              </a:rPr>
              <a:t>Производственная практика в медицинской организации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542421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2468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381000"/>
            <a:ext cx="8991600" cy="609600"/>
          </a:xfrm>
        </p:spPr>
        <p:txBody>
          <a:bodyPr>
            <a:noAutofit/>
          </a:bodyPr>
          <a:lstStyle/>
          <a:p>
            <a:pPr marL="446088" indent="-446088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Производственная практика в медицинской организации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1093721"/>
            <a:ext cx="7646138" cy="5764279"/>
          </a:xfrm>
          <a:prstGeom prst="flowChartPredefinedProcess">
            <a:avLst/>
          </a:prstGeom>
        </p:spPr>
      </p:pic>
    </p:spTree>
    <p:extLst>
      <p:ext uri="{BB962C8B-B14F-4D97-AF65-F5344CB8AC3E}">
        <p14:creationId xmlns:p14="http://schemas.microsoft.com/office/powerpoint/2010/main" val="415702468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6"/>
          <p:cNvSpPr>
            <a:spLocks noGrp="1" noChangeArrowheads="1"/>
          </p:cNvSpPr>
          <p:nvPr>
            <p:ph idx="1"/>
          </p:nvPr>
        </p:nvSpPr>
        <p:spPr>
          <a:xfrm>
            <a:off x="304800" y="457200"/>
            <a:ext cx="8382000" cy="4953000"/>
          </a:xfrm>
        </p:spPr>
        <p:txBody>
          <a:bodyPr/>
          <a:lstStyle/>
          <a:p>
            <a:pPr lvl="4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400" b="1" dirty="0" smtClean="0">
                <a:cs typeface="Arial" charset="0"/>
              </a:rPr>
              <a:t> 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      Обучение медицинских сестер      проводится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ru-RU" alt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в соответствии с Федеральным государственным образовательным стандартом по специальности                  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34.02.01 СЕСТРИНСКОЕ ДЕЛО</a:t>
            </a:r>
            <a:endParaRPr lang="ru-RU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98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196F09-46B7-415A-BDD5-9AFB001CCCC3}" type="slidenum">
              <a:rPr lang="ru-RU" altLang="ru-RU" sz="1200" b="0" smtClean="0">
                <a:latin typeface="Arial Black" pitchFamily="34" charset="0"/>
              </a:rPr>
              <a:pPr eaLnBrk="1" hangingPunct="1"/>
              <a:t>2</a:t>
            </a:fld>
            <a:endParaRPr lang="ru-RU" altLang="ru-RU" sz="1200" b="0" smtClean="0">
              <a:latin typeface="Arial Black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762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Студенты колледжа проводят мастер-класс  по основам реаниматологии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BE812B-FF76-47E1-82F4-EE96AF95FD9C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5" name="Содержимое 4" descr="C:\Users\debou\Downloads\IMG_64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96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38" y="1600200"/>
            <a:ext cx="3827361" cy="495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14400"/>
            <a:ext cx="2122474" cy="1591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3810000" cy="5334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Студенты с ОВЗ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79511" y="1676399"/>
            <a:ext cx="3630489" cy="25908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 2014 г. в ИБМК по желанию выпускников школы-интерната № 9 открыли группу для обучения медицинских сестер с ограничением слуха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r="16656"/>
          <a:stretch/>
        </p:blipFill>
        <p:spPr>
          <a:xfrm>
            <a:off x="6553200" y="304800"/>
            <a:ext cx="2364675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07" y="2420888"/>
            <a:ext cx="2744193" cy="2262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0"/>
            <a:ext cx="3131840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" y="4329099"/>
            <a:ext cx="3441922" cy="25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2141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381000"/>
            <a:ext cx="8534400" cy="914400"/>
          </a:xfrm>
        </p:spPr>
        <p:txBody>
          <a:bodyPr/>
          <a:lstStyle/>
          <a:p>
            <a:r>
              <a:rPr lang="ru-RU" sz="2400" b="1" dirty="0" smtClean="0">
                <a:latin typeface="+mn-lt"/>
              </a:rPr>
              <a:t>Студенты-волонтеры на </a:t>
            </a:r>
            <a:r>
              <a:rPr lang="ru-RU" sz="2400" b="1" dirty="0" smtClean="0">
                <a:latin typeface="+mn-lt"/>
                <a:hlinkClick r:id="rId2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hlinkClick r:id="rId2"/>
              </a:rPr>
              <a:t>IV Открытом Региональном Чемпионате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  <a:hlinkClick r:id="rId2"/>
              </a:rPr>
              <a:t>WorldSkills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hlinkClick r:id="rId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  <a:hlinkClick r:id="rId2"/>
              </a:rPr>
              <a:t> Russia 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hlinkClick r:id="rId2"/>
              </a:rPr>
              <a:t>2019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14E7DD-B633-4D41-BFB1-8EF65D82232A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pic>
        <p:nvPicPr>
          <p:cNvPr id="3" name="Рисунок 2" descr="C:\Users\debou\Desktop\Новая папка (2)\DSC_0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1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/>
          <a:lstStyle/>
          <a:p>
            <a:r>
              <a:rPr lang="en-US" sz="2400" dirty="0" smtClean="0">
                <a:hlinkClick r:id="rId2"/>
              </a:rPr>
              <a:t/>
            </a:r>
            <a:br>
              <a:rPr lang="en-US" sz="2400" dirty="0" smtClean="0">
                <a:hlinkClick r:id="rId2"/>
              </a:rPr>
            </a:br>
            <a:r>
              <a:rPr lang="ru-RU" sz="2000" b="1" dirty="0" smtClean="0">
                <a:latin typeface="+mn-lt"/>
                <a:hlinkClick r:id="rId2"/>
              </a:rPr>
              <a:t>Принимаем активное участие в  Региональных  Чемпионатах «Молодые профессионалы»  </a:t>
            </a:r>
            <a:r>
              <a:rPr lang="ru-RU" sz="2000" b="1" dirty="0" err="1" smtClean="0">
                <a:latin typeface="+mn-lt"/>
                <a:hlinkClick r:id="rId2"/>
              </a:rPr>
              <a:t>WorldSkills</a:t>
            </a:r>
            <a:r>
              <a:rPr lang="ru-RU" sz="2000" b="1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Russia</a:t>
            </a:r>
            <a:r>
              <a:rPr lang="ru-RU" sz="2000" b="1" dirty="0" smtClean="0">
                <a:latin typeface="+mn-lt"/>
              </a:rPr>
              <a:t> </a:t>
            </a:r>
            <a:endParaRPr lang="ru-RU" sz="2000" b="1" dirty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14E7DD-B633-4D41-BFB1-8EF65D82232A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3" name="Рисунок 2" descr="C:\Users\debou\Downloads\IMG_64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371600"/>
            <a:ext cx="838200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0" y="457200"/>
            <a:ext cx="4572000" cy="16764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Участие студентов колледжа в региональном чемпионате </a:t>
            </a:r>
            <a:r>
              <a:rPr lang="ru-RU" sz="2000" b="1" dirty="0" err="1" smtClean="0">
                <a:solidFill>
                  <a:srgbClr val="C00000"/>
                </a:solidFill>
              </a:rPr>
              <a:t>Абилимпикс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10BD1-524E-48BE-B535-766CA3E5A196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4098" name="Picture 2" descr="C:\Users\USER\Desktop\Воспитательная работа\ФОТО 2020-21 уч.г\Абилимпикс\WXOY0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38201"/>
            <a:ext cx="342900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Воспитательная работа\Фото 2018-2019г\Абилимпикс\DSC_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61" y="2712231"/>
            <a:ext cx="5338039" cy="365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38076"/>
      </p:ext>
    </p:extLst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5486400" cy="455712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Внеучебная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деятельность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03" y="914400"/>
            <a:ext cx="6442613" cy="4423513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Наши студенты </a:t>
            </a:r>
            <a:r>
              <a:rPr lang="ru-RU" sz="2400" dirty="0" smtClean="0"/>
              <a:t>в</a:t>
            </a:r>
            <a:r>
              <a:rPr lang="ru-RU" sz="2400" dirty="0" smtClean="0">
                <a:solidFill>
                  <a:schemeClr val="tx1"/>
                </a:solidFill>
              </a:rPr>
              <a:t>месте с педагогами  посещают музеи, выставки, театры.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 Принимают участие в городских и областных спортивных и культурно-массовых мероприятиях.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 Занимаются добровольческой деятельностью.</a:t>
            </a:r>
          </a:p>
          <a:p>
            <a:pPr marL="0" indent="0">
              <a:buFont typeface="Wingdings" pitchFamily="2" charset="2"/>
              <a:buChar char="v"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 Наш колледж - одна дружная семья!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8" t="22700" r="5472"/>
          <a:stretch/>
        </p:blipFill>
        <p:spPr>
          <a:xfrm rot="1109088">
            <a:off x="7057758" y="1514437"/>
            <a:ext cx="2049142" cy="30689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911" y="-6425"/>
            <a:ext cx="2278089" cy="17072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2"/>
          <a:stretch/>
        </p:blipFill>
        <p:spPr>
          <a:xfrm>
            <a:off x="5743178" y="3407175"/>
            <a:ext cx="3248422" cy="1774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02" y="5257800"/>
            <a:ext cx="2133600" cy="1600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26200" r="11610" b="15824"/>
          <a:stretch/>
        </p:blipFill>
        <p:spPr>
          <a:xfrm>
            <a:off x="5724128" y="5337912"/>
            <a:ext cx="3203848" cy="1520088"/>
          </a:xfrm>
          <a:prstGeom prst="rect">
            <a:avLst/>
          </a:prstGeom>
        </p:spPr>
      </p:pic>
      <p:pic>
        <p:nvPicPr>
          <p:cNvPr id="1026" name="Picture 2" descr="C:\Users\USER\Desktop\Воспитательная работа\ФОТО 2019-2020 уч.г\ВОЛОНТЕРЫ- МЕДИКИ\IMG_99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131809"/>
            <a:ext cx="2895600" cy="181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4430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" y="783283"/>
            <a:ext cx="9104963" cy="60747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8915400" cy="5479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 smtClean="0">
                <a:solidFill>
                  <a:srgbClr val="FF0000"/>
                </a:solidFill>
              </a:rPr>
              <a:t>Иркутский базовый медицинский колледж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>ЖДЕТ ВАС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0024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14E7DD-B633-4D41-BFB1-8EF65D82232A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" y="1828800"/>
          <a:ext cx="8763000" cy="4627163"/>
        </p:xfrm>
        <a:graphic>
          <a:graphicData uri="http://schemas.openxmlformats.org/drawingml/2006/table">
            <a:tbl>
              <a:tblPr/>
              <a:tblGrid>
                <a:gridCol w="3129643"/>
                <a:gridCol w="2894920"/>
                <a:gridCol w="2738437"/>
              </a:tblGrid>
              <a:tr h="198120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образования, необходимый для приема на обучение по ППССЗ</a:t>
                      </a:r>
                      <a:endParaRPr lang="ru-RU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квалификации базовой подготовки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получения СПО по ППССЗ базовой подготовки в очной форме обучения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567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среднее общее образование</a:t>
                      </a:r>
                      <a:endParaRPr lang="ru-RU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Медицинская сестра/ Медицинский брат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года 10 месяцев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59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основное общее образование</a:t>
                      </a:r>
                      <a:endParaRPr lang="ru-RU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года 10 месяцев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3400" y="304801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Сроки получения СПО по специальности 34.02.01 Сестринское дело базовой подготовки в очной форме обучения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305800" cy="4321175"/>
          </a:xfrm>
        </p:spPr>
        <p:txBody>
          <a:bodyPr/>
          <a:lstStyle/>
          <a:p>
            <a:r>
              <a:rPr lang="ru-RU" sz="2400" u="sng" dirty="0" smtClean="0"/>
              <a:t>Общий гуманитарный и социально-экономический учебный цикл:</a:t>
            </a:r>
            <a:br>
              <a:rPr lang="ru-RU" sz="2400" u="sng" dirty="0" smtClean="0"/>
            </a:br>
            <a:r>
              <a:rPr lang="ru-RU" sz="2400" u="sng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Основы философии </a:t>
            </a:r>
            <a:br>
              <a:rPr lang="ru-RU" sz="2400" dirty="0" smtClean="0"/>
            </a:br>
            <a:r>
              <a:rPr lang="ru-RU" sz="2400" dirty="0" smtClean="0"/>
              <a:t>- История  </a:t>
            </a:r>
            <a:br>
              <a:rPr lang="ru-RU" sz="2400" dirty="0" smtClean="0"/>
            </a:br>
            <a:r>
              <a:rPr lang="ru-RU" sz="2400" dirty="0" smtClean="0"/>
              <a:t>- Иностранный язык </a:t>
            </a:r>
            <a:br>
              <a:rPr lang="ru-RU" sz="2400" dirty="0" smtClean="0"/>
            </a:br>
            <a:r>
              <a:rPr lang="ru-RU" sz="2400" dirty="0" smtClean="0"/>
              <a:t>- Физическая культура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u="sng" dirty="0" smtClean="0"/>
              <a:t>Математический и общий естественнонаучный учебный цикл: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Математика </a:t>
            </a:r>
            <a:br>
              <a:rPr lang="ru-RU" sz="2400" dirty="0" smtClean="0"/>
            </a:br>
            <a:r>
              <a:rPr lang="ru-RU" sz="2400" dirty="0" smtClean="0"/>
              <a:t>- Информационные технологии в профессиональной деятельности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85801"/>
            <a:ext cx="7772400" cy="53339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Программа обучения по ФГОС включает: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5F5A09-D771-4329-9A52-9D1A904925DB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620000" cy="609600"/>
          </a:xfrm>
        </p:spPr>
        <p:txBody>
          <a:bodyPr/>
          <a:lstStyle/>
          <a:p>
            <a:r>
              <a:rPr lang="ru-RU" sz="3200" u="sng" dirty="0" err="1" smtClean="0"/>
              <a:t>Общепрофессиональные</a:t>
            </a:r>
            <a:r>
              <a:rPr lang="ru-RU" sz="3200" u="sng" dirty="0" smtClean="0"/>
              <a:t> дисциплины: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ru-RU" sz="2400" b="1" dirty="0" smtClean="0">
                <a:latin typeface="+mj-lt"/>
              </a:rPr>
              <a:t>Основы латинского языка с медицинской терминологией </a:t>
            </a:r>
          </a:p>
          <a:p>
            <a:r>
              <a:rPr lang="ru-RU" sz="2400" b="1" dirty="0" smtClean="0">
                <a:latin typeface="+mj-lt"/>
              </a:rPr>
              <a:t>Анатомия и физиология человека </a:t>
            </a:r>
          </a:p>
          <a:p>
            <a:r>
              <a:rPr lang="ru-RU" sz="2400" b="1" dirty="0" smtClean="0">
                <a:latin typeface="+mj-lt"/>
              </a:rPr>
              <a:t>Основы патологии </a:t>
            </a:r>
          </a:p>
          <a:p>
            <a:r>
              <a:rPr lang="ru-RU" sz="2400" b="1" dirty="0" smtClean="0">
                <a:latin typeface="+mj-lt"/>
              </a:rPr>
              <a:t>Генетика человека с основами медицинской генетики</a:t>
            </a:r>
          </a:p>
          <a:p>
            <a:r>
              <a:rPr lang="ru-RU" sz="2400" b="1" dirty="0" smtClean="0">
                <a:latin typeface="+mj-lt"/>
              </a:rPr>
              <a:t>Гигиена и экология человека </a:t>
            </a:r>
          </a:p>
          <a:p>
            <a:r>
              <a:rPr lang="ru-RU" sz="2400" b="1" dirty="0" smtClean="0">
                <a:latin typeface="+mj-lt"/>
              </a:rPr>
              <a:t>Основы микробиологии и иммунологии</a:t>
            </a:r>
          </a:p>
          <a:p>
            <a:r>
              <a:rPr lang="ru-RU" sz="2400" b="1" dirty="0" smtClean="0">
                <a:latin typeface="+mj-lt"/>
              </a:rPr>
              <a:t>Фармакология</a:t>
            </a:r>
          </a:p>
          <a:p>
            <a:r>
              <a:rPr lang="ru-RU" sz="2400" b="1" dirty="0" smtClean="0">
                <a:latin typeface="+mj-lt"/>
              </a:rPr>
              <a:t>Общественное здоровье и здравоохранение </a:t>
            </a:r>
          </a:p>
          <a:p>
            <a:r>
              <a:rPr lang="ru-RU" sz="2400" b="1" dirty="0" smtClean="0">
                <a:latin typeface="+mj-lt"/>
              </a:rPr>
              <a:t>Психология </a:t>
            </a:r>
          </a:p>
          <a:p>
            <a:r>
              <a:rPr lang="ru-RU" sz="2400" b="1" dirty="0" smtClean="0">
                <a:latin typeface="+mj-lt"/>
              </a:rPr>
              <a:t>Правовое обеспечение профессиональной деятельности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BE812B-FF76-47E1-82F4-EE96AF95FD9C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305800" cy="4473575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ПМ.01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400" dirty="0" smtClean="0"/>
              <a:t>МДК.01.01. Здоровый человек и его      </a:t>
            </a:r>
            <a:br>
              <a:rPr lang="ru-RU" sz="2400" dirty="0" smtClean="0"/>
            </a:br>
            <a:r>
              <a:rPr lang="ru-RU" sz="2400" dirty="0" smtClean="0"/>
              <a:t>окружение </a:t>
            </a:r>
            <a:br>
              <a:rPr lang="ru-RU" sz="2400" dirty="0" smtClean="0"/>
            </a:br>
            <a:r>
              <a:rPr lang="ru-RU" sz="2400" dirty="0" smtClean="0"/>
              <a:t>МДК.01.02. Основы профилактики</a:t>
            </a:r>
            <a:br>
              <a:rPr lang="ru-RU" sz="2400" dirty="0" smtClean="0"/>
            </a:br>
            <a:r>
              <a:rPr lang="ru-RU" sz="2400" dirty="0" smtClean="0"/>
              <a:t>МДК.01.03. Сестринское дело в системе </a:t>
            </a:r>
            <a:br>
              <a:rPr lang="ru-RU" sz="2400" dirty="0" smtClean="0"/>
            </a:br>
            <a:r>
              <a:rPr lang="ru-RU" sz="2400" dirty="0" smtClean="0"/>
              <a:t>первичной медико-санитарной помощи населению 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ПМ.02 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МДК.02.01. Сестринский уход при     различных заболеваниях и состояниях </a:t>
            </a:r>
            <a:br>
              <a:rPr lang="ru-RU" sz="2400" dirty="0" smtClean="0"/>
            </a:br>
            <a:r>
              <a:rPr lang="ru-RU" sz="2400" dirty="0" smtClean="0"/>
              <a:t>МДК.02.02. Основы реабилитации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ПМ.03</a:t>
            </a:r>
            <a:r>
              <a:rPr lang="ru-RU" sz="2400" dirty="0" smtClean="0"/>
              <a:t>  </a:t>
            </a:r>
            <a:br>
              <a:rPr lang="ru-RU" sz="2400" dirty="0" smtClean="0"/>
            </a:br>
            <a:r>
              <a:rPr lang="ru-RU" sz="2400" dirty="0" smtClean="0"/>
              <a:t>МДК.03.01. Основы реаниматологии</a:t>
            </a:r>
            <a:br>
              <a:rPr lang="ru-RU" sz="2400" dirty="0" smtClean="0"/>
            </a:br>
            <a:r>
              <a:rPr lang="ru-RU" sz="2400" dirty="0" smtClean="0"/>
              <a:t>МДК.03.02. Медицина катастроф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399" y="609601"/>
            <a:ext cx="6818313" cy="533399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Профессиональные модули: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5F5A09-D771-4329-9A52-9D1A904925DB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57201"/>
            <a:ext cx="7088560" cy="380999"/>
          </a:xfrm>
        </p:spPr>
        <p:txBody>
          <a:bodyPr/>
          <a:lstStyle/>
          <a:p>
            <a:r>
              <a:rPr lang="ru-RU" sz="2800" cap="none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cap="none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ru-RU" sz="2800" cap="none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cap="none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endParaRPr lang="ru-RU" sz="2800" cap="none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24000"/>
            <a:ext cx="7772400" cy="1676400"/>
          </a:xfrm>
        </p:spPr>
        <p:txBody>
          <a:bodyPr/>
          <a:lstStyle/>
          <a:p>
            <a:pPr algn="just"/>
            <a:endParaRPr lang="ru-RU" b="1" dirty="0" smtClean="0"/>
          </a:p>
          <a:p>
            <a:pPr algn="just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AABAE5-1E83-41BF-9A99-ACA0CB79F6D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6" name="Рисунок 5" descr="История сестринского дела в России - Рефера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14400" y="381000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ПМ 04</a:t>
            </a:r>
            <a:r>
              <a:rPr lang="ru-RU" sz="2000" b="0" dirty="0" smtClean="0">
                <a:solidFill>
                  <a:srgbClr val="FF0000"/>
                </a:solidFill>
                <a:latin typeface="+mn-lt"/>
              </a:rPr>
              <a:t>. </a:t>
            </a:r>
            <a:r>
              <a:rPr lang="ru-RU" sz="2000" b="0" dirty="0" smtClean="0">
                <a:latin typeface="+mn-lt"/>
              </a:rPr>
              <a:t>Выполнение работ по профессии младшая медицинская сестра по уходу за больными</a:t>
            </a:r>
          </a:p>
          <a:p>
            <a:r>
              <a:rPr lang="ru-RU" sz="2000" b="0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История сестринского дела </a:t>
            </a:r>
          </a:p>
          <a:p>
            <a:r>
              <a:rPr lang="ru-RU" sz="2400" b="0" dirty="0" smtClean="0">
                <a:latin typeface="+mn-lt"/>
              </a:rPr>
              <a:t/>
            </a:r>
            <a:br>
              <a:rPr lang="ru-RU" sz="2400" b="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470822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3436938" cy="46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 descr="C:\Users\debou\Desktop\ДЛЯ ИРИНЫ СТЕПАНОВНЫ\IMG_20210201_173200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8600" y="609600"/>
            <a:ext cx="320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0" y="304800"/>
            <a:ext cx="5562600" cy="12192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Инфекционная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безопасно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сть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5F5A09-D771-4329-9A52-9D1A904925DB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3200413" cy="426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10BD1-524E-48BE-B535-766CA3E5A196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4" name="Рисунок 3" descr="C:\Users\debou\Downloads\WSPymjcTi_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-531283"/>
            <a:ext cx="5940425" cy="792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Пиксел">
  <a:themeElements>
    <a:clrScheme name="Пиксел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3848</TotalTime>
  <Words>279</Words>
  <Application>Microsoft Office PowerPoint</Application>
  <PresentationFormat>Экран (4:3)</PresentationFormat>
  <Paragraphs>80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Пиксел</vt:lpstr>
      <vt:lpstr>Специальность 34.02.01 Сестринское дело</vt:lpstr>
      <vt:lpstr>Презентация PowerPoint</vt:lpstr>
      <vt:lpstr>Презентация PowerPoint</vt:lpstr>
      <vt:lpstr>Общий гуманитарный и социально-экономический учебный цикл:   - Основы философии  - История   - Иностранный язык  - Физическая культура    Математический и общий естественнонаучный учебный цикл:  - Математика  - Информационные технологии в профессиональной деятельности</vt:lpstr>
      <vt:lpstr>Общепрофессиональные дисциплины: </vt:lpstr>
      <vt:lpstr>ПМ.01  МДК.01.01. Здоровый человек и его       окружение  МДК.01.02. Основы профилактики МДК.01.03. Сестринское дело в системе  первичной медико-санитарной помощи населению  ПМ.02   МДК.02.01. Сестринский уход при     различных заболеваниях и состояниях  МДК.02.02. Основы реабилитации ПМ.03   МДК.03.01. Основы реаниматологии МДК.03.02. Медицина катастроф  </vt:lpstr>
      <vt:lpstr>  </vt:lpstr>
      <vt:lpstr>Инфекционная безопасность</vt:lpstr>
      <vt:lpstr>Презентация PowerPoint</vt:lpstr>
      <vt:lpstr>Отработка манипуляций на фантомах и статистах</vt:lpstr>
      <vt:lpstr>Отработка манипуляций на фантомах и статистах</vt:lpstr>
      <vt:lpstr>Презентация PowerPoint</vt:lpstr>
      <vt:lpstr>Теоретическое занятие</vt:lpstr>
      <vt:lpstr>Практические занятия</vt:lpstr>
      <vt:lpstr>              </vt:lpstr>
      <vt:lpstr>Учебная практика </vt:lpstr>
      <vt:lpstr> Производственная практика в медицинской организации</vt:lpstr>
      <vt:lpstr>Презентация PowerPoint</vt:lpstr>
      <vt:lpstr>Презентация PowerPoint</vt:lpstr>
      <vt:lpstr> Студенты колледжа проводят мастер-класс  по основам реаниматологии</vt:lpstr>
      <vt:lpstr>Студенты с ОВЗ</vt:lpstr>
      <vt:lpstr>Студенты-волонтеры на  IV Открытом Региональном Чемпионате WorldSkills  Russia  2019 </vt:lpstr>
      <vt:lpstr> Принимаем активное участие в  Региональных  Чемпионатах «Молодые профессионалы»  WorldSkills Russia </vt:lpstr>
      <vt:lpstr>Участие студентов колледжа в региональном чемпионате Абилимпикс </vt:lpstr>
      <vt:lpstr>Внеучебная деятельность</vt:lpstr>
      <vt:lpstr>Иркутский базовый медицинский колледж             ЖДЕТ ВАС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272</cp:revision>
  <cp:lastPrinted>1601-01-01T00:00:00Z</cp:lastPrinted>
  <dcterms:created xsi:type="dcterms:W3CDTF">1601-01-01T00:00:00Z</dcterms:created>
  <dcterms:modified xsi:type="dcterms:W3CDTF">2021-02-03T06:04:53Z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