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258" r:id="rId9"/>
    <p:sldId id="317" r:id="rId10"/>
    <p:sldId id="318" r:id="rId11"/>
    <p:sldId id="261" r:id="rId12"/>
    <p:sldId id="322" r:id="rId13"/>
    <p:sldId id="265" r:id="rId14"/>
    <p:sldId id="323" r:id="rId15"/>
    <p:sldId id="324" r:id="rId16"/>
    <p:sldId id="269" r:id="rId17"/>
    <p:sldId id="326" r:id="rId18"/>
    <p:sldId id="328" r:id="rId19"/>
    <p:sldId id="329" r:id="rId20"/>
    <p:sldId id="331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2101E8D-7D8F-4CE9-9A68-59C281A9F478}">
          <p14:sldIdLst>
            <p14:sldId id="256"/>
            <p14:sldId id="257"/>
          </p14:sldIdLst>
        </p14:section>
        <p14:section name="Раздел без заголовка" id="{202F7CA7-2BFB-4233-AA8E-EE9872203540}">
          <p14:sldIdLst>
            <p14:sldId id="311"/>
            <p14:sldId id="312"/>
            <p14:sldId id="313"/>
            <p14:sldId id="314"/>
            <p14:sldId id="315"/>
            <p14:sldId id="258"/>
            <p14:sldId id="317"/>
            <p14:sldId id="318"/>
            <p14:sldId id="261"/>
            <p14:sldId id="322"/>
            <p14:sldId id="265"/>
            <p14:sldId id="323"/>
            <p14:sldId id="324"/>
            <p14:sldId id="269"/>
            <p14:sldId id="326"/>
            <p14:sldId id="328"/>
            <p14:sldId id="329"/>
            <p14:sldId id="331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41" autoAdjust="0"/>
    <p:restoredTop sz="94660"/>
  </p:normalViewPr>
  <p:slideViewPr>
    <p:cSldViewPr>
      <p:cViewPr varScale="1">
        <p:scale>
          <a:sx n="66" d="100"/>
          <a:sy n="66" d="100"/>
        </p:scale>
        <p:origin x="-19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A06FF-183F-4248-BD8F-ABA8062DFAF0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E3CDA-B0ED-4449-8FB0-93CD39514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E3CDA-B0ED-4449-8FB0-93CD39514F9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17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844825"/>
            <a:ext cx="4703440" cy="316835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Рекомендации </a:t>
            </a:r>
            <a:br>
              <a:rPr lang="ru-RU" sz="3200" dirty="0" smtClean="0"/>
            </a:br>
            <a:r>
              <a:rPr lang="ru-RU" sz="3200" dirty="0" smtClean="0"/>
              <a:t>по подготовке </a:t>
            </a:r>
            <a:r>
              <a:rPr lang="ru-RU" sz="3200" dirty="0"/>
              <a:t>студентов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 конкурсам профессионального мастерства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727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М</a:t>
            </a:r>
            <a:r>
              <a:rPr lang="ru-RU" dirty="0" smtClean="0"/>
              <a:t>етодика </a:t>
            </a:r>
            <a:r>
              <a:rPr lang="ru-RU" dirty="0"/>
              <a:t>отбора и подготовки участника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 smtClean="0"/>
              <a:t>Важно - </a:t>
            </a:r>
            <a:r>
              <a:rPr lang="ru-RU" sz="2800" b="1" dirty="0" smtClean="0"/>
              <a:t>психологическая (эмоциональная)</a:t>
            </a:r>
          </a:p>
          <a:p>
            <a:pPr marL="0" indent="0" algn="ctr">
              <a:buNone/>
            </a:pPr>
            <a:r>
              <a:rPr lang="ru-RU" sz="2800" b="1" dirty="0" smtClean="0"/>
              <a:t>устойчивость 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dirty="0" smtClean="0"/>
              <a:t>Психологическая (эмоциональная) устойчивость позволяет </a:t>
            </a:r>
            <a:r>
              <a:rPr lang="ru-RU" sz="2800" dirty="0"/>
              <a:t>участникам пройти всю дистанцию, </a:t>
            </a:r>
            <a:r>
              <a:rPr lang="ru-RU" sz="2800" dirty="0" smtClean="0"/>
              <a:t> все конкурсные задания не </a:t>
            </a:r>
            <a:r>
              <a:rPr lang="ru-RU" sz="2800" dirty="0"/>
              <a:t>снижая </a:t>
            </a:r>
            <a:r>
              <a:rPr lang="ru-RU" sz="2800" dirty="0" smtClean="0"/>
              <a:t>качества работы, несмотря на уровень успешности выполнения отдельных заданий, модулей. </a:t>
            </a:r>
          </a:p>
          <a:p>
            <a:pPr marL="0" indent="0">
              <a:buNone/>
            </a:pPr>
            <a:r>
              <a:rPr lang="ru-RU" sz="2800" dirty="0" smtClean="0"/>
              <a:t>На </a:t>
            </a:r>
            <a:r>
              <a:rPr lang="ru-RU" sz="2800" dirty="0"/>
              <a:t>первом этапе рекомендуется отобрать группу кандидатов для обеспечения конкуренции и более продуктивной работы. Делать ставку на одного кандидата на первом этапе </a:t>
            </a:r>
            <a:r>
              <a:rPr lang="ru-RU" sz="2800" dirty="0" smtClean="0"/>
              <a:t>не продуктивно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49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Психологическая подготовка участников профессиональных конкурсов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Основными </a:t>
            </a:r>
            <a:r>
              <a:rPr lang="ru-RU" b="1" dirty="0"/>
              <a:t>целями </a:t>
            </a:r>
            <a:r>
              <a:rPr lang="ru-RU" b="1" dirty="0" smtClean="0"/>
              <a:t>программы психологической  подготовки  </a:t>
            </a:r>
            <a:r>
              <a:rPr lang="ru-RU" b="1" dirty="0"/>
              <a:t>являются:</a:t>
            </a:r>
            <a:endParaRPr lang="ru-RU" dirty="0"/>
          </a:p>
          <a:p>
            <a:pPr lvl="0"/>
            <a:r>
              <a:rPr lang="ru-RU" dirty="0"/>
              <a:t>Психологическая подготовка учащихся к ситуации </a:t>
            </a:r>
            <a:r>
              <a:rPr lang="ru-RU" dirty="0" smtClean="0"/>
              <a:t>конкуренции </a:t>
            </a:r>
            <a:r>
              <a:rPr lang="ru-RU" dirty="0"/>
              <a:t>во время участия в </a:t>
            </a:r>
            <a:r>
              <a:rPr lang="ru-RU" dirty="0" smtClean="0"/>
              <a:t>профессиональных конкурсах;</a:t>
            </a:r>
            <a:endParaRPr lang="ru-RU" dirty="0"/>
          </a:p>
          <a:p>
            <a:pPr lvl="0"/>
            <a:r>
              <a:rPr lang="ru-RU" dirty="0"/>
              <a:t>Развитие у студента психологических качеств, необходимых для успешного решения задач в ситуации повышенных интеллектуальных, физических и эмоциональных </a:t>
            </a:r>
            <a:r>
              <a:rPr lang="ru-RU" dirty="0" smtClean="0"/>
              <a:t>нагрузок;</a:t>
            </a:r>
            <a:endParaRPr lang="ru-RU" dirty="0"/>
          </a:p>
          <a:p>
            <a:pPr lvl="0"/>
            <a:r>
              <a:rPr lang="ru-RU" dirty="0"/>
              <a:t>Максимальное раскрытие способностей студента и </a:t>
            </a:r>
            <a:r>
              <a:rPr lang="ru-RU" dirty="0" smtClean="0"/>
              <a:t>                      использование </a:t>
            </a:r>
            <a:r>
              <a:rPr lang="ru-RU" dirty="0"/>
              <a:t>всех личностных ресурсов для получения ими </a:t>
            </a:r>
            <a:r>
              <a:rPr lang="ru-RU" dirty="0" smtClean="0"/>
              <a:t>достойных  </a:t>
            </a:r>
            <a:r>
              <a:rPr lang="ru-RU" dirty="0"/>
              <a:t>результатов на </a:t>
            </a:r>
            <a:r>
              <a:rPr lang="ru-RU" dirty="0" smtClean="0"/>
              <a:t>конкурсах;</a:t>
            </a:r>
            <a:endParaRPr lang="ru-RU" dirty="0"/>
          </a:p>
          <a:p>
            <a:r>
              <a:rPr lang="ru-RU" dirty="0"/>
              <a:t>Анализ успехов и трудностей, с которыми столкнулись участники, выявление условий успеха и причин </a:t>
            </a:r>
            <a:r>
              <a:rPr lang="ru-RU" dirty="0" smtClean="0"/>
              <a:t>неудач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1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Психологическая подготовка участников профессиональных конкурсов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Выделяется </a:t>
            </a:r>
            <a:r>
              <a:rPr lang="ru-RU" b="1" dirty="0"/>
              <a:t>2 основных этапа </a:t>
            </a:r>
            <a:r>
              <a:rPr lang="ru-RU" b="1" dirty="0" smtClean="0"/>
              <a:t>психологической подготовки: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Первый </a:t>
            </a:r>
            <a:r>
              <a:rPr lang="ru-RU" b="1" dirty="0"/>
              <a:t>этап</a:t>
            </a:r>
            <a:r>
              <a:rPr lang="ru-RU" dirty="0"/>
              <a:t> - Подготовка к олимпиадам и конкурсам.</a:t>
            </a:r>
          </a:p>
          <a:p>
            <a:pPr marL="0" indent="0">
              <a:buNone/>
            </a:pPr>
            <a:r>
              <a:rPr lang="ru-RU" dirty="0"/>
              <a:t>Основу его составляют групповые тренинговые занятия, направленные на развитие и психологическую поддержку четырех компонентов </a:t>
            </a:r>
            <a:r>
              <a:rPr lang="ru-RU" dirty="0" smtClean="0"/>
              <a:t> в соответствии с методикой                               «Куб </a:t>
            </a:r>
            <a:r>
              <a:rPr lang="ru-RU" dirty="0"/>
              <a:t>личности М. Люшера», предполагающий необходимость поддержки всех сторон </a:t>
            </a:r>
            <a:r>
              <a:rPr lang="ru-RU" dirty="0" smtClean="0"/>
              <a:t>личности (физической</a:t>
            </a:r>
            <a:r>
              <a:rPr lang="ru-RU" dirty="0"/>
              <a:t>, интеллектуально-продуктивной, эмоционально-волевой и </a:t>
            </a:r>
            <a:r>
              <a:rPr lang="ru-RU" dirty="0" smtClean="0"/>
              <a:t>социально-коммуникативной)  </a:t>
            </a:r>
            <a:r>
              <a:rPr lang="ru-RU" dirty="0"/>
              <a:t>И только во взаимосвязанном применении, использовании упражнений этих четырех блоков заключается будущий </a:t>
            </a:r>
            <a:r>
              <a:rPr lang="ru-RU" dirty="0" smtClean="0"/>
              <a:t>успех, в том числе в профессиональных конкурсах.</a:t>
            </a:r>
          </a:p>
          <a:p>
            <a:pPr marL="0" indent="0">
              <a:buNone/>
            </a:pPr>
            <a:r>
              <a:rPr lang="ru-RU" b="1" dirty="0"/>
              <a:t>Второй этап</a:t>
            </a:r>
            <a:r>
              <a:rPr lang="ru-RU" dirty="0"/>
              <a:t> - </a:t>
            </a:r>
            <a:r>
              <a:rPr lang="ru-RU" dirty="0" smtClean="0"/>
              <a:t>работа </a:t>
            </a:r>
            <a:r>
              <a:rPr lang="ru-RU" dirty="0"/>
              <a:t>со студентами после прохождения ими конкурса, особенно для тех, кто не оказался победителем. </a:t>
            </a:r>
            <a:r>
              <a:rPr lang="ru-RU" dirty="0" smtClean="0"/>
              <a:t>                   Этот этап способствует </a:t>
            </a:r>
            <a:r>
              <a:rPr lang="ru-RU" dirty="0"/>
              <a:t>решению аналитических и реабилитационных </a:t>
            </a:r>
            <a:r>
              <a:rPr lang="ru-RU" dirty="0" smtClean="0"/>
              <a:t>задач дальнейшего развития личности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5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сихологическая </a:t>
            </a:r>
            <a:r>
              <a:rPr lang="ru-RU" dirty="0"/>
              <a:t>подготовка участников профессиональных </a:t>
            </a:r>
            <a:r>
              <a:rPr lang="ru-RU" dirty="0" smtClean="0"/>
              <a:t>конкурсов.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Первый этап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677472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 </a:t>
            </a:r>
            <a:r>
              <a:rPr lang="ru-RU" dirty="0"/>
              <a:t>ситуациях </a:t>
            </a:r>
            <a:r>
              <a:rPr lang="ru-RU" dirty="0" smtClean="0"/>
              <a:t>профессиональных конкурсов необходимы навыки </a:t>
            </a:r>
            <a:r>
              <a:rPr lang="ru-RU" dirty="0"/>
              <a:t>эффективной коммуникации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Социально-коммуникативный компонент</a:t>
            </a:r>
          </a:p>
          <a:p>
            <a:pPr marL="0" indent="0">
              <a:buNone/>
            </a:pPr>
            <a:r>
              <a:rPr lang="ru-RU" dirty="0" smtClean="0"/>
              <a:t>1. В </a:t>
            </a:r>
            <a:r>
              <a:rPr lang="ru-RU" dirty="0"/>
              <a:t>развитии социально-коммуникативного компонента </a:t>
            </a:r>
            <a:r>
              <a:rPr lang="ru-RU" dirty="0" smtClean="0"/>
              <a:t>выделяют:</a:t>
            </a:r>
          </a:p>
          <a:p>
            <a:r>
              <a:rPr lang="ru-RU" dirty="0" smtClean="0"/>
              <a:t>развития </a:t>
            </a:r>
            <a:r>
              <a:rPr lang="ru-RU" dirty="0"/>
              <a:t>навыков публичного выступления, </a:t>
            </a:r>
            <a:endParaRPr lang="ru-RU" dirty="0" smtClean="0"/>
          </a:p>
          <a:p>
            <a:r>
              <a:rPr lang="ru-RU" dirty="0" smtClean="0"/>
              <a:t>умения </a:t>
            </a:r>
            <a:r>
              <a:rPr lang="ru-RU" dirty="0"/>
              <a:t>эффективного взаимодействия, </a:t>
            </a:r>
            <a:endParaRPr lang="ru-RU" dirty="0" smtClean="0"/>
          </a:p>
          <a:p>
            <a:r>
              <a:rPr lang="ru-RU" dirty="0" smtClean="0"/>
              <a:t>умения </a:t>
            </a:r>
            <a:r>
              <a:rPr lang="ru-RU" dirty="0"/>
              <a:t>работать в команде, </a:t>
            </a:r>
            <a:endParaRPr lang="ru-RU" dirty="0" smtClean="0"/>
          </a:p>
          <a:p>
            <a:r>
              <a:rPr lang="ru-RU" dirty="0" smtClean="0"/>
              <a:t>развития </a:t>
            </a:r>
            <a:r>
              <a:rPr lang="ru-RU" dirty="0"/>
              <a:t>лидерских, </a:t>
            </a:r>
            <a:endParaRPr lang="ru-RU" dirty="0" smtClean="0"/>
          </a:p>
          <a:p>
            <a:r>
              <a:rPr lang="ru-RU" dirty="0" smtClean="0"/>
              <a:t>коммуникативных</a:t>
            </a:r>
            <a:r>
              <a:rPr lang="ru-RU" dirty="0"/>
              <a:t>, организаторских способностей.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работе </a:t>
            </a:r>
            <a:r>
              <a:rPr lang="ru-RU" dirty="0" smtClean="0"/>
              <a:t>по развитию данного компонента подходят </a:t>
            </a:r>
            <a:r>
              <a:rPr lang="ru-RU" dirty="0"/>
              <a:t>тренинговые методы и психологические игры, позволяющие студентам приобрести практические навыки.</a:t>
            </a:r>
          </a:p>
        </p:txBody>
      </p:sp>
    </p:spTree>
    <p:extLst>
      <p:ext uri="{BB962C8B-B14F-4D97-AF65-F5344CB8AC3E}">
        <p14:creationId xmlns:p14="http://schemas.microsoft.com/office/powerpoint/2010/main" val="146091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сихологическая </a:t>
            </a:r>
            <a:r>
              <a:rPr lang="ru-RU" dirty="0"/>
              <a:t>подготовка участников профессиональных </a:t>
            </a:r>
            <a:r>
              <a:rPr lang="ru-RU" dirty="0" smtClean="0"/>
              <a:t>конкурсов.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Первый этап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6774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Работа </a:t>
            </a:r>
            <a:r>
              <a:rPr lang="ru-RU" dirty="0"/>
              <a:t>по развитию </a:t>
            </a:r>
            <a:r>
              <a:rPr lang="ru-RU" b="1" dirty="0"/>
              <a:t>эмоционально-волевого </a:t>
            </a:r>
            <a:r>
              <a:rPr lang="ru-RU" b="1" dirty="0" smtClean="0"/>
              <a:t>компонента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Составляющие эмоционально-волевого компонента :</a:t>
            </a:r>
          </a:p>
          <a:p>
            <a:r>
              <a:rPr lang="ru-RU" dirty="0" smtClean="0"/>
              <a:t> создание позитивного </a:t>
            </a:r>
            <a:r>
              <a:rPr lang="ru-RU" dirty="0"/>
              <a:t>эмоционального настроя, </a:t>
            </a:r>
            <a:endParaRPr lang="ru-RU" dirty="0" smtClean="0"/>
          </a:p>
          <a:p>
            <a:r>
              <a:rPr lang="ru-RU" dirty="0"/>
              <a:t> с</a:t>
            </a:r>
            <a:r>
              <a:rPr lang="ru-RU" dirty="0" smtClean="0"/>
              <a:t>нижение тревоги,  страхов,</a:t>
            </a:r>
          </a:p>
          <a:p>
            <a:r>
              <a:rPr lang="ru-RU" dirty="0" smtClean="0"/>
              <a:t>обучение  приемам эмоциональной </a:t>
            </a:r>
            <a:r>
              <a:rPr lang="ru-RU" dirty="0"/>
              <a:t>саморегуляции, </a:t>
            </a:r>
            <a:endParaRPr lang="ru-RU" dirty="0" smtClean="0"/>
          </a:p>
          <a:p>
            <a:r>
              <a:rPr lang="ru-RU" dirty="0" smtClean="0"/>
              <a:t>обучение приемам </a:t>
            </a:r>
            <a:r>
              <a:rPr lang="ru-RU" dirty="0"/>
              <a:t>волевой мобилизации, </a:t>
            </a:r>
            <a:endParaRPr lang="ru-RU" dirty="0" smtClean="0"/>
          </a:p>
          <a:p>
            <a:r>
              <a:rPr lang="ru-RU" dirty="0" smtClean="0"/>
              <a:t>выработка навыков управления </a:t>
            </a:r>
            <a:r>
              <a:rPr lang="ru-RU" dirty="0"/>
              <a:t>психофизическим состоянием.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работе этого блока предпочтительнее групповые </a:t>
            </a:r>
            <a:r>
              <a:rPr lang="ru-RU" dirty="0" smtClean="0"/>
              <a:t>занятия </a:t>
            </a:r>
            <a:r>
              <a:rPr lang="ru-RU" dirty="0"/>
              <a:t>с использованием тренинговых методов, методов арт-терапии, психологических упражнений, техник мышечной </a:t>
            </a:r>
            <a:r>
              <a:rPr lang="ru-RU" dirty="0" smtClean="0"/>
              <a:t>релаксации, технологии БОС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8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сихологическая </a:t>
            </a:r>
            <a:r>
              <a:rPr lang="ru-RU" dirty="0"/>
              <a:t>подготовка участников профессиональных </a:t>
            </a:r>
            <a:r>
              <a:rPr lang="ru-RU" dirty="0" smtClean="0"/>
              <a:t>конкурсов.</a:t>
            </a:r>
            <a:br>
              <a:rPr lang="ru-RU" dirty="0" smtClean="0"/>
            </a:br>
            <a:r>
              <a:rPr lang="ru-RU" dirty="0" smtClean="0"/>
              <a:t> Второй этап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6774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Это  этап обязателен</a:t>
            </a:r>
            <a:r>
              <a:rPr lang="ru-RU" dirty="0"/>
              <a:t> </a:t>
            </a:r>
            <a:r>
              <a:rPr lang="ru-RU" dirty="0" smtClean="0"/>
              <a:t> после </a:t>
            </a:r>
            <a:r>
              <a:rPr lang="ru-RU" dirty="0"/>
              <a:t>прохождения </a:t>
            </a:r>
            <a:r>
              <a:rPr lang="ru-RU" dirty="0" smtClean="0"/>
              <a:t>конкурса</a:t>
            </a:r>
            <a:r>
              <a:rPr lang="ru-RU" dirty="0"/>
              <a:t>, </a:t>
            </a:r>
            <a:r>
              <a:rPr lang="ru-RU" dirty="0" smtClean="0"/>
              <a:t> он по существу аналитический и реабилитационный.</a:t>
            </a:r>
          </a:p>
          <a:p>
            <a:pPr marL="0" indent="0">
              <a:buNone/>
            </a:pPr>
            <a:r>
              <a:rPr lang="ru-RU" dirty="0" smtClean="0"/>
              <a:t>Использование </a:t>
            </a:r>
            <a:r>
              <a:rPr lang="ru-RU" dirty="0"/>
              <a:t>рефлексивного подхода позволит проанализировать успехи и трудности, с которыми столкнулись участники, выявить условия, позволившие обеспечить победу, и причины трудностей, выработать рекомендации студентам и педагогам по дальнейшей работе и использованию полученного опыта участия в конкурсах.</a:t>
            </a:r>
          </a:p>
          <a:p>
            <a:pPr marL="0" indent="0">
              <a:buNone/>
            </a:pPr>
            <a:r>
              <a:rPr lang="ru-RU" dirty="0" smtClean="0"/>
              <a:t>  Основные </a:t>
            </a:r>
            <a:r>
              <a:rPr lang="ru-RU" dirty="0"/>
              <a:t>базовые </a:t>
            </a:r>
            <a:r>
              <a:rPr lang="ru-RU" dirty="0" smtClean="0"/>
              <a:t> методы организации </a:t>
            </a:r>
            <a:r>
              <a:rPr lang="ru-RU" dirty="0"/>
              <a:t>социально-психологического тренинга </a:t>
            </a:r>
            <a:r>
              <a:rPr lang="ru-RU" dirty="0" smtClean="0"/>
              <a:t> с использованием  метода </a:t>
            </a:r>
            <a:r>
              <a:rPr lang="ru-RU" dirty="0" err="1" smtClean="0"/>
              <a:t>шеринг</a:t>
            </a:r>
            <a:r>
              <a:rPr lang="ru-RU" dirty="0" smtClean="0"/>
              <a:t>  в работе с </a:t>
            </a:r>
            <a:r>
              <a:rPr lang="ru-RU" dirty="0"/>
              <a:t>конкурсантами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71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Примерная программа психологической </a:t>
            </a:r>
            <a:r>
              <a:rPr lang="ru-RU" dirty="0"/>
              <a:t>подготовки  участников профессиональных конкурсов.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1. Структура занятия - типовая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Каждое занятие проводится в стандартной форме по структуре тренингового занятия и включает в себя:</a:t>
            </a:r>
          </a:p>
          <a:p>
            <a:pPr lvl="0"/>
            <a:r>
              <a:rPr lang="ru-RU" dirty="0"/>
              <a:t>организационный момент </a:t>
            </a:r>
            <a:r>
              <a:rPr lang="ru-RU" dirty="0" smtClean="0"/>
              <a:t>( ритуал приветствия</a:t>
            </a:r>
            <a:r>
              <a:rPr lang="ru-RU" dirty="0"/>
              <a:t>, разминочные упражнения),</a:t>
            </a:r>
          </a:p>
          <a:p>
            <a:pPr lvl="0"/>
            <a:r>
              <a:rPr lang="ru-RU" dirty="0"/>
              <a:t>основная часть (упражнения, входящие в каждый из 4х блоков - интеллектуально-продуктивный, эмоционально-волевой, социально-коммуникативный и физический),</a:t>
            </a:r>
          </a:p>
          <a:p>
            <a:pPr lvl="0"/>
            <a:r>
              <a:rPr lang="ru-RU" dirty="0"/>
              <a:t>ритуал прощания.</a:t>
            </a:r>
          </a:p>
          <a:p>
            <a:r>
              <a:rPr lang="ru-RU" dirty="0"/>
              <a:t>Продолжительность 1 занятия - 1 час 30 минут.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816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Примерная программа психологической </a:t>
            </a:r>
            <a:r>
              <a:rPr lang="ru-RU" dirty="0"/>
              <a:t>подготовки  участников профессиональных конкурсов.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1. </a:t>
            </a:r>
            <a:r>
              <a:rPr lang="ru-RU" b="1" dirty="0"/>
              <a:t>Блок «Интеллектуально-продуктивная сфера»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задания </a:t>
            </a:r>
            <a:r>
              <a:rPr lang="ru-RU" dirty="0"/>
              <a:t>и упражнения </a:t>
            </a:r>
            <a:r>
              <a:rPr lang="ru-RU" dirty="0" smtClean="0"/>
              <a:t>направленные на  </a:t>
            </a:r>
            <a:r>
              <a:rPr lang="ru-RU" dirty="0"/>
              <a:t>развитие 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дивергентного </a:t>
            </a:r>
            <a:r>
              <a:rPr lang="ru-RU" dirty="0"/>
              <a:t>(логического или вертикального) мышления</a:t>
            </a:r>
            <a:r>
              <a:rPr lang="ru-RU" dirty="0" smtClean="0"/>
              <a:t>,                           -конвергентного </a:t>
            </a:r>
            <a:r>
              <a:rPr lang="ru-RU" dirty="0"/>
              <a:t>(творческого, горизонтального) мышления.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например :</a:t>
            </a:r>
          </a:p>
          <a:p>
            <a:pPr marL="0" indent="0">
              <a:buNone/>
            </a:pPr>
            <a:r>
              <a:rPr lang="ru-RU" b="1" i="1" dirty="0"/>
              <a:t>Упражнение «Две группы</a:t>
            </a:r>
            <a:r>
              <a:rPr lang="ru-RU" i="1" dirty="0"/>
              <a:t>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Размер группы: 8-15 человек. Время: 15-20 минут.</a:t>
            </a:r>
          </a:p>
          <a:p>
            <a:pPr marL="0" indent="0">
              <a:buNone/>
            </a:pPr>
            <a:r>
              <a:rPr lang="ru-RU" dirty="0" smtClean="0"/>
              <a:t>Цель: это </a:t>
            </a:r>
            <a:r>
              <a:rPr lang="ru-RU" dirty="0"/>
              <a:t>задание помогает участникам развить внимательность и логическое мышление.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616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Примерная программа психологической </a:t>
            </a:r>
            <a:r>
              <a:rPr lang="ru-RU" dirty="0"/>
              <a:t>подготовки  участников профессиональных конкурсов.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 2. </a:t>
            </a:r>
            <a:r>
              <a:rPr lang="ru-RU" dirty="0"/>
              <a:t>Блок «Социально-коммуникативная сфера» </a:t>
            </a:r>
          </a:p>
          <a:p>
            <a:pPr marL="0" indent="0">
              <a:buNone/>
            </a:pPr>
            <a:r>
              <a:rPr lang="ru-RU" dirty="0" smtClean="0"/>
              <a:t> включает в себя упражнения направленные:</a:t>
            </a:r>
          </a:p>
          <a:p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smtClean="0"/>
              <a:t> развитие навыков взаимодействие </a:t>
            </a:r>
            <a:r>
              <a:rPr lang="ru-RU" dirty="0"/>
              <a:t>в </a:t>
            </a:r>
            <a:r>
              <a:rPr lang="ru-RU" dirty="0" smtClean="0"/>
              <a:t>группе, </a:t>
            </a:r>
          </a:p>
          <a:p>
            <a:r>
              <a:rPr lang="ru-RU" dirty="0" smtClean="0"/>
              <a:t>на </a:t>
            </a:r>
            <a:r>
              <a:rPr lang="ru-RU" dirty="0"/>
              <a:t>развитие лидерских </a:t>
            </a:r>
            <a:r>
              <a:rPr lang="ru-RU" dirty="0" smtClean="0"/>
              <a:t>качеств участников, </a:t>
            </a:r>
          </a:p>
          <a:p>
            <a:r>
              <a:rPr lang="ru-RU" dirty="0" smtClean="0"/>
              <a:t>на развитие </a:t>
            </a:r>
            <a:r>
              <a:rPr lang="ru-RU" dirty="0"/>
              <a:t>навыков публичных выступлений.</a:t>
            </a:r>
          </a:p>
          <a:p>
            <a:pPr marL="0" indent="0">
              <a:buNone/>
            </a:pPr>
            <a:r>
              <a:rPr lang="ru-RU" dirty="0"/>
              <a:t>Лидер - человек, который способен влиять на окружающих, </a:t>
            </a:r>
            <a:r>
              <a:rPr lang="ru-RU" dirty="0" smtClean="0"/>
              <a:t>                          с </a:t>
            </a:r>
            <a:r>
              <a:rPr lang="ru-RU" dirty="0"/>
              <a:t>тем, чтобы добиться эффективно поставленных целей.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Лидер </a:t>
            </a:r>
            <a:r>
              <a:rPr lang="ru-RU" dirty="0"/>
              <a:t>- успешный коммуникатор.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Например </a:t>
            </a:r>
            <a:r>
              <a:rPr lang="ru-RU" dirty="0" smtClean="0"/>
              <a:t>:</a:t>
            </a:r>
            <a:r>
              <a:rPr lang="ru-RU" b="1" i="1" dirty="0" smtClean="0"/>
              <a:t>Упражнение </a:t>
            </a:r>
            <a:r>
              <a:rPr lang="ru-RU" b="1" i="1" dirty="0"/>
              <a:t>«Круг и Я»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Размер группы: 8-15 человек. Время: 20 минут.</a:t>
            </a:r>
          </a:p>
          <a:p>
            <a:pPr marL="0" indent="0">
              <a:buNone/>
            </a:pPr>
            <a:r>
              <a:rPr lang="ru-RU" dirty="0"/>
              <a:t>Цель: Формирование умений убеждать, навыков влияния на группу, навыков коммуникации и публичных выступлений.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526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Примерная программа психологической </a:t>
            </a:r>
            <a:r>
              <a:rPr lang="ru-RU" dirty="0"/>
              <a:t>подготовки  участников профессиональных конкурсов.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3. Блок </a:t>
            </a:r>
            <a:r>
              <a:rPr lang="ru-RU" b="1" dirty="0"/>
              <a:t>«Эмоционально-волевая сфера</a:t>
            </a:r>
            <a:r>
              <a:rPr lang="ru-RU" dirty="0"/>
              <a:t>» </a:t>
            </a:r>
          </a:p>
          <a:p>
            <a:pPr marL="0" indent="0">
              <a:buNone/>
            </a:pPr>
            <a:r>
              <a:rPr lang="ru-RU" dirty="0" smtClean="0"/>
              <a:t> Включает задания и  упражнения </a:t>
            </a:r>
            <a:r>
              <a:rPr lang="ru-RU" dirty="0"/>
              <a:t>на </a:t>
            </a:r>
            <a:r>
              <a:rPr lang="ru-RU" dirty="0" smtClean="0"/>
              <a:t>развитие следующих компонентов:</a:t>
            </a:r>
          </a:p>
          <a:p>
            <a:r>
              <a:rPr lang="ru-RU" dirty="0" smtClean="0"/>
              <a:t> </a:t>
            </a:r>
            <a:r>
              <a:rPr lang="ru-RU" dirty="0"/>
              <a:t>уверенности в себе; </a:t>
            </a:r>
            <a:endParaRPr lang="ru-RU" dirty="0" smtClean="0"/>
          </a:p>
          <a:p>
            <a:r>
              <a:rPr lang="ru-RU" dirty="0" smtClean="0"/>
              <a:t>формированию </a:t>
            </a:r>
            <a:r>
              <a:rPr lang="ru-RU" dirty="0"/>
              <a:t>адекватной самооценки,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навыков саморегуляции.</a:t>
            </a:r>
          </a:p>
          <a:p>
            <a:pPr marL="0" indent="0">
              <a:buNone/>
            </a:pPr>
            <a:r>
              <a:rPr lang="ru-RU" dirty="0" smtClean="0"/>
              <a:t>Например:</a:t>
            </a: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/>
              <a:t>Упражнение «Внушение».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Цель: Формирование навыков целеполагания,  навыков </a:t>
            </a:r>
            <a:r>
              <a:rPr lang="ru-RU" dirty="0" err="1" smtClean="0"/>
              <a:t>переформулирования</a:t>
            </a:r>
            <a:r>
              <a:rPr lang="ru-RU" dirty="0" smtClean="0"/>
              <a:t> «проблем» на « задачи»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05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	Необходимость психологической подготовки  студентов  </a:t>
            </a:r>
            <a:r>
              <a:rPr lang="ru-RU" dirty="0"/>
              <a:t>в ходе подготовки к </a:t>
            </a:r>
            <a:r>
              <a:rPr lang="ru-RU" dirty="0" smtClean="0"/>
              <a:t>конкурсам профессионального мастерства  определяется сущностью </a:t>
            </a:r>
            <a:r>
              <a:rPr lang="ru-RU" dirty="0"/>
              <a:t>самой ситуации </a:t>
            </a:r>
            <a:r>
              <a:rPr lang="ru-RU" dirty="0" smtClean="0"/>
              <a:t>конкурса, которая является стрессовой. </a:t>
            </a:r>
          </a:p>
          <a:p>
            <a:pPr marL="0" indent="0">
              <a:buNone/>
            </a:pPr>
            <a:r>
              <a:rPr lang="ru-RU" b="1" dirty="0" smtClean="0"/>
              <a:t>Факторы, вызывающие стресс:</a:t>
            </a:r>
          </a:p>
          <a:p>
            <a:pPr marL="0" indent="0">
              <a:buNone/>
            </a:pPr>
            <a:r>
              <a:rPr lang="ru-RU" dirty="0" smtClean="0"/>
              <a:t>1. непривычная  </a:t>
            </a:r>
            <a:r>
              <a:rPr lang="ru-RU" dirty="0"/>
              <a:t>для студента </a:t>
            </a:r>
            <a:r>
              <a:rPr lang="ru-RU" dirty="0" smtClean="0"/>
              <a:t>среда , </a:t>
            </a:r>
            <a:r>
              <a:rPr lang="ru-RU" dirty="0"/>
              <a:t>где собрались незнакомые студенты;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проводят и </a:t>
            </a:r>
            <a:r>
              <a:rPr lang="ru-RU" dirty="0"/>
              <a:t>оценивают результаты соревнования </a:t>
            </a:r>
            <a:r>
              <a:rPr lang="ru-RU" dirty="0" smtClean="0"/>
              <a:t>незнакомые </a:t>
            </a:r>
            <a:r>
              <a:rPr lang="ru-RU" dirty="0"/>
              <a:t>люди, </a:t>
            </a:r>
            <a:r>
              <a:rPr lang="ru-RU" dirty="0" smtClean="0"/>
              <a:t>не </a:t>
            </a:r>
            <a:r>
              <a:rPr lang="ru-RU" dirty="0"/>
              <a:t>всегда благожелательно настроенные к участникам;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решение </a:t>
            </a:r>
            <a:r>
              <a:rPr lang="ru-RU" dirty="0"/>
              <a:t>конкурсных </a:t>
            </a:r>
            <a:r>
              <a:rPr lang="ru-RU" dirty="0" smtClean="0"/>
              <a:t>заданий ограничено </a:t>
            </a:r>
            <a:r>
              <a:rPr lang="ru-RU" dirty="0"/>
              <a:t>во времени;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влияние и </a:t>
            </a:r>
            <a:r>
              <a:rPr lang="ru-RU" dirty="0"/>
              <a:t>давление груза </a:t>
            </a:r>
            <a:r>
              <a:rPr lang="ru-RU" dirty="0" smtClean="0"/>
              <a:t>ответственности— </a:t>
            </a:r>
            <a:r>
              <a:rPr lang="ru-RU" dirty="0"/>
              <a:t>защитить честь колледжа, где </a:t>
            </a:r>
            <a:r>
              <a:rPr lang="ru-RU" dirty="0" smtClean="0"/>
              <a:t>поражение </a:t>
            </a:r>
            <a:r>
              <a:rPr lang="ru-RU" dirty="0"/>
              <a:t>обучающегося является не только личным, но и </a:t>
            </a:r>
            <a:r>
              <a:rPr lang="ru-RU" dirty="0" smtClean="0"/>
              <a:t>образовательного </a:t>
            </a:r>
            <a:r>
              <a:rPr lang="ru-RU" dirty="0"/>
              <a:t>учреждения.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Все </a:t>
            </a:r>
            <a:r>
              <a:rPr lang="ru-RU" dirty="0"/>
              <a:t>эти факторы вызывают тревогу, что может привести к дезорганизации деятельности, снижению концентрации внимания и работоспособности, </a:t>
            </a:r>
            <a:r>
              <a:rPr lang="ru-RU" dirty="0" smtClean="0"/>
              <a:t>растерянности</a:t>
            </a:r>
          </a:p>
          <a:p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9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Примерная программа психологической </a:t>
            </a:r>
            <a:r>
              <a:rPr lang="ru-RU" dirty="0"/>
              <a:t>подготовки  участников профессиональных конкурсов.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5069160"/>
          </a:xfrm>
        </p:spPr>
        <p:txBody>
          <a:bodyPr>
            <a:normAutofit/>
          </a:bodyPr>
          <a:lstStyle/>
          <a:p>
            <a:r>
              <a:rPr lang="ru-RU" b="1" dirty="0" smtClean="0"/>
              <a:t>4.  </a:t>
            </a:r>
            <a:r>
              <a:rPr lang="ru-RU" b="1" dirty="0"/>
              <a:t>Блок «Физическая сфера»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smtClean="0"/>
              <a:t>включает </a:t>
            </a:r>
            <a:r>
              <a:rPr lang="ru-RU" dirty="0"/>
              <a:t>в себя упражнения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на </a:t>
            </a:r>
            <a:r>
              <a:rPr lang="ru-RU" dirty="0"/>
              <a:t>развитие навыков антистрессового дыхания 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навыков расслабления мышечной </a:t>
            </a:r>
            <a:r>
              <a:rPr lang="ru-RU" dirty="0" smtClean="0"/>
              <a:t>системы,</a:t>
            </a:r>
          </a:p>
          <a:p>
            <a:pPr>
              <a:buFontTx/>
              <a:buChar char="-"/>
            </a:pPr>
            <a:r>
              <a:rPr lang="ru-RU" dirty="0" smtClean="0"/>
              <a:t>работа с образом, визуализации,</a:t>
            </a:r>
          </a:p>
          <a:p>
            <a:pPr>
              <a:buFontTx/>
              <a:buChar char="-"/>
            </a:pPr>
            <a:r>
              <a:rPr lang="ru-RU" dirty="0" smtClean="0"/>
              <a:t>развитие навыков использования аффирмаций, самопрограграммирования, </a:t>
            </a:r>
            <a:r>
              <a:rPr lang="ru-RU" dirty="0" err="1" smtClean="0"/>
              <a:t>самоприказов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Упражнение </a:t>
            </a:r>
            <a:r>
              <a:rPr lang="ru-RU" b="1" dirty="0"/>
              <a:t>«Поза горы».</a:t>
            </a:r>
            <a:endParaRPr lang="ru-RU" dirty="0"/>
          </a:p>
          <a:p>
            <a:r>
              <a:rPr lang="ru-RU" dirty="0" smtClean="0"/>
              <a:t>Цель: развитие </a:t>
            </a:r>
            <a:r>
              <a:rPr lang="ru-RU" dirty="0"/>
              <a:t>концентрации и самосознания, улучшению осанки.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129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altLang="zh-CN" sz="3600" b="1" dirty="0" smtClean="0">
                <a:solidFill>
                  <a:schemeClr val="tx1"/>
                </a:solidFill>
              </a:rPr>
              <a:t>                                               Успехов</a:t>
            </a:r>
            <a:r>
              <a:rPr lang="ru-RU" altLang="zh-CN" sz="3600" b="1" dirty="0">
                <a:solidFill>
                  <a:schemeClr val="tx1"/>
                </a:solidFill>
              </a:rPr>
              <a:t>!!!                                                          </a:t>
            </a:r>
          </a:p>
          <a:p>
            <a:pPr marL="0" indent="0">
              <a:buNone/>
              <a:defRPr/>
            </a:pPr>
            <a:r>
              <a:rPr lang="ru-RU" altLang="zh-CN" sz="3600" b="1" dirty="0">
                <a:solidFill>
                  <a:schemeClr val="tx1"/>
                </a:solidFill>
              </a:rPr>
              <a:t>                                </a:t>
            </a:r>
          </a:p>
          <a:p>
            <a:pPr marL="0" indent="0">
              <a:buNone/>
              <a:defRPr/>
            </a:pPr>
            <a:r>
              <a:rPr lang="ru-RU" altLang="zh-CN" sz="3600" b="1" dirty="0">
                <a:solidFill>
                  <a:schemeClr val="tx1"/>
                </a:solidFill>
              </a:rPr>
              <a:t>                                </a:t>
            </a:r>
            <a:r>
              <a:rPr lang="ru-RU" altLang="zh-CN" sz="3600" b="1" dirty="0" smtClean="0">
                <a:solidFill>
                  <a:schemeClr val="tx1"/>
                </a:solidFill>
              </a:rPr>
              <a:t>               </a:t>
            </a:r>
            <a:r>
              <a:rPr lang="ru-RU" altLang="zh-CN" sz="3600" b="1" dirty="0">
                <a:solidFill>
                  <a:schemeClr val="tx1"/>
                </a:solidFill>
              </a:rPr>
              <a:t>Любите себя,                        </a:t>
            </a:r>
          </a:p>
          <a:p>
            <a:pPr marL="0" indent="0">
              <a:buNone/>
              <a:defRPr/>
            </a:pPr>
            <a:r>
              <a:rPr lang="ru-RU" altLang="zh-CN" sz="3600" b="1" dirty="0">
                <a:solidFill>
                  <a:schemeClr val="tx1"/>
                </a:solidFill>
              </a:rPr>
              <a:t>                                      </a:t>
            </a:r>
            <a:r>
              <a:rPr lang="ru-RU" altLang="zh-CN" sz="3600" b="1" dirty="0" smtClean="0">
                <a:solidFill>
                  <a:schemeClr val="tx1"/>
                </a:solidFill>
              </a:rPr>
              <a:t>                 или                                  </a:t>
            </a:r>
            <a:endParaRPr lang="ru-RU" altLang="zh-CN" sz="3600" b="1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ru-RU" altLang="zh-CN" sz="36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ru-RU" altLang="zh-CN" sz="3600" b="1" dirty="0" smtClean="0">
                <a:solidFill>
                  <a:schemeClr val="tx1"/>
                </a:solidFill>
              </a:rPr>
              <a:t>хотя </a:t>
            </a:r>
            <a:r>
              <a:rPr lang="ru-RU" altLang="zh-CN" sz="3600" b="1" dirty="0">
                <a:solidFill>
                  <a:schemeClr val="tx1"/>
                </a:solidFill>
              </a:rPr>
              <a:t>бы старайтесь себе  </a:t>
            </a:r>
          </a:p>
          <a:p>
            <a:pPr marL="0" indent="0">
              <a:buNone/>
              <a:defRPr/>
            </a:pPr>
            <a:r>
              <a:rPr lang="ru-RU" altLang="zh-CN" sz="3600" b="1" dirty="0">
                <a:solidFill>
                  <a:schemeClr val="tx1"/>
                </a:solidFill>
              </a:rPr>
              <a:t>                                     </a:t>
            </a:r>
            <a:r>
              <a:rPr lang="ru-RU" altLang="zh-CN" sz="3600" b="1" dirty="0" smtClean="0">
                <a:solidFill>
                  <a:schemeClr val="tx1"/>
                </a:solidFill>
              </a:rPr>
              <a:t>          </a:t>
            </a:r>
            <a:r>
              <a:rPr lang="ru-RU" altLang="zh-CN" sz="3600" b="1" dirty="0">
                <a:solidFill>
                  <a:schemeClr val="tx1"/>
                </a:solidFill>
              </a:rPr>
              <a:t>нравиться!!!</a:t>
            </a:r>
            <a:endParaRPr lang="zh-CN" alt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Picture 2" descr="солнышк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52" y="260648"/>
            <a:ext cx="458257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73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В </a:t>
            </a:r>
            <a:r>
              <a:rPr lang="ru-RU" dirty="0"/>
              <a:t>ситуации конкурсных отборов наиболее значимыми оказываются следующие психологические </a:t>
            </a:r>
            <a:r>
              <a:rPr lang="ru-RU" dirty="0" smtClean="0"/>
              <a:t>характеристики  обучающегося:</a:t>
            </a:r>
          </a:p>
          <a:p>
            <a:pPr lvl="0"/>
            <a:r>
              <a:rPr lang="ru-RU" dirty="0"/>
              <a:t>высокий уровень самоорганизации, организации деятельности;</a:t>
            </a:r>
          </a:p>
          <a:p>
            <a:pPr lvl="0"/>
            <a:r>
              <a:rPr lang="ru-RU" dirty="0"/>
              <a:t>высокая и устойчивая работоспособность; </a:t>
            </a:r>
            <a:endParaRPr lang="ru-RU" dirty="0" smtClean="0"/>
          </a:p>
          <a:p>
            <a:pPr lvl="0"/>
            <a:r>
              <a:rPr lang="ru-RU" dirty="0" smtClean="0"/>
              <a:t>высокий </a:t>
            </a:r>
            <a:r>
              <a:rPr lang="ru-RU" dirty="0"/>
              <a:t>уровень концентрации внимания, произвольности;</a:t>
            </a:r>
          </a:p>
          <a:p>
            <a:pPr lvl="0"/>
            <a:r>
              <a:rPr lang="ru-RU" dirty="0"/>
              <a:t>четкость, комбинаторность, нестандартность мышления;</a:t>
            </a:r>
          </a:p>
          <a:p>
            <a:r>
              <a:rPr lang="ru-RU" dirty="0"/>
              <a:t>сформированность навыков эмоциональной </a:t>
            </a:r>
            <a:r>
              <a:rPr lang="ru-RU" dirty="0" smtClean="0"/>
              <a:t>саморегуляции,</a:t>
            </a:r>
          </a:p>
          <a:p>
            <a:r>
              <a:rPr lang="ru-RU" dirty="0"/>
              <a:t> </a:t>
            </a:r>
            <a:r>
              <a:rPr lang="ru-RU" dirty="0" smtClean="0"/>
              <a:t>высокий уровень стрессоустойчивости;</a:t>
            </a:r>
            <a:endParaRPr lang="ru-RU" dirty="0"/>
          </a:p>
          <a:p>
            <a:pPr lvl="0"/>
            <a:r>
              <a:rPr lang="ru-RU" dirty="0" smtClean="0"/>
              <a:t>сформированность </a:t>
            </a:r>
            <a:r>
              <a:rPr lang="ru-RU" dirty="0"/>
              <a:t>внутреннего плана </a:t>
            </a:r>
            <a:r>
              <a:rPr lang="ru-RU" dirty="0" smtClean="0"/>
              <a:t>действий.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8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r>
              <a:rPr lang="ru-RU" dirty="0"/>
              <a:t>	</a:t>
            </a:r>
            <a:r>
              <a:rPr lang="ru-RU" dirty="0" smtClean="0"/>
              <a:t>Для достижения высоких результатов  </a:t>
            </a:r>
            <a:r>
              <a:rPr lang="ru-RU" dirty="0"/>
              <a:t>в </a:t>
            </a:r>
            <a:r>
              <a:rPr lang="ru-RU" dirty="0" smtClean="0"/>
              <a:t>конкурсах необходим    так называемый </a:t>
            </a:r>
            <a:r>
              <a:rPr lang="ru-RU" dirty="0"/>
              <a:t>«эмоциональный» </a:t>
            </a:r>
            <a:r>
              <a:rPr lang="ru-RU" dirty="0" smtClean="0"/>
              <a:t>или социальный интеллект</a:t>
            </a:r>
            <a:r>
              <a:rPr lang="ru-RU" dirty="0"/>
              <a:t>. </a:t>
            </a:r>
            <a:r>
              <a:rPr lang="ru-RU" dirty="0" smtClean="0"/>
              <a:t>            Это понятие  включает в себя особенности самомотивации, умение контролировать свое эмоциональное состояние, «устойчивость </a:t>
            </a:r>
            <a:r>
              <a:rPr lang="ru-RU" dirty="0"/>
              <a:t>к </a:t>
            </a:r>
            <a:r>
              <a:rPr lang="ru-RU" dirty="0" smtClean="0"/>
              <a:t>разочарованиям», то есть отношение к неудачам как к опыту, необходимому для дальнейшего развития, как профессиональных умений, так и личностных качеств. </a:t>
            </a:r>
          </a:p>
          <a:p>
            <a:r>
              <a:rPr lang="ru-RU" dirty="0" smtClean="0"/>
              <a:t> Участие </a:t>
            </a:r>
            <a:r>
              <a:rPr lang="ru-RU" dirty="0"/>
              <a:t>в конкурсах и олимпиадах – одно из действенных средств развития этих качеств личности. Конкурсы стимулируют активность, инициативность, </a:t>
            </a:r>
            <a:r>
              <a:rPr lang="ru-RU" dirty="0" smtClean="0"/>
              <a:t>самостоятельность </a:t>
            </a:r>
            <a:r>
              <a:rPr lang="ru-RU" dirty="0"/>
              <a:t>студентов, обогащают эмоциональную жизнь, способствуют формированию духовности и культуры, толерантности и </a:t>
            </a:r>
            <a:r>
              <a:rPr lang="ru-RU" dirty="0" smtClean="0"/>
              <a:t>способности </a:t>
            </a:r>
            <a:r>
              <a:rPr lang="ru-RU" dirty="0"/>
              <a:t>к саморазвитию, </a:t>
            </a:r>
            <a:r>
              <a:rPr lang="ru-RU" dirty="0" smtClean="0"/>
              <a:t>                   побуждают </a:t>
            </a:r>
            <a:r>
              <a:rPr lang="ru-RU" dirty="0"/>
              <a:t>к сотрудничеству, предоставляя возможности для личностно ориентированного обучения и проектной </a:t>
            </a:r>
            <a:r>
              <a:rPr lang="ru-RU" dirty="0" smtClean="0"/>
              <a:t>деятельности. </a:t>
            </a:r>
            <a:r>
              <a:rPr lang="ru-RU" dirty="0"/>
              <a:t>Кроме того, участие в конкурсах способствует раскрытию интересов и способностей студентов, раскрытию творческой и поисковой активности, социальному развитию.</a:t>
            </a:r>
          </a:p>
          <a:p>
            <a:r>
              <a:rPr lang="ru-RU" dirty="0"/>
              <a:t>Опыт побед и поражений, приобретаемый в ходе различных </a:t>
            </a:r>
            <a:r>
              <a:rPr lang="ru-RU" dirty="0" smtClean="0"/>
              <a:t>конкурсов профессионального мастерства, </a:t>
            </a:r>
            <a:r>
              <a:rPr lang="ru-RU" dirty="0"/>
              <a:t>чрезвычайно важен для дальнейшей жизни – он позволяет сформировать собственное представление о своих возможностях, самоутвердиться.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5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600" b="1" dirty="0" smtClean="0"/>
              <a:t>Обычно  выделяют следующие компоненты готовности </a:t>
            </a:r>
            <a:r>
              <a:rPr lang="ru-RU" sz="2600" b="1" dirty="0"/>
              <a:t>к участию </a:t>
            </a:r>
            <a:r>
              <a:rPr lang="ru-RU" sz="2600" b="1" dirty="0" smtClean="0"/>
              <a:t>в профессиональных  конкурсах:</a:t>
            </a:r>
          </a:p>
          <a:p>
            <a:pPr marL="0" indent="0">
              <a:buNone/>
            </a:pPr>
            <a:endParaRPr lang="ru-RU" sz="2600" b="1" dirty="0"/>
          </a:p>
          <a:p>
            <a:r>
              <a:rPr lang="ru-RU" sz="2600" b="1" i="1" dirty="0"/>
              <a:t>Когнитивный компонент </a:t>
            </a:r>
            <a:r>
              <a:rPr lang="ru-RU" sz="2600" dirty="0"/>
              <a:t>– объём знаний студента, необходимый для участия в профессиональном  конкурсе</a:t>
            </a:r>
          </a:p>
          <a:p>
            <a:pPr lvl="0"/>
            <a:r>
              <a:rPr lang="ru-RU" sz="2600" b="1" i="1" dirty="0" smtClean="0"/>
              <a:t>Поведенческий </a:t>
            </a:r>
            <a:r>
              <a:rPr lang="ru-RU" sz="2600" b="1" i="1" dirty="0"/>
              <a:t>компонент </a:t>
            </a:r>
            <a:r>
              <a:rPr lang="ru-RU" sz="2600" dirty="0" smtClean="0"/>
              <a:t>–умения и навыки  </a:t>
            </a:r>
          </a:p>
          <a:p>
            <a:pPr lvl="0"/>
            <a:r>
              <a:rPr lang="ru-RU" sz="2600" dirty="0"/>
              <a:t> </a:t>
            </a:r>
            <a:r>
              <a:rPr lang="ru-RU" sz="2600" dirty="0" smtClean="0"/>
              <a:t> (что </a:t>
            </a:r>
            <a:r>
              <a:rPr lang="ru-RU" sz="2600" dirty="0"/>
              <a:t>делать на конкурсном мероприятии, как </a:t>
            </a:r>
            <a:r>
              <a:rPr lang="ru-RU" sz="2600" dirty="0" smtClean="0"/>
              <a:t>готовиться)</a:t>
            </a:r>
            <a:endParaRPr lang="ru-RU" sz="2600" dirty="0"/>
          </a:p>
          <a:p>
            <a:pPr lvl="0"/>
            <a:r>
              <a:rPr lang="ru-RU" sz="2600" b="1" i="1" dirty="0"/>
              <a:t>Эмоциональный компонент </a:t>
            </a:r>
            <a:r>
              <a:rPr lang="ru-RU" sz="2600" dirty="0"/>
              <a:t>– </a:t>
            </a:r>
            <a:r>
              <a:rPr lang="ru-RU" sz="2600" dirty="0" smtClean="0"/>
              <a:t>индивидуально-психологические качества, личностные особенности:</a:t>
            </a:r>
          </a:p>
          <a:p>
            <a:pPr lvl="0">
              <a:buFontTx/>
              <a:buChar char="-"/>
            </a:pPr>
            <a:r>
              <a:rPr lang="ru-RU" sz="2600" dirty="0" smtClean="0"/>
              <a:t>мотивация участия ,  в том числе отношение к конкурсу;</a:t>
            </a:r>
          </a:p>
          <a:p>
            <a:pPr lvl="0">
              <a:buFontTx/>
              <a:buChar char="-"/>
            </a:pPr>
            <a:r>
              <a:rPr lang="ru-RU" sz="2600" dirty="0" smtClean="0"/>
              <a:t>способность </a:t>
            </a:r>
            <a:r>
              <a:rPr lang="ru-RU" sz="2600" dirty="0"/>
              <a:t>к саморегуляции – умения и </a:t>
            </a:r>
            <a:r>
              <a:rPr lang="ru-RU" sz="2600" dirty="0" smtClean="0"/>
              <a:t>навыки              </a:t>
            </a:r>
          </a:p>
          <a:p>
            <a:pPr marL="0" lvl="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саморегуляции </a:t>
            </a:r>
            <a:r>
              <a:rPr lang="ru-RU" sz="2600" dirty="0"/>
              <a:t>в период подготовки и участия в </a:t>
            </a:r>
            <a:r>
              <a:rPr lang="ru-RU" sz="2600" dirty="0" smtClean="0"/>
              <a:t> </a:t>
            </a:r>
          </a:p>
          <a:p>
            <a:pPr marL="0" lvl="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конкурсных  мероприятиях. </a:t>
            </a:r>
            <a:endParaRPr lang="ru-RU" sz="2600" dirty="0"/>
          </a:p>
          <a:p>
            <a:endParaRPr lang="ru-RU" sz="2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9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       Цели </a:t>
            </a:r>
            <a:r>
              <a:rPr lang="ru-RU" sz="2800" b="1" dirty="0"/>
              <a:t>психологического сопровождения:</a:t>
            </a:r>
            <a:endParaRPr lang="ru-RU" sz="2800" dirty="0"/>
          </a:p>
          <a:p>
            <a:pPr lvl="0"/>
            <a:r>
              <a:rPr lang="ru-RU" sz="2800" dirty="0"/>
              <a:t>Ознакомление студентов с </a:t>
            </a:r>
            <a:r>
              <a:rPr lang="ru-RU" sz="2800" dirty="0" smtClean="0"/>
              <a:t>методами, приемами, психотехниками, </a:t>
            </a:r>
            <a:r>
              <a:rPr lang="ru-RU" sz="2800" dirty="0"/>
              <a:t>повышающими эффективность подготовки к участию </a:t>
            </a:r>
            <a:r>
              <a:rPr lang="ru-RU" sz="2800" dirty="0" smtClean="0"/>
              <a:t>в </a:t>
            </a:r>
            <a:r>
              <a:rPr lang="ru-RU" sz="2800" dirty="0"/>
              <a:t>профессиональных </a:t>
            </a:r>
            <a:r>
              <a:rPr lang="ru-RU" sz="2800" dirty="0" smtClean="0"/>
              <a:t>конкурсах;</a:t>
            </a:r>
            <a:endParaRPr lang="ru-RU" sz="2800" dirty="0"/>
          </a:p>
          <a:p>
            <a:pPr lvl="0"/>
            <a:r>
              <a:rPr lang="ru-RU" sz="2800" dirty="0"/>
              <a:t>Формирование и развития умения мобилизоваться в стрессовой ситуации;</a:t>
            </a:r>
          </a:p>
          <a:p>
            <a:pPr lvl="0"/>
            <a:r>
              <a:rPr lang="ru-RU" sz="2800" dirty="0"/>
              <a:t>Развитие навыков мыслительной </a:t>
            </a:r>
            <a:r>
              <a:rPr lang="ru-RU" sz="2800" dirty="0" smtClean="0"/>
              <a:t>деятельности (нестандартного мышления);</a:t>
            </a:r>
            <a:endParaRPr lang="ru-RU" sz="2800" dirty="0"/>
          </a:p>
          <a:p>
            <a:pPr lvl="0"/>
            <a:r>
              <a:rPr lang="ru-RU" sz="2800" dirty="0" smtClean="0"/>
              <a:t>Повышение </a:t>
            </a:r>
            <a:r>
              <a:rPr lang="ru-RU" sz="2800" dirty="0"/>
              <a:t>психологической компетентности родителей и педагогов.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9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Психологическая </a:t>
            </a:r>
            <a:r>
              <a:rPr lang="ru-RU" sz="2800" dirty="0"/>
              <a:t>подготовка студентов к профессиональным конкурсам </a:t>
            </a:r>
            <a:r>
              <a:rPr lang="ru-RU" sz="2800" dirty="0" smtClean="0"/>
              <a:t>проводится в виде </a:t>
            </a:r>
            <a:r>
              <a:rPr lang="ru-RU" sz="2800" dirty="0"/>
              <a:t>психолого-педагогической </a:t>
            </a:r>
            <a:r>
              <a:rPr lang="ru-RU" sz="2800" dirty="0" smtClean="0"/>
              <a:t>поддержки, </a:t>
            </a:r>
            <a:r>
              <a:rPr lang="ru-RU" sz="2800" dirty="0"/>
              <a:t>которая включает </a:t>
            </a:r>
            <a:r>
              <a:rPr lang="ru-RU" sz="2800" dirty="0" err="1" smtClean="0"/>
              <a:t>диагностикую</a:t>
            </a:r>
            <a:r>
              <a:rPr lang="ru-RU" sz="2800" dirty="0" smtClean="0"/>
              <a:t>, консультативную и </a:t>
            </a:r>
            <a:r>
              <a:rPr lang="ru-RU" sz="2800" dirty="0" err="1" smtClean="0"/>
              <a:t>тренинговую</a:t>
            </a:r>
            <a:r>
              <a:rPr lang="ru-RU" sz="2800" dirty="0" smtClean="0"/>
              <a:t> </a:t>
            </a:r>
            <a:r>
              <a:rPr lang="ru-RU" sz="2800" dirty="0"/>
              <a:t>работу, направленную на развитие </a:t>
            </a:r>
            <a:r>
              <a:rPr lang="ru-RU" sz="2800" dirty="0" smtClean="0"/>
              <a:t>самосознания, формирование  ценностного отношения  </a:t>
            </a:r>
            <a:r>
              <a:rPr lang="ru-RU" sz="2800" dirty="0"/>
              <a:t>к себе, своим </a:t>
            </a:r>
            <a:r>
              <a:rPr lang="ru-RU" sz="2800" dirty="0" smtClean="0"/>
              <a:t>способностям и возможностям.</a:t>
            </a:r>
          </a:p>
          <a:p>
            <a:pPr marL="0" indent="0">
              <a:buNone/>
            </a:pPr>
            <a:r>
              <a:rPr lang="ru-RU" sz="2800" dirty="0"/>
              <a:t>Работа по психологическому сопровождению участия студентов в профессиональных конкурсах </a:t>
            </a:r>
            <a:r>
              <a:rPr lang="ru-RU" sz="2800" dirty="0" smtClean="0"/>
              <a:t>проводится </a:t>
            </a:r>
            <a:r>
              <a:rPr lang="ru-RU" sz="2800" dirty="0"/>
              <a:t>по индивидуальному графику и зависит от сроков проведения конкурса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b="1" dirty="0"/>
              <a:t>Важным моментом является добровольное (без психологического принуждения) </a:t>
            </a:r>
            <a:r>
              <a:rPr lang="ru-RU" sz="2800" b="1" dirty="0" smtClean="0"/>
              <a:t>участие </a:t>
            </a:r>
            <a:r>
              <a:rPr lang="ru-RU" sz="2800" b="1" dirty="0"/>
              <a:t>студентов в конкурсной </a:t>
            </a:r>
            <a:r>
              <a:rPr lang="ru-RU" sz="2800" b="1" dirty="0" smtClean="0"/>
              <a:t>деятельности. </a:t>
            </a:r>
            <a:endParaRPr lang="ru-RU" sz="2800" b="1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268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М</a:t>
            </a:r>
            <a:r>
              <a:rPr lang="ru-RU" dirty="0" smtClean="0"/>
              <a:t>етодика </a:t>
            </a:r>
            <a:r>
              <a:rPr lang="ru-RU" dirty="0"/>
              <a:t>отбора и подготовки участника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72196"/>
            <a:ext cx="8964488" cy="6129212"/>
          </a:xfrm>
        </p:spPr>
        <p:txBody>
          <a:bodyPr>
            <a:normAutofit lnSpcReduction="10000"/>
          </a:bodyPr>
          <a:lstStyle/>
          <a:p>
            <a:pPr marL="685800" lvl="2" indent="0">
              <a:buNone/>
            </a:pPr>
            <a:r>
              <a:rPr lang="ru-RU" sz="2600" b="1" dirty="0" smtClean="0"/>
              <a:t> Первый </a:t>
            </a:r>
            <a:r>
              <a:rPr lang="ru-RU" sz="2600" b="1" dirty="0"/>
              <a:t>этап – первичный отбор</a:t>
            </a:r>
            <a:r>
              <a:rPr lang="ru-RU" sz="2600" dirty="0"/>
              <a:t>.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 Для </a:t>
            </a:r>
            <a:r>
              <a:rPr lang="ru-RU" sz="2600" dirty="0"/>
              <a:t>организации первичного отбора наиболее </a:t>
            </a:r>
            <a:r>
              <a:rPr lang="ru-RU" sz="2600" b="1" dirty="0" smtClean="0"/>
              <a:t>важные параметры </a:t>
            </a:r>
            <a:r>
              <a:rPr lang="ru-RU" sz="2600" b="1" dirty="0"/>
              <a:t>для будущих кандидатов </a:t>
            </a:r>
            <a:r>
              <a:rPr lang="ru-RU" sz="2600" b="1" dirty="0" smtClean="0"/>
              <a:t>:</a:t>
            </a:r>
          </a:p>
          <a:p>
            <a:pPr marL="0" indent="0">
              <a:buNone/>
            </a:pPr>
            <a:r>
              <a:rPr lang="ru-RU" sz="2600" b="1" dirty="0" smtClean="0"/>
              <a:t>1. – </a:t>
            </a:r>
            <a:r>
              <a:rPr lang="ru-RU" sz="2600" b="1" dirty="0"/>
              <a:t>это желание (мотивация). </a:t>
            </a:r>
            <a:r>
              <a:rPr lang="ru-RU" sz="2600" dirty="0"/>
              <a:t>Желание участвовать, профессионально развиваться, а также чётко понимать объём временных, эмоциональных и других видов затрат, которые связаны с подготовкой и участием в конкурсе.  </a:t>
            </a:r>
          </a:p>
          <a:p>
            <a:pPr marL="0" indent="0">
              <a:buNone/>
            </a:pPr>
            <a:r>
              <a:rPr lang="ru-RU" sz="2600" b="1" dirty="0" smtClean="0"/>
              <a:t>2. </a:t>
            </a:r>
            <a:r>
              <a:rPr lang="ru-RU" sz="2600" dirty="0" smtClean="0"/>
              <a:t> </a:t>
            </a:r>
            <a:r>
              <a:rPr lang="ru-RU" sz="2600" b="1" dirty="0"/>
              <a:t>– цели участника по реализации себя </a:t>
            </a:r>
            <a:r>
              <a:rPr lang="ru-RU" sz="2600" dirty="0" smtClean="0"/>
              <a:t> ( для чего ему необходимо участвовать в конкурсе,  желание показать себя,  реализовать себя в дальнейшем,  </a:t>
            </a:r>
            <a:r>
              <a:rPr lang="ru-RU" sz="2600" dirty="0"/>
              <a:t>создать свое </a:t>
            </a:r>
            <a:r>
              <a:rPr lang="ru-RU" sz="2600" dirty="0" smtClean="0"/>
              <a:t>дело</a:t>
            </a:r>
            <a:r>
              <a:rPr lang="ru-RU" sz="2600" dirty="0"/>
              <a:t> </a:t>
            </a:r>
            <a:r>
              <a:rPr lang="ru-RU" sz="2600" dirty="0" smtClean="0"/>
              <a:t>и </a:t>
            </a:r>
            <a:r>
              <a:rPr lang="ru-RU" sz="2600" dirty="0" err="1" smtClean="0"/>
              <a:t>пр</a:t>
            </a:r>
            <a:r>
              <a:rPr lang="ru-RU" sz="2600" dirty="0" smtClean="0"/>
              <a:t> ) </a:t>
            </a:r>
            <a:endParaRPr lang="ru-RU" sz="2600" dirty="0"/>
          </a:p>
          <a:p>
            <a:pPr marL="0" indent="0">
              <a:buNone/>
            </a:pPr>
            <a:r>
              <a:rPr lang="ru-RU" sz="2600" b="1" dirty="0" smtClean="0"/>
              <a:t>3. </a:t>
            </a:r>
            <a:r>
              <a:rPr lang="ru-RU" sz="2600" dirty="0" smtClean="0"/>
              <a:t>–</a:t>
            </a:r>
            <a:r>
              <a:rPr lang="ru-RU" sz="2600" b="1" dirty="0"/>
              <a:t> организационные, коммуникативные </a:t>
            </a:r>
            <a:r>
              <a:rPr lang="ru-RU" sz="2600" b="1" dirty="0" smtClean="0"/>
              <a:t>способности и возможности студента, обучаемость .</a:t>
            </a:r>
          </a:p>
          <a:p>
            <a:pPr marL="0" indent="0">
              <a:buNone/>
            </a:pPr>
            <a:r>
              <a:rPr lang="ru-RU" sz="2600" dirty="0" smtClean="0"/>
              <a:t>	</a:t>
            </a:r>
            <a:r>
              <a:rPr lang="ru-RU" sz="2600" b="1" dirty="0" smtClean="0"/>
              <a:t>Второй </a:t>
            </a:r>
            <a:r>
              <a:rPr lang="ru-RU" sz="2600" b="1" dirty="0"/>
              <a:t>этап – знакомство со стандартами </a:t>
            </a:r>
            <a:br>
              <a:rPr lang="ru-RU" sz="26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5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М</a:t>
            </a:r>
            <a:r>
              <a:rPr lang="ru-RU" dirty="0" smtClean="0"/>
              <a:t>етодика </a:t>
            </a:r>
            <a:r>
              <a:rPr lang="ru-RU" dirty="0"/>
              <a:t>отбора и подготовки участника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 smtClean="0"/>
              <a:t>Важно — </a:t>
            </a:r>
            <a:r>
              <a:rPr lang="ru-RU" sz="2800" b="1" i="1" dirty="0"/>
              <a:t>это способность к критической самооценке, а также адекватное отношение к конструктивной критики и умение слушать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очень важный  момент, так как </a:t>
            </a:r>
            <a:r>
              <a:rPr lang="ru-RU" dirty="0" smtClean="0"/>
              <a:t>в конкурсах профессионального мастерства ( в том числе по </a:t>
            </a:r>
            <a:r>
              <a:rPr lang="ru-RU" dirty="0"/>
              <a:t>стандартам </a:t>
            </a:r>
            <a:r>
              <a:rPr lang="ru-RU" dirty="0" err="1" smtClean="0"/>
              <a:t>WorldSkills</a:t>
            </a:r>
            <a:r>
              <a:rPr lang="en-US" dirty="0" smtClean="0"/>
              <a:t> </a:t>
            </a:r>
            <a:r>
              <a:rPr lang="ru-RU" dirty="0" smtClean="0"/>
              <a:t>) участник обычно  </a:t>
            </a:r>
            <a:r>
              <a:rPr lang="ru-RU" dirty="0"/>
              <a:t>выступает не один, а в команде и в тесном взаимодействии со своим экспертом, и поэтому от умения </a:t>
            </a:r>
            <a:r>
              <a:rPr lang="ru-RU" dirty="0" smtClean="0"/>
              <a:t>слушать, слышать и слушаться </a:t>
            </a:r>
            <a:r>
              <a:rPr lang="ru-RU" dirty="0"/>
              <a:t>эксперта зависит результат </a:t>
            </a:r>
            <a:r>
              <a:rPr lang="ru-RU" dirty="0" smtClean="0"/>
              <a:t>выступлении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3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1217</TotalTime>
  <Words>850</Words>
  <Application>Microsoft Office PowerPoint</Application>
  <PresentationFormat>Экран (4:3)</PresentationFormat>
  <Paragraphs>143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Паркет</vt:lpstr>
      <vt:lpstr>Рекомендации  по подготовке студентов  к конкурсам профессионального мастерства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Методика отбора и подготовки участника</vt:lpstr>
      <vt:lpstr>Методика отбора и подготовки участника</vt:lpstr>
      <vt:lpstr>Методика отбора и подготовки участника</vt:lpstr>
      <vt:lpstr>Психологическая подготовка участников профессиональных конкурсов </vt:lpstr>
      <vt:lpstr>Психологическая подготовка участников профессиональных конкурсов </vt:lpstr>
      <vt:lpstr>Психологическая подготовка участников профессиональных конкурсов.  Первый этап </vt:lpstr>
      <vt:lpstr>Психологическая подготовка участников профессиональных конкурсов.  Первый этап </vt:lpstr>
      <vt:lpstr>Психологическая подготовка участников профессиональных конкурсов.  Второй этап </vt:lpstr>
      <vt:lpstr>Примерная программа психологической подготовки  участников профессиональных конкурсов. </vt:lpstr>
      <vt:lpstr>Примерная программа психологической подготовки  участников профессиональных конкурсов. </vt:lpstr>
      <vt:lpstr>Примерная программа психологической подготовки  участников профессиональных конкурсов. </vt:lpstr>
      <vt:lpstr>Примерная программа психологической подготовки  участников профессиональных конкурсов. </vt:lpstr>
      <vt:lpstr>Примерная программа психологической подготовки  участников профессиональных конкурсов.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психологической подготовки студентов  к конкурсу профессионального мастерства WorldSkills  (молодые профессионалы)</dc:title>
  <dc:creator>USER</dc:creator>
  <cp:lastModifiedBy>USER</cp:lastModifiedBy>
  <cp:revision>24</cp:revision>
  <dcterms:created xsi:type="dcterms:W3CDTF">2021-02-17T02:08:33Z</dcterms:created>
  <dcterms:modified xsi:type="dcterms:W3CDTF">2021-12-14T05:11:26Z</dcterms:modified>
</cp:coreProperties>
</file>