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1" r:id="rId24"/>
    <p:sldId id="278" r:id="rId25"/>
    <p:sldId id="279" r:id="rId26"/>
    <p:sldId id="280" r:id="rId27"/>
    <p:sldId id="282" r:id="rId28"/>
    <p:sldId id="286" r:id="rId29"/>
    <p:sldId id="283" r:id="rId30"/>
    <p:sldId id="288" r:id="rId31"/>
    <p:sldId id="289" r:id="rId32"/>
    <p:sldId id="290" r:id="rId33"/>
    <p:sldId id="284" r:id="rId34"/>
    <p:sldId id="285" r:id="rId35"/>
    <p:sldId id="292" r:id="rId36"/>
    <p:sldId id="293" r:id="rId37"/>
    <p:sldId id="294" r:id="rId38"/>
    <p:sldId id="296" r:id="rId39"/>
    <p:sldId id="297" r:id="rId40"/>
    <p:sldId id="298" r:id="rId41"/>
    <p:sldId id="299" r:id="rId42"/>
    <p:sldId id="300"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941"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0EBB0C4-6273-4C6E-B9BD-2EDC30F1CD52}"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1/24/2022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1/24/2022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CAD897-D46E-4AD2-BD9B-49DD3E640873}"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1/24/2022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6000" dirty="0" smtClean="0"/>
              <a:t>РАК ЛЕГКОГО</a:t>
            </a:r>
            <a:endParaRPr lang="ru-RU" sz="6000"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76172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4552" y="806440"/>
            <a:ext cx="10161430" cy="5262979"/>
          </a:xfrm>
          <a:prstGeom prst="rect">
            <a:avLst/>
          </a:prstGeom>
        </p:spPr>
        <p:txBody>
          <a:bodyPr wrap="square">
            <a:spAutoFit/>
          </a:bodyPr>
          <a:lstStyle/>
          <a:p>
            <a:r>
              <a:rPr lang="ru-RU" sz="2400" dirty="0" err="1"/>
              <a:t>Стадирование</a:t>
            </a:r>
            <a:endParaRPr lang="ru-RU" sz="2400" dirty="0"/>
          </a:p>
          <a:p>
            <a:r>
              <a:rPr lang="ru-RU" sz="2400" dirty="0"/>
              <a:t> </a:t>
            </a:r>
            <a:r>
              <a:rPr lang="ru-RU" sz="2400" dirty="0" err="1"/>
              <a:t>Стадирование</a:t>
            </a:r>
            <a:r>
              <a:rPr lang="ru-RU" sz="2400" dirty="0"/>
              <a:t> рака легкого по системе TNM (7-я редакция 2009) </a:t>
            </a:r>
          </a:p>
          <a:p>
            <a:r>
              <a:rPr lang="ru-RU" sz="2400" dirty="0"/>
              <a:t>Символ Т (первичная опухоль) содержит следующие градации: </a:t>
            </a:r>
          </a:p>
          <a:p>
            <a:r>
              <a:rPr lang="ru-RU" sz="2400" dirty="0">
                <a:sym typeface="Symbol" panose="05050102010706020507" pitchFamily="18" charset="2"/>
              </a:rPr>
              <a:t></a:t>
            </a:r>
            <a:r>
              <a:rPr lang="ru-RU" sz="2400" dirty="0"/>
              <a:t> ТХ – данных для оценки первичной опухоли недостаточно или она определяется только наличием опухолевых клеток в мокроте, промывных водах бронхов, но не выявляется методами визуализации и при бронхоскопии. </a:t>
            </a:r>
          </a:p>
          <a:p>
            <a:r>
              <a:rPr lang="ru-RU" sz="2400" dirty="0">
                <a:sym typeface="Symbol" panose="05050102010706020507" pitchFamily="18" charset="2"/>
              </a:rPr>
              <a:t></a:t>
            </a:r>
            <a:r>
              <a:rPr lang="ru-RU" sz="2400" dirty="0"/>
              <a:t> ТО — первичная опухоль не определяется; </a:t>
            </a:r>
          </a:p>
          <a:p>
            <a:r>
              <a:rPr lang="ru-RU" sz="2400" dirty="0">
                <a:sym typeface="Symbol" panose="05050102010706020507" pitchFamily="18" charset="2"/>
              </a:rPr>
              <a:t></a:t>
            </a:r>
            <a:r>
              <a:rPr lang="ru-RU" sz="2400" dirty="0"/>
              <a:t> </a:t>
            </a:r>
            <a:r>
              <a:rPr lang="ru-RU" sz="2400" dirty="0" err="1"/>
              <a:t>Tis</a:t>
            </a:r>
            <a:r>
              <a:rPr lang="ru-RU" sz="2400" dirty="0"/>
              <a:t> — рак </a:t>
            </a:r>
            <a:r>
              <a:rPr lang="ru-RU" sz="2400" dirty="0" err="1"/>
              <a:t>in</a:t>
            </a:r>
            <a:r>
              <a:rPr lang="ru-RU" sz="2400" dirty="0"/>
              <a:t> </a:t>
            </a:r>
            <a:r>
              <a:rPr lang="ru-RU" sz="2400" dirty="0" err="1"/>
              <a:t>situ</a:t>
            </a:r>
            <a:r>
              <a:rPr lang="ru-RU" sz="2400" dirty="0"/>
              <a:t>; </a:t>
            </a:r>
          </a:p>
          <a:p>
            <a:r>
              <a:rPr lang="ru-RU" sz="2400" dirty="0">
                <a:sym typeface="Symbol" panose="05050102010706020507" pitchFamily="18" charset="2"/>
              </a:rPr>
              <a:t></a:t>
            </a:r>
            <a:r>
              <a:rPr lang="ru-RU" sz="2400" dirty="0"/>
              <a:t> T1 —в наибольшем измерении опухоль не больше 3 см, после проведения бронхоскопии нет признаков инвазии долевого бронха (не вовлечен главный бронх); </a:t>
            </a:r>
          </a:p>
          <a:p>
            <a:r>
              <a:rPr lang="ru-RU" sz="2400" dirty="0">
                <a:sym typeface="Symbol" panose="05050102010706020507" pitchFamily="18" charset="2"/>
              </a:rPr>
              <a:t></a:t>
            </a:r>
            <a:r>
              <a:rPr lang="ru-RU" sz="2400" dirty="0"/>
              <a:t> Т1а— в наибольшем измерении опухоль не больше 2 см; </a:t>
            </a:r>
          </a:p>
          <a:p>
            <a:r>
              <a:rPr lang="ru-RU" sz="2400" dirty="0">
                <a:sym typeface="Symbol" panose="05050102010706020507" pitchFamily="18" charset="2"/>
              </a:rPr>
              <a:t></a:t>
            </a:r>
            <a:r>
              <a:rPr lang="ru-RU" sz="2400" dirty="0"/>
              <a:t> T1b — размер опухоли от 2 до 3 см; </a:t>
            </a:r>
          </a:p>
        </p:txBody>
      </p:sp>
    </p:spTree>
    <p:extLst>
      <p:ext uri="{BB962C8B-B14F-4D97-AF65-F5344CB8AC3E}">
        <p14:creationId xmlns:p14="http://schemas.microsoft.com/office/powerpoint/2010/main" val="192463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7075" y="748176"/>
            <a:ext cx="10474817" cy="3416320"/>
          </a:xfrm>
          <a:prstGeom prst="rect">
            <a:avLst/>
          </a:prstGeom>
        </p:spPr>
        <p:txBody>
          <a:bodyPr wrap="square">
            <a:spAutoFit/>
          </a:bodyPr>
          <a:lstStyle/>
          <a:p>
            <a:r>
              <a:rPr lang="ru-RU" sz="2400" dirty="0">
                <a:sym typeface="Symbol" panose="05050102010706020507" pitchFamily="18" charset="2"/>
              </a:rPr>
              <a:t></a:t>
            </a:r>
            <a:r>
              <a:rPr lang="ru-RU" sz="2400" dirty="0"/>
              <a:t> Т2 — размер опухоли от 3 до 7 см, характеризуется опухоль признаками, которые перечислены ниже: o вовлечение главного бронха, проксимальный край опухоли располагается не менее 2 см от киля бифуркации трахеи (</a:t>
            </a:r>
            <a:r>
              <a:rPr lang="ru-RU" sz="2400" dirty="0" err="1"/>
              <a:t>Carina</a:t>
            </a:r>
            <a:r>
              <a:rPr lang="ru-RU" sz="2400" dirty="0"/>
              <a:t> </a:t>
            </a:r>
            <a:r>
              <a:rPr lang="ru-RU" sz="2400" dirty="0" err="1"/>
              <a:t>trachealis</a:t>
            </a:r>
            <a:r>
              <a:rPr lang="ru-RU" sz="2400" dirty="0"/>
              <a:t>) или сопровождающаяся ателектазом, но не всего лёгкого; o опухоль любого размера, прорастающая в плевру; o опухоль, которая сопровождается ателектазом или </a:t>
            </a:r>
            <a:r>
              <a:rPr lang="ru-RU" sz="2400" dirty="0" err="1"/>
              <a:t>обструктивной</a:t>
            </a:r>
            <a:r>
              <a:rPr lang="ru-RU" sz="2400" dirty="0"/>
              <a:t> пневмонией, распространяется на корень легкого, но при этом не поражает все легкое; </a:t>
            </a:r>
          </a:p>
          <a:p>
            <a:r>
              <a:rPr lang="ru-RU" sz="2400" dirty="0">
                <a:sym typeface="Symbol" panose="05050102010706020507" pitchFamily="18" charset="2"/>
              </a:rPr>
              <a:t></a:t>
            </a:r>
            <a:r>
              <a:rPr lang="ru-RU" sz="2400" dirty="0"/>
              <a:t> Т2а — размер опухоли от 3 до 5 см; </a:t>
            </a:r>
          </a:p>
          <a:p>
            <a:r>
              <a:rPr lang="ru-RU" sz="2400" dirty="0">
                <a:sym typeface="Symbol" panose="05050102010706020507" pitchFamily="18" charset="2"/>
              </a:rPr>
              <a:t></a:t>
            </a:r>
            <a:r>
              <a:rPr lang="ru-RU" sz="2400" dirty="0"/>
              <a:t> Т2b — размер опухоли от 5 до 7 см; </a:t>
            </a:r>
          </a:p>
        </p:txBody>
      </p:sp>
    </p:spTree>
    <p:extLst>
      <p:ext uri="{BB962C8B-B14F-4D97-AF65-F5344CB8AC3E}">
        <p14:creationId xmlns:p14="http://schemas.microsoft.com/office/powerpoint/2010/main" val="2805936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9" y="825862"/>
            <a:ext cx="10371786" cy="5262979"/>
          </a:xfrm>
          <a:prstGeom prst="rect">
            <a:avLst/>
          </a:prstGeom>
        </p:spPr>
        <p:txBody>
          <a:bodyPr wrap="square">
            <a:spAutoFit/>
          </a:bodyPr>
          <a:lstStyle/>
          <a:p>
            <a:pPr marL="342900" indent="-342900">
              <a:buFont typeface="Symbol" panose="05050102010706020507" pitchFamily="18" charset="2"/>
              <a:buChar char="§"/>
            </a:pPr>
            <a:r>
              <a:rPr lang="ru-RU" sz="2400" dirty="0" smtClean="0"/>
              <a:t>Т3</a:t>
            </a:r>
            <a:r>
              <a:rPr lang="ru-RU" sz="2400" dirty="0"/>
              <a:t>— размер опухоли превышает 7 см, либо опухоль может быть любого размера, при этом переходит на: </a:t>
            </a:r>
            <a:endParaRPr lang="ru-RU" sz="2400" dirty="0" smtClean="0"/>
          </a:p>
          <a:p>
            <a:r>
              <a:rPr lang="ru-RU" sz="2400" dirty="0" smtClean="0"/>
              <a:t> </a:t>
            </a:r>
            <a:r>
              <a:rPr lang="ru-RU" sz="2400" dirty="0"/>
              <a:t>грудную стенку; </a:t>
            </a:r>
            <a:endParaRPr lang="ru-RU" sz="2400" dirty="0" smtClean="0"/>
          </a:p>
          <a:p>
            <a:r>
              <a:rPr lang="ru-RU" sz="2400" dirty="0" smtClean="0"/>
              <a:t> </a:t>
            </a:r>
            <a:r>
              <a:rPr lang="ru-RU" sz="2400" dirty="0"/>
              <a:t>диафрагму; </a:t>
            </a:r>
            <a:endParaRPr lang="ru-RU" sz="2400" dirty="0" smtClean="0"/>
          </a:p>
          <a:p>
            <a:r>
              <a:rPr lang="ru-RU" sz="2400" dirty="0" smtClean="0"/>
              <a:t> </a:t>
            </a:r>
            <a:r>
              <a:rPr lang="ru-RU" sz="2400" dirty="0"/>
              <a:t>диафрагмальный нерв; </a:t>
            </a:r>
            <a:endParaRPr lang="ru-RU" sz="2400" dirty="0" smtClean="0"/>
          </a:p>
          <a:p>
            <a:r>
              <a:rPr lang="ru-RU" sz="2400" dirty="0" smtClean="0"/>
              <a:t> </a:t>
            </a:r>
            <a:r>
              <a:rPr lang="ru-RU" sz="2400" dirty="0"/>
              <a:t>медиастинальную плевру; </a:t>
            </a:r>
            <a:endParaRPr lang="ru-RU" sz="2400" dirty="0" smtClean="0"/>
          </a:p>
          <a:p>
            <a:r>
              <a:rPr lang="ru-RU" sz="2400" dirty="0" smtClean="0"/>
              <a:t> </a:t>
            </a:r>
            <a:r>
              <a:rPr lang="ru-RU" sz="2400" dirty="0"/>
              <a:t>париетальный листок перикарда; </a:t>
            </a:r>
            <a:endParaRPr lang="ru-RU" sz="2400" dirty="0" smtClean="0"/>
          </a:p>
          <a:p>
            <a:r>
              <a:rPr lang="ru-RU" sz="2400" dirty="0" smtClean="0"/>
              <a:t> </a:t>
            </a:r>
            <a:r>
              <a:rPr lang="ru-RU" sz="2400" dirty="0"/>
              <a:t>может поражать главный бронх, </a:t>
            </a:r>
            <a:endParaRPr lang="ru-RU" sz="2400" dirty="0" smtClean="0"/>
          </a:p>
          <a:p>
            <a:r>
              <a:rPr lang="ru-RU" sz="2400" dirty="0" smtClean="0"/>
              <a:t> </a:t>
            </a:r>
            <a:r>
              <a:rPr lang="ru-RU" sz="2400" dirty="0"/>
              <a:t>распространяется менее чем на 2 см от </a:t>
            </a:r>
            <a:r>
              <a:rPr lang="ru-RU" sz="2400" dirty="0" err="1"/>
              <a:t>карины</a:t>
            </a:r>
            <a:r>
              <a:rPr lang="ru-RU" sz="2400" dirty="0"/>
              <a:t> o </a:t>
            </a:r>
            <a:r>
              <a:rPr lang="ru-RU" sz="2400" dirty="0" err="1"/>
              <a:t>обтурационный</a:t>
            </a:r>
            <a:r>
              <a:rPr lang="ru-RU" sz="2400" dirty="0"/>
              <a:t> ателектаз или </a:t>
            </a:r>
            <a:r>
              <a:rPr lang="ru-RU" sz="2400" dirty="0" err="1"/>
              <a:t>обструктивный</a:t>
            </a:r>
            <a:r>
              <a:rPr lang="ru-RU" sz="2400" dirty="0"/>
              <a:t> </a:t>
            </a:r>
            <a:r>
              <a:rPr lang="ru-RU" sz="2400" dirty="0" err="1"/>
              <a:t>пневмонит</a:t>
            </a:r>
            <a:r>
              <a:rPr lang="ru-RU" sz="2400" dirty="0"/>
              <a:t> всего легкого. </a:t>
            </a:r>
          </a:p>
          <a:p>
            <a:r>
              <a:rPr lang="ru-RU" sz="2400" dirty="0">
                <a:sym typeface="Symbol" panose="05050102010706020507" pitchFamily="18" charset="2"/>
              </a:rPr>
              <a:t></a:t>
            </a:r>
            <a:r>
              <a:rPr lang="ru-RU" sz="2400" dirty="0"/>
              <a:t> Т4 — опухоль любого размера, распространяющаяся на средостение, сердце, крупные сосуды, трахею, возвратный нерв, пищевод, позвонки, </a:t>
            </a:r>
            <a:r>
              <a:rPr lang="ru-RU" sz="2400" dirty="0" err="1"/>
              <a:t>карину</a:t>
            </a:r>
            <a:r>
              <a:rPr lang="ru-RU" sz="2400" dirty="0"/>
              <a:t>, при этом могут появляться отдельные опухолевые очаги в другой доле на стороне поражения.</a:t>
            </a:r>
          </a:p>
        </p:txBody>
      </p:sp>
    </p:spTree>
    <p:extLst>
      <p:ext uri="{BB962C8B-B14F-4D97-AF65-F5344CB8AC3E}">
        <p14:creationId xmlns:p14="http://schemas.microsoft.com/office/powerpoint/2010/main" val="2565602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2986" y="815946"/>
            <a:ext cx="10371786" cy="4893647"/>
          </a:xfrm>
          <a:prstGeom prst="rect">
            <a:avLst/>
          </a:prstGeom>
        </p:spPr>
        <p:txBody>
          <a:bodyPr wrap="square">
            <a:spAutoFit/>
          </a:bodyPr>
          <a:lstStyle/>
          <a:p>
            <a:r>
              <a:rPr lang="ru-RU" sz="2400" dirty="0"/>
              <a:t> Символ N указывает на наличие или отсутствие метастазов в регионарных лимфатических узлах </a:t>
            </a:r>
          </a:p>
          <a:p>
            <a:r>
              <a:rPr lang="ru-RU" sz="2400" dirty="0">
                <a:sym typeface="Symbol" panose="05050102010706020507" pitchFamily="18" charset="2"/>
              </a:rPr>
              <a:t></a:t>
            </a:r>
            <a:r>
              <a:rPr lang="ru-RU" sz="2400" dirty="0"/>
              <a:t> </a:t>
            </a:r>
            <a:r>
              <a:rPr lang="ru-RU" sz="2400" dirty="0" err="1"/>
              <a:t>Nx</a:t>
            </a:r>
            <a:r>
              <a:rPr lang="ru-RU" sz="2400" dirty="0"/>
              <a:t> — нельзя оценить; </a:t>
            </a:r>
          </a:p>
          <a:p>
            <a:r>
              <a:rPr lang="ru-RU" sz="2400" dirty="0">
                <a:sym typeface="Symbol" panose="05050102010706020507" pitchFamily="18" charset="2"/>
              </a:rPr>
              <a:t></a:t>
            </a:r>
            <a:r>
              <a:rPr lang="ru-RU" sz="2400" dirty="0"/>
              <a:t> NO — нет признаков метастазирования в регионарных лимфатических узлах; </a:t>
            </a:r>
          </a:p>
          <a:p>
            <a:r>
              <a:rPr lang="ru-RU" sz="2400" dirty="0">
                <a:sym typeface="Symbol" panose="05050102010706020507" pitchFamily="18" charset="2"/>
              </a:rPr>
              <a:t></a:t>
            </a:r>
            <a:r>
              <a:rPr lang="ru-RU" sz="2400" dirty="0"/>
              <a:t> N1 — метастатическое поражение </a:t>
            </a:r>
            <a:r>
              <a:rPr lang="ru-RU" sz="2400" dirty="0" err="1"/>
              <a:t>ипсилатеральных</a:t>
            </a:r>
            <a:r>
              <a:rPr lang="ru-RU" sz="2400" dirty="0"/>
              <a:t> перибронхиальных и/или пульмональных лимфатических узлов корня лёгкого, включая их вовлечение путём непосредственного распространения самой опухоли; </a:t>
            </a:r>
          </a:p>
          <a:p>
            <a:r>
              <a:rPr lang="ru-RU" sz="2400" dirty="0">
                <a:sym typeface="Symbol" panose="05050102010706020507" pitchFamily="18" charset="2"/>
              </a:rPr>
              <a:t></a:t>
            </a:r>
            <a:r>
              <a:rPr lang="ru-RU" sz="2400" dirty="0"/>
              <a:t> N2 — метастатическое поражение </a:t>
            </a:r>
            <a:r>
              <a:rPr lang="ru-RU" sz="2400" dirty="0" err="1"/>
              <a:t>ипсилатеральных</a:t>
            </a:r>
            <a:r>
              <a:rPr lang="ru-RU" sz="2400" dirty="0"/>
              <a:t> средостенных лимфатических узлов; </a:t>
            </a:r>
          </a:p>
          <a:p>
            <a:r>
              <a:rPr lang="ru-RU" sz="2400" dirty="0">
                <a:sym typeface="Symbol" panose="05050102010706020507" pitchFamily="18" charset="2"/>
              </a:rPr>
              <a:t></a:t>
            </a:r>
            <a:r>
              <a:rPr lang="ru-RU" sz="2400" dirty="0"/>
              <a:t> N3 — поражение лимфатических узлов средостения либо корня легкого на противоположной стороне, </a:t>
            </a:r>
            <a:r>
              <a:rPr lang="ru-RU" sz="2400" dirty="0" err="1"/>
              <a:t>прескаленных</a:t>
            </a:r>
            <a:r>
              <a:rPr lang="ru-RU" sz="2400" dirty="0"/>
              <a:t> или надключичных лимфатических узлов </a:t>
            </a:r>
          </a:p>
        </p:txBody>
      </p:sp>
    </p:spTree>
    <p:extLst>
      <p:ext uri="{BB962C8B-B14F-4D97-AF65-F5344CB8AC3E}">
        <p14:creationId xmlns:p14="http://schemas.microsoft.com/office/powerpoint/2010/main" val="2830106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3037" y="799897"/>
            <a:ext cx="10367492" cy="3046988"/>
          </a:xfrm>
          <a:prstGeom prst="rect">
            <a:avLst/>
          </a:prstGeom>
        </p:spPr>
        <p:txBody>
          <a:bodyPr wrap="square">
            <a:spAutoFit/>
          </a:bodyPr>
          <a:lstStyle/>
          <a:p>
            <a:r>
              <a:rPr lang="ru-RU" sz="2400" dirty="0"/>
              <a:t>Символ М характеризует наличие или отсутствие отдаленных метастазов </a:t>
            </a:r>
          </a:p>
          <a:p>
            <a:r>
              <a:rPr lang="ru-RU" sz="2400" dirty="0">
                <a:sym typeface="Symbol" panose="05050102010706020507" pitchFamily="18" charset="2"/>
              </a:rPr>
              <a:t></a:t>
            </a:r>
            <a:r>
              <a:rPr lang="ru-RU" sz="2400" dirty="0"/>
              <a:t> MX — нет оценки; </a:t>
            </a:r>
          </a:p>
          <a:p>
            <a:r>
              <a:rPr lang="ru-RU" sz="2400" dirty="0">
                <a:sym typeface="Symbol" panose="05050102010706020507" pitchFamily="18" charset="2"/>
              </a:rPr>
              <a:t></a:t>
            </a:r>
            <a:r>
              <a:rPr lang="ru-RU" sz="2400" dirty="0"/>
              <a:t> М0 — нет признаков метастазов </a:t>
            </a:r>
          </a:p>
          <a:p>
            <a:r>
              <a:rPr lang="ru-RU" sz="2400" dirty="0">
                <a:sym typeface="Symbol" panose="05050102010706020507" pitchFamily="18" charset="2"/>
              </a:rPr>
              <a:t></a:t>
            </a:r>
            <a:r>
              <a:rPr lang="ru-RU" sz="2400" dirty="0"/>
              <a:t> </a:t>
            </a:r>
            <a:r>
              <a:rPr lang="ru-RU" sz="2400" dirty="0" err="1"/>
              <a:t>Ml</a:t>
            </a:r>
            <a:r>
              <a:rPr lang="ru-RU" sz="2400" dirty="0"/>
              <a:t> — имеются отдаленные метастазы; </a:t>
            </a:r>
          </a:p>
          <a:p>
            <a:r>
              <a:rPr lang="ru-RU" sz="2400" dirty="0">
                <a:sym typeface="Symbol" panose="05050102010706020507" pitchFamily="18" charset="2"/>
              </a:rPr>
              <a:t></a:t>
            </a:r>
            <a:r>
              <a:rPr lang="ru-RU" sz="2400" dirty="0"/>
              <a:t> М1а — опухолевые очаги в противоположном легком; опухоль с плевральными очагами или сопровождается злокачественным плевральным или перикардиальным выпотом;</a:t>
            </a:r>
          </a:p>
          <a:p>
            <a:r>
              <a:rPr lang="ru-RU" sz="2400" dirty="0">
                <a:sym typeface="Symbol" panose="05050102010706020507" pitchFamily="18" charset="2"/>
              </a:rPr>
              <a:t></a:t>
            </a:r>
            <a:r>
              <a:rPr lang="ru-RU" sz="2400" dirty="0" err="1"/>
              <a:t>Mlb</a:t>
            </a:r>
            <a:r>
              <a:rPr lang="ru-RU" sz="2400" dirty="0"/>
              <a:t> — отдаленные метастазы. </a:t>
            </a:r>
          </a:p>
        </p:txBody>
      </p:sp>
    </p:spTree>
    <p:extLst>
      <p:ext uri="{BB962C8B-B14F-4D97-AF65-F5344CB8AC3E}">
        <p14:creationId xmlns:p14="http://schemas.microsoft.com/office/powerpoint/2010/main" val="667450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9955" y="761056"/>
            <a:ext cx="10603606" cy="4154984"/>
          </a:xfrm>
          <a:prstGeom prst="rect">
            <a:avLst/>
          </a:prstGeom>
        </p:spPr>
        <p:txBody>
          <a:bodyPr wrap="square">
            <a:spAutoFit/>
          </a:bodyPr>
          <a:lstStyle/>
          <a:p>
            <a:r>
              <a:rPr lang="ru-RU" sz="2400" dirty="0"/>
              <a:t>Для уточнения локализации отдаленного метастатического очага (М) применяют дополнительную градацию: PUL – легкое PER - брюшная полость MAR - костный мозг BRA - головной мозг OSS – кости SKI – кожа PLE – плевра LYM - лимфатические узлы ADP – почки SADP- надпочечники HEP – печень OTH – другие </a:t>
            </a:r>
          </a:p>
          <a:p>
            <a:r>
              <a:rPr lang="ru-RU" sz="2400" dirty="0"/>
              <a:t>При клинической оценке распространенности опухолевого процесса перед символами TNM ставиться критерий «с», а при патогистологической классификации – критерий «р». Требования к определению категории </a:t>
            </a:r>
            <a:r>
              <a:rPr lang="ru-RU" sz="2400" dirty="0" err="1"/>
              <a:t>pT,pN,pM</a:t>
            </a:r>
            <a:r>
              <a:rPr lang="ru-RU" sz="2400" dirty="0"/>
              <a:t> аналогичны таковым при категории </a:t>
            </a:r>
            <a:r>
              <a:rPr lang="ru-RU" sz="2400" dirty="0" err="1"/>
              <a:t>сT,сN,сM</a:t>
            </a:r>
            <a:r>
              <a:rPr lang="ru-RU" sz="2400" dirty="0"/>
              <a:t>. Символ </a:t>
            </a:r>
            <a:r>
              <a:rPr lang="ru-RU" sz="2400" dirty="0" err="1"/>
              <a:t>рN</a:t>
            </a:r>
            <a:r>
              <a:rPr lang="ru-RU" sz="2400" dirty="0"/>
              <a:t> может быть оценен при исследовании не менее шести лимфатических узлов, три из которых средостенные, из них один – </a:t>
            </a:r>
            <a:r>
              <a:rPr lang="ru-RU" sz="2400" dirty="0" err="1"/>
              <a:t>бифуркационный</a:t>
            </a:r>
            <a:r>
              <a:rPr lang="ru-RU" sz="2400" dirty="0"/>
              <a:t>.</a:t>
            </a:r>
          </a:p>
        </p:txBody>
      </p:sp>
    </p:spTree>
    <p:extLst>
      <p:ext uri="{BB962C8B-B14F-4D97-AF65-F5344CB8AC3E}">
        <p14:creationId xmlns:p14="http://schemas.microsoft.com/office/powerpoint/2010/main" val="3413138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8" y="825655"/>
            <a:ext cx="10423302" cy="461665"/>
          </a:xfrm>
          <a:prstGeom prst="rect">
            <a:avLst/>
          </a:prstGeom>
        </p:spPr>
        <p:txBody>
          <a:bodyPr wrap="square">
            <a:spAutoFit/>
          </a:bodyPr>
          <a:lstStyle/>
          <a:p>
            <a:r>
              <a:rPr lang="ru-RU" sz="2400" dirty="0"/>
              <a:t>Стадии рака легкого </a:t>
            </a:r>
          </a:p>
        </p:txBody>
      </p:sp>
      <p:pic>
        <p:nvPicPr>
          <p:cNvPr id="4" name="Рисунок 3"/>
          <p:cNvPicPr/>
          <p:nvPr/>
        </p:nvPicPr>
        <p:blipFill rotWithShape="1">
          <a:blip r:embed="rId2"/>
          <a:srcRect l="28701" t="33650" r="30091" b="10742"/>
          <a:stretch/>
        </p:blipFill>
        <p:spPr bwMode="auto">
          <a:xfrm>
            <a:off x="772732" y="1467866"/>
            <a:ext cx="9929612" cy="436626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94852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9" y="803272"/>
            <a:ext cx="10423302" cy="3416320"/>
          </a:xfrm>
          <a:prstGeom prst="rect">
            <a:avLst/>
          </a:prstGeom>
        </p:spPr>
        <p:txBody>
          <a:bodyPr wrap="square">
            <a:spAutoFit/>
          </a:bodyPr>
          <a:lstStyle/>
          <a:p>
            <a:r>
              <a:rPr lang="ru-RU" sz="2400" b="1" dirty="0"/>
              <a:t>Диагностика  </a:t>
            </a:r>
          </a:p>
          <a:p>
            <a:endParaRPr lang="ru-RU" sz="2400" b="1" dirty="0" smtClean="0"/>
          </a:p>
          <a:p>
            <a:r>
              <a:rPr lang="ru-RU" sz="2400" b="1" dirty="0" smtClean="0"/>
              <a:t>Жалобы </a:t>
            </a:r>
            <a:r>
              <a:rPr lang="ru-RU" sz="2400" b="1" dirty="0"/>
              <a:t>и анамнез </a:t>
            </a:r>
          </a:p>
          <a:p>
            <a:endParaRPr lang="ru-RU" sz="2400" dirty="0" smtClean="0"/>
          </a:p>
          <a:p>
            <a:r>
              <a:rPr lang="ru-RU" sz="2400" dirty="0" smtClean="0"/>
              <a:t>Выраженность </a:t>
            </a:r>
            <a:r>
              <a:rPr lang="ru-RU" sz="2400" dirty="0"/>
              <a:t>клинической симптоматики при раке легкого зависит от клинико-анатомической формы новообразования, его гистологической структуры, локализации, размеров и типа роста опухоли, характера метастазирования, сопутствующих воспалительных изменений в бронхах и легочной ткани. </a:t>
            </a:r>
          </a:p>
        </p:txBody>
      </p:sp>
    </p:spTree>
    <p:extLst>
      <p:ext uri="{BB962C8B-B14F-4D97-AF65-F5344CB8AC3E}">
        <p14:creationId xmlns:p14="http://schemas.microsoft.com/office/powerpoint/2010/main" val="1952825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7577" y="321972"/>
            <a:ext cx="11448558" cy="6233463"/>
          </a:xfrm>
          <a:prstGeom prst="rect">
            <a:avLst/>
          </a:prstGeom>
        </p:spPr>
        <p:txBody>
          <a:bodyPr wrap="square">
            <a:spAutoFit/>
          </a:bodyPr>
          <a:lstStyle/>
          <a:p>
            <a:r>
              <a:rPr lang="ru-RU" sz="2400" dirty="0">
                <a:sym typeface="Symbol" panose="05050102010706020507" pitchFamily="18" charset="2"/>
              </a:rPr>
              <a:t></a:t>
            </a:r>
            <a:r>
              <a:rPr lang="ru-RU" sz="2400" b="1" dirty="0"/>
              <a:t>Кашель</a:t>
            </a:r>
            <a:r>
              <a:rPr lang="ru-RU" sz="2400" dirty="0"/>
              <a:t> при центральном раке легкого у большинства больных сухой, временами надсадный. С нарастанием </a:t>
            </a:r>
            <a:r>
              <a:rPr lang="ru-RU" sz="2400" dirty="0" err="1"/>
              <a:t>обтурации</a:t>
            </a:r>
            <a:r>
              <a:rPr lang="ru-RU" sz="2400" dirty="0"/>
              <a:t> бронха кашель может сопровождаться мокротой слизистого или </a:t>
            </a:r>
            <a:r>
              <a:rPr lang="ru-RU" sz="2400" dirty="0" err="1"/>
              <a:t>слизисто</a:t>
            </a:r>
            <a:r>
              <a:rPr lang="ru-RU" sz="2400" dirty="0"/>
              <a:t>-гнойного характера. </a:t>
            </a:r>
            <a:endParaRPr lang="ru-RU" sz="2400" dirty="0" smtClean="0"/>
          </a:p>
          <a:p>
            <a:endParaRPr lang="ru-RU" sz="2400" dirty="0" smtClean="0">
              <a:sym typeface="Symbol" panose="05050102010706020507" pitchFamily="18" charset="2"/>
            </a:endParaRPr>
          </a:p>
          <a:p>
            <a:r>
              <a:rPr lang="ru-RU" sz="2400" dirty="0" smtClean="0">
                <a:sym typeface="Symbol" panose="05050102010706020507" pitchFamily="18" charset="2"/>
              </a:rPr>
              <a:t></a:t>
            </a:r>
            <a:r>
              <a:rPr lang="ru-RU" sz="2400" b="1" dirty="0"/>
              <a:t>Кровохарканье</a:t>
            </a:r>
            <a:r>
              <a:rPr lang="ru-RU" sz="2400" dirty="0"/>
              <a:t> может проявляться в виде прожилок алой крови в мокроте или в виде диффузно окрашенной. </a:t>
            </a:r>
          </a:p>
          <a:p>
            <a:endParaRPr lang="ru-RU" sz="2400" dirty="0" smtClean="0">
              <a:sym typeface="Symbol" panose="05050102010706020507" pitchFamily="18" charset="2"/>
            </a:endParaRPr>
          </a:p>
          <a:p>
            <a:r>
              <a:rPr lang="ru-RU" sz="2400" dirty="0" smtClean="0">
                <a:sym typeface="Symbol" panose="05050102010706020507" pitchFamily="18" charset="2"/>
              </a:rPr>
              <a:t></a:t>
            </a:r>
            <a:r>
              <a:rPr lang="ru-RU" sz="2400" b="1" dirty="0"/>
              <a:t>Одышка</a:t>
            </a:r>
            <a:r>
              <a:rPr lang="ru-RU" sz="2400" dirty="0"/>
              <a:t> выражена тем ярче, чем крупнее просвет поражённого бронха при центральном раке или зависит от размера периферической опухоли, т.е. степени сдавления анатомических структур средостения, особенно крупных венозных стволов, бронхов и трахеи. </a:t>
            </a:r>
          </a:p>
          <a:p>
            <a:endParaRPr lang="ru-RU" sz="2400" dirty="0" smtClean="0">
              <a:sym typeface="Symbol" panose="05050102010706020507" pitchFamily="18" charset="2"/>
            </a:endParaRPr>
          </a:p>
          <a:p>
            <a:r>
              <a:rPr lang="ru-RU" sz="2400" dirty="0" smtClean="0">
                <a:sym typeface="Symbol" panose="05050102010706020507" pitchFamily="18" charset="2"/>
              </a:rPr>
              <a:t></a:t>
            </a:r>
            <a:r>
              <a:rPr lang="ru-RU" sz="2400" b="1" dirty="0"/>
              <a:t>Боль в </a:t>
            </a:r>
            <a:r>
              <a:rPr lang="ru-RU" sz="2400" b="1" dirty="0" smtClean="0"/>
              <a:t>груди </a:t>
            </a:r>
            <a:r>
              <a:rPr lang="ru-RU" sz="2400" dirty="0"/>
              <a:t>различной интенсивности на стороне поражения может быть обусловлена локализацией новообразования в плащевой зоне лёгкого, особенно при прорастании плевры и грудной стенки, а также наличием плеврального выпота или ателектаза лёгкого с признаками </a:t>
            </a:r>
            <a:r>
              <a:rPr lang="ru-RU" sz="2400" dirty="0" err="1"/>
              <a:t>обтурационного</a:t>
            </a:r>
            <a:r>
              <a:rPr lang="ru-RU" sz="2400" dirty="0"/>
              <a:t> </a:t>
            </a:r>
            <a:r>
              <a:rPr lang="ru-RU" sz="2400" dirty="0" err="1"/>
              <a:t>пневмонита</a:t>
            </a:r>
            <a:r>
              <a:rPr lang="ru-RU" sz="2400" dirty="0"/>
              <a:t>. </a:t>
            </a:r>
          </a:p>
        </p:txBody>
      </p:sp>
    </p:spTree>
    <p:extLst>
      <p:ext uri="{BB962C8B-B14F-4D97-AF65-F5344CB8AC3E}">
        <p14:creationId xmlns:p14="http://schemas.microsoft.com/office/powerpoint/2010/main" val="743429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7074" y="818700"/>
            <a:ext cx="10616485" cy="4431983"/>
          </a:xfrm>
          <a:prstGeom prst="rect">
            <a:avLst/>
          </a:prstGeom>
        </p:spPr>
        <p:txBody>
          <a:bodyPr wrap="square">
            <a:spAutoFit/>
          </a:bodyPr>
          <a:lstStyle/>
          <a:p>
            <a:r>
              <a:rPr lang="ru-RU" sz="2400" dirty="0"/>
              <a:t>Перечисленные симптомы и синдромы не патогномоничны для рака лёгкого и могут иметь место при неопухолевой лёгочной и общесоматической внелёгочной патологии. </a:t>
            </a:r>
            <a:endParaRPr lang="ru-RU" sz="2400" dirty="0" smtClean="0"/>
          </a:p>
          <a:p>
            <a:r>
              <a:rPr lang="ru-RU" sz="2400" dirty="0" smtClean="0"/>
              <a:t>Так</a:t>
            </a:r>
            <a:r>
              <a:rPr lang="ru-RU" sz="2400" dirty="0"/>
              <a:t>, например, кровохарканье может наблюдаться при туберкулёзе лёгкого и декомпенсированной кардиальной патологии; </a:t>
            </a:r>
            <a:endParaRPr lang="ru-RU" sz="2400" dirty="0" smtClean="0"/>
          </a:p>
          <a:p>
            <a:r>
              <a:rPr lang="ru-RU" sz="2400" dirty="0" smtClean="0"/>
              <a:t>одышка </a:t>
            </a:r>
            <a:r>
              <a:rPr lang="ru-RU" sz="2400" dirty="0"/>
              <a:t>— при хронических </a:t>
            </a:r>
            <a:r>
              <a:rPr lang="ru-RU" sz="2400" dirty="0" err="1"/>
              <a:t>обструктивных</a:t>
            </a:r>
            <a:r>
              <a:rPr lang="ru-RU" sz="2400" dirty="0"/>
              <a:t> заболеваниях лёгких; </a:t>
            </a:r>
            <a:endParaRPr lang="ru-RU" sz="2400" dirty="0" smtClean="0"/>
          </a:p>
          <a:p>
            <a:r>
              <a:rPr lang="ru-RU" sz="2400" dirty="0" smtClean="0"/>
              <a:t>боли </a:t>
            </a:r>
            <a:r>
              <a:rPr lang="ru-RU" sz="2400" dirty="0"/>
              <a:t>в </a:t>
            </a:r>
            <a:r>
              <a:rPr lang="ru-RU" sz="2400" dirty="0" smtClean="0"/>
              <a:t>груди </a:t>
            </a:r>
            <a:r>
              <a:rPr lang="ru-RU" sz="2400" dirty="0"/>
              <a:t>— при воспалительных плевритах, радикулитах, межрёберной невралгии; </a:t>
            </a:r>
            <a:endParaRPr lang="ru-RU" sz="2400" dirty="0" smtClean="0"/>
          </a:p>
          <a:p>
            <a:r>
              <a:rPr lang="ru-RU" sz="2400" dirty="0" smtClean="0"/>
              <a:t>кашель </a:t>
            </a:r>
            <a:r>
              <a:rPr lang="ru-RU" sz="2400" dirty="0"/>
              <a:t>— при простудных, вирусных инфекциях, туберкулёзе и гнойных процессах в лёгких; </a:t>
            </a:r>
            <a:endParaRPr lang="ru-RU" sz="2400" dirty="0" smtClean="0"/>
          </a:p>
          <a:p>
            <a:r>
              <a:rPr lang="ru-RU" sz="2400" dirty="0" smtClean="0"/>
              <a:t>симптомы </a:t>
            </a:r>
            <a:r>
              <a:rPr lang="ru-RU" sz="2400" dirty="0"/>
              <a:t>общей интоксикации присущи большой группе заболеваний. </a:t>
            </a:r>
          </a:p>
          <a:p>
            <a:endParaRPr lang="ru-RU" dirty="0"/>
          </a:p>
        </p:txBody>
      </p:sp>
    </p:spTree>
    <p:extLst>
      <p:ext uri="{BB962C8B-B14F-4D97-AF65-F5344CB8AC3E}">
        <p14:creationId xmlns:p14="http://schemas.microsoft.com/office/powerpoint/2010/main" val="1155775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3" y="777515"/>
            <a:ext cx="10590728" cy="2308324"/>
          </a:xfrm>
          <a:prstGeom prst="rect">
            <a:avLst/>
          </a:prstGeom>
        </p:spPr>
        <p:txBody>
          <a:bodyPr wrap="square">
            <a:spAutoFit/>
          </a:bodyPr>
          <a:lstStyle/>
          <a:p>
            <a:r>
              <a:rPr lang="ru-RU" sz="2400" b="1" dirty="0"/>
              <a:t>Рак легкого </a:t>
            </a:r>
            <a:r>
              <a:rPr lang="ru-RU" sz="2400" dirty="0"/>
              <a:t>– собирательное понятие, объединяющее различные по происхождению, гистологической структуре, клиническому течению и результатам лечения злокачественные эпителиальные опухоли. </a:t>
            </a:r>
          </a:p>
          <a:p>
            <a:endParaRPr lang="ru-RU" sz="2400" dirty="0" smtClean="0"/>
          </a:p>
          <a:p>
            <a:r>
              <a:rPr lang="ru-RU" sz="2400" dirty="0" smtClean="0"/>
              <a:t>Развиваются </a:t>
            </a:r>
            <a:r>
              <a:rPr lang="ru-RU" sz="2400" dirty="0"/>
              <a:t>из покровного эпителия слизистой оболочки бронхов, бронхиальных слизистых желёз бронхиол и лёгочных альвеол. </a:t>
            </a:r>
          </a:p>
        </p:txBody>
      </p:sp>
    </p:spTree>
    <p:extLst>
      <p:ext uri="{BB962C8B-B14F-4D97-AF65-F5344CB8AC3E}">
        <p14:creationId xmlns:p14="http://schemas.microsoft.com/office/powerpoint/2010/main" val="1662177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8592" y="790188"/>
            <a:ext cx="10590726" cy="4524315"/>
          </a:xfrm>
          <a:prstGeom prst="rect">
            <a:avLst/>
          </a:prstGeom>
        </p:spPr>
        <p:txBody>
          <a:bodyPr wrap="square">
            <a:spAutoFit/>
          </a:bodyPr>
          <a:lstStyle/>
          <a:p>
            <a:r>
              <a:rPr lang="ru-RU" sz="2400" dirty="0"/>
              <a:t>У некоторых пациентов можно выявить </a:t>
            </a:r>
            <a:r>
              <a:rPr lang="ru-RU" sz="2400" dirty="0" err="1"/>
              <a:t>паранеопластические</a:t>
            </a:r>
            <a:r>
              <a:rPr lang="ru-RU" sz="2400" dirty="0"/>
              <a:t> синдромы, связанные с </a:t>
            </a:r>
            <a:r>
              <a:rPr lang="ru-RU" sz="2400" dirty="0" err="1"/>
              <a:t>гиперпродукцией</a:t>
            </a:r>
            <a:r>
              <a:rPr lang="ru-RU" sz="2400" dirty="0"/>
              <a:t> гормонов (синдром секреции адренокортикотропного, антидиуретического, паратиреоидного гормонов, эстрогенов, серотонина). </a:t>
            </a:r>
            <a:endParaRPr lang="ru-RU" sz="2400" dirty="0" smtClean="0"/>
          </a:p>
          <a:p>
            <a:r>
              <a:rPr lang="ru-RU" sz="2400" dirty="0" smtClean="0"/>
              <a:t>Рак </a:t>
            </a:r>
            <a:r>
              <a:rPr lang="ru-RU" sz="2400" dirty="0"/>
              <a:t>лёгкого может сопровождаться тромбофлебитом, различными вариантами </a:t>
            </a:r>
            <a:r>
              <a:rPr lang="ru-RU" sz="2400" dirty="0" err="1"/>
              <a:t>нейро</a:t>
            </a:r>
            <a:r>
              <a:rPr lang="ru-RU" sz="2400" dirty="0"/>
              <a:t>- и миопатии, своеобразными дерматозами, нарушениями жирового и липидного обмена, </a:t>
            </a:r>
            <a:r>
              <a:rPr lang="ru-RU" sz="2400" dirty="0" err="1"/>
              <a:t>артралгическими</a:t>
            </a:r>
            <a:r>
              <a:rPr lang="ru-RU" sz="2400" dirty="0"/>
              <a:t> и </a:t>
            </a:r>
            <a:r>
              <a:rPr lang="ru-RU" sz="2400" dirty="0" err="1"/>
              <a:t>ревматоидноподобными</a:t>
            </a:r>
            <a:r>
              <a:rPr lang="ru-RU" sz="2400" dirty="0"/>
              <a:t> состояниями. Нередко проявляется </a:t>
            </a:r>
            <a:r>
              <a:rPr lang="ru-RU" sz="2400" dirty="0" err="1"/>
              <a:t>остеоартропатией</a:t>
            </a:r>
            <a:r>
              <a:rPr lang="ru-RU" sz="2400" dirty="0"/>
              <a:t> (синдром Мари–</a:t>
            </a:r>
            <a:r>
              <a:rPr lang="ru-RU" sz="2400" dirty="0" err="1"/>
              <a:t>Бамбергера</a:t>
            </a:r>
            <a:r>
              <a:rPr lang="ru-RU" sz="2400" dirty="0"/>
              <a:t>), заключающейся в утолщении и склерозе длинных трубчатых костей голеней и предплечий, мелких трубчатых костей кистей и стоп, припухлости суставов (локтевых, голеностопных), </a:t>
            </a:r>
            <a:r>
              <a:rPr lang="ru-RU" sz="2400" dirty="0" err="1"/>
              <a:t>колбовидном</a:t>
            </a:r>
            <a:r>
              <a:rPr lang="ru-RU" sz="2400" dirty="0"/>
              <a:t> утолщении концевых фаланг пальцев кистей («барабанные палочки»).</a:t>
            </a:r>
          </a:p>
        </p:txBody>
      </p:sp>
    </p:spTree>
    <p:extLst>
      <p:ext uri="{BB962C8B-B14F-4D97-AF65-F5344CB8AC3E}">
        <p14:creationId xmlns:p14="http://schemas.microsoft.com/office/powerpoint/2010/main" val="780882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40158" y="809815"/>
            <a:ext cx="10303098" cy="4154984"/>
          </a:xfrm>
          <a:prstGeom prst="rect">
            <a:avLst/>
          </a:prstGeom>
        </p:spPr>
        <p:txBody>
          <a:bodyPr wrap="square">
            <a:spAutoFit/>
          </a:bodyPr>
          <a:lstStyle/>
          <a:p>
            <a:r>
              <a:rPr lang="ru-RU" sz="2400" dirty="0"/>
              <a:t>При периферическом раке верхушки лёгкого возможно появление синдрома Бернара–Горнера (птоз, </a:t>
            </a:r>
            <a:r>
              <a:rPr lang="ru-RU" sz="2400" dirty="0" err="1"/>
              <a:t>миоз</a:t>
            </a:r>
            <a:r>
              <a:rPr lang="ru-RU" sz="2400" dirty="0"/>
              <a:t>, энофтальм) в сочетании с болями в плечевом суставе и плече, прогрессирующей атрофией мышц дистальных отделов предплечья, обусловленными непосредственным распространением опухоли через купол плевры на плечевое сплетение, поперечные отростки и дужки нижних шейных позвонков, а также симпатические нервы. Возможно бессимптомное развитие заболевания - случайные рентгенологические находки. </a:t>
            </a:r>
          </a:p>
          <a:p>
            <a:endParaRPr lang="ru-RU" sz="2400" dirty="0" smtClean="0">
              <a:sym typeface="Symbol" panose="05050102010706020507" pitchFamily="18" charset="2"/>
            </a:endParaRPr>
          </a:p>
          <a:p>
            <a:r>
              <a:rPr lang="ru-RU" sz="2400" dirty="0" smtClean="0">
                <a:sym typeface="Symbol" panose="05050102010706020507" pitchFamily="18" charset="2"/>
              </a:rPr>
              <a:t></a:t>
            </a:r>
            <a:r>
              <a:rPr lang="ru-RU" sz="2400" dirty="0" smtClean="0"/>
              <a:t> </a:t>
            </a:r>
            <a:r>
              <a:rPr lang="ru-RU" sz="2400" dirty="0"/>
              <a:t>При сборе анамнеза рекомендуется обращать внимание на статус курения, профессиональные вредности. </a:t>
            </a:r>
          </a:p>
        </p:txBody>
      </p:sp>
    </p:spTree>
    <p:extLst>
      <p:ext uri="{BB962C8B-B14F-4D97-AF65-F5344CB8AC3E}">
        <p14:creationId xmlns:p14="http://schemas.microsoft.com/office/powerpoint/2010/main" val="411315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8" y="770766"/>
            <a:ext cx="10552091" cy="3416320"/>
          </a:xfrm>
          <a:prstGeom prst="rect">
            <a:avLst/>
          </a:prstGeom>
        </p:spPr>
        <p:txBody>
          <a:bodyPr wrap="square">
            <a:spAutoFit/>
          </a:bodyPr>
          <a:lstStyle/>
          <a:p>
            <a:r>
              <a:rPr lang="ru-RU" sz="2400" b="1" dirty="0" err="1"/>
              <a:t>Физикальное</a:t>
            </a:r>
            <a:r>
              <a:rPr lang="ru-RU" sz="2400" b="1" dirty="0"/>
              <a:t> обследование </a:t>
            </a:r>
          </a:p>
          <a:p>
            <a:endParaRPr lang="ru-RU" sz="2400" dirty="0" smtClean="0">
              <a:sym typeface="Symbol" panose="05050102010706020507" pitchFamily="18" charset="2"/>
            </a:endParaRPr>
          </a:p>
          <a:p>
            <a:r>
              <a:rPr lang="ru-RU" sz="2400" dirty="0" smtClean="0">
                <a:sym typeface="Symbol" panose="05050102010706020507" pitchFamily="18" charset="2"/>
              </a:rPr>
              <a:t></a:t>
            </a:r>
            <a:r>
              <a:rPr lang="ru-RU" sz="2400" dirty="0" smtClean="0"/>
              <a:t> </a:t>
            </a:r>
            <a:r>
              <a:rPr lang="ru-RU" sz="2400" dirty="0"/>
              <a:t>Рекомендуется тщательный </a:t>
            </a:r>
            <a:r>
              <a:rPr lang="ru-RU" sz="2400" dirty="0" err="1"/>
              <a:t>физикальный</a:t>
            </a:r>
            <a:r>
              <a:rPr lang="ru-RU" sz="2400" dirty="0"/>
              <a:t> осмотр, включающий пальпацию шейно-надключичных зон, оценка </a:t>
            </a:r>
            <a:r>
              <a:rPr lang="ru-RU" sz="2400" dirty="0" err="1"/>
              <a:t>нутритивного</a:t>
            </a:r>
            <a:r>
              <a:rPr lang="ru-RU" sz="2400" dirty="0"/>
              <a:t> статуса. </a:t>
            </a:r>
          </a:p>
          <a:p>
            <a:r>
              <a:rPr lang="ru-RU" sz="2400" dirty="0"/>
              <a:t> </a:t>
            </a:r>
          </a:p>
          <a:p>
            <a:r>
              <a:rPr lang="ru-RU" sz="2400" b="1" dirty="0"/>
              <a:t>Лабораторная диагностика </a:t>
            </a:r>
          </a:p>
          <a:p>
            <a:endParaRPr lang="ru-RU" sz="2400" dirty="0" smtClean="0">
              <a:sym typeface="Symbol" panose="05050102010706020507" pitchFamily="18" charset="2"/>
            </a:endParaRPr>
          </a:p>
          <a:p>
            <a:r>
              <a:rPr lang="ru-RU" sz="2400" dirty="0" smtClean="0">
                <a:sym typeface="Symbol" panose="05050102010706020507" pitchFamily="18" charset="2"/>
              </a:rPr>
              <a:t></a:t>
            </a:r>
            <a:r>
              <a:rPr lang="ru-RU" sz="2400" dirty="0" smtClean="0"/>
              <a:t> </a:t>
            </a:r>
            <a:r>
              <a:rPr lang="ru-RU" sz="2400" dirty="0"/>
              <a:t>Рекомендуется выполнять: развернутые клинический и биохимический анализы крови, исследование свёртывающей системы крови, анализ мочи. </a:t>
            </a:r>
          </a:p>
        </p:txBody>
      </p:sp>
    </p:spTree>
    <p:extLst>
      <p:ext uri="{BB962C8B-B14F-4D97-AF65-F5344CB8AC3E}">
        <p14:creationId xmlns:p14="http://schemas.microsoft.com/office/powerpoint/2010/main" val="3569588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70" y="768010"/>
            <a:ext cx="10513453" cy="4893647"/>
          </a:xfrm>
          <a:prstGeom prst="rect">
            <a:avLst/>
          </a:prstGeom>
        </p:spPr>
        <p:txBody>
          <a:bodyPr wrap="square">
            <a:spAutoFit/>
          </a:bodyPr>
          <a:lstStyle/>
          <a:p>
            <a:r>
              <a:rPr lang="ru-RU" sz="2400" b="1" dirty="0" smtClean="0"/>
              <a:t>Инструментальная диагностика </a:t>
            </a:r>
          </a:p>
          <a:p>
            <a:endParaRPr lang="ru-RU" sz="2400" b="1" dirty="0" smtClean="0"/>
          </a:p>
          <a:p>
            <a:r>
              <a:rPr lang="ru-RU" sz="2400" b="1" dirty="0" smtClean="0"/>
              <a:t>Рентгенологическая диагностика </a:t>
            </a:r>
          </a:p>
          <a:p>
            <a:endParaRPr lang="ru-RU" sz="2400" dirty="0" smtClean="0"/>
          </a:p>
          <a:p>
            <a:r>
              <a:rPr lang="ru-RU" sz="2400" dirty="0" smtClean="0"/>
              <a:t>Решающее значение в рентгенологической диагностике центрального рака лёгкого имеют проявления стеноза бронха (сегментарного или долевого): экспираторная эмфизема, </a:t>
            </a:r>
            <a:r>
              <a:rPr lang="ru-RU" sz="2400" dirty="0" err="1" smtClean="0"/>
              <a:t>гиповентиляция</a:t>
            </a:r>
            <a:r>
              <a:rPr lang="ru-RU" sz="2400" dirty="0" smtClean="0"/>
              <a:t>, ателектаз, отчётливо видимые на обзорных рентгенограммах в прямой и боковой проекциях. Эти симптомы раньше обнаруживают при эндобронхиальном росте опухоли. При </a:t>
            </a:r>
            <a:r>
              <a:rPr lang="ru-RU" sz="2400" dirty="0" err="1" smtClean="0"/>
              <a:t>экзобронхиальном</a:t>
            </a:r>
            <a:r>
              <a:rPr lang="ru-RU" sz="2400" dirty="0" smtClean="0"/>
              <a:t> росте опухоль увеличивается вначале экспансивно в форме узла и лишь по достижении им определённых размеров, при сдавлении или прорастании бронха рентгенологически проявляются нарушения бронхиальной проходимости. </a:t>
            </a:r>
            <a:endParaRPr lang="ru-RU" sz="2400" dirty="0"/>
          </a:p>
        </p:txBody>
      </p:sp>
    </p:spTree>
    <p:extLst>
      <p:ext uri="{BB962C8B-B14F-4D97-AF65-F5344CB8AC3E}">
        <p14:creationId xmlns:p14="http://schemas.microsoft.com/office/powerpoint/2010/main" val="454549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0107" y="838329"/>
            <a:ext cx="10487696" cy="5262979"/>
          </a:xfrm>
          <a:prstGeom prst="rect">
            <a:avLst/>
          </a:prstGeom>
        </p:spPr>
        <p:txBody>
          <a:bodyPr wrap="square">
            <a:spAutoFit/>
          </a:bodyPr>
          <a:lstStyle/>
          <a:p>
            <a:r>
              <a:rPr lang="ru-RU" sz="2400" b="1" dirty="0"/>
              <a:t>Рентгенологическую диагностику </a:t>
            </a:r>
            <a:r>
              <a:rPr lang="ru-RU" sz="2400" dirty="0"/>
              <a:t>периферического рака лёгкого у абсолютного большинства больных начинают с анализа патологических изменений, ранее обнаруженных на </a:t>
            </a:r>
            <a:r>
              <a:rPr lang="ru-RU" sz="2400" dirty="0" err="1"/>
              <a:t>флюорограммах</a:t>
            </a:r>
            <a:r>
              <a:rPr lang="ru-RU" sz="2400" dirty="0"/>
              <a:t>. Распространённое мнение о преимущественно шаровидной форме периферического рака лёгкого относится к опухолям, диаметр которых превышает 3–4 см. Опухоль диаметром до 2 см чаще представляет собой полигональную тень в лёгочной паренхиме с неодинаковыми по протяжённости сторонами и напоминает звёздчатый рубец. Относительно редко опухоль с самого начала имеет овальную или округлую форму. Характерна нечёткость, как бы размытость контуров тени. Опухолевая инфильтрация окружающей лёгочной ткани приводит к образованию вокруг узла своеобразной лучистости (</a:t>
            </a:r>
            <a:r>
              <a:rPr lang="ru-RU" sz="2400" dirty="0" err="1"/>
              <a:t>corona</a:t>
            </a:r>
            <a:r>
              <a:rPr lang="ru-RU" sz="2400" dirty="0"/>
              <a:t> </a:t>
            </a:r>
            <a:r>
              <a:rPr lang="ru-RU" sz="2400" dirty="0" err="1"/>
              <a:t>maligna</a:t>
            </a:r>
            <a:r>
              <a:rPr lang="ru-RU" sz="2400" dirty="0"/>
              <a:t>). </a:t>
            </a:r>
            <a:r>
              <a:rPr lang="ru-RU" sz="2400" dirty="0" err="1"/>
              <a:t>Полицикличность</a:t>
            </a:r>
            <a:r>
              <a:rPr lang="ru-RU" sz="2400" dirty="0"/>
              <a:t> и лучистость контуров более характерны для недифференцированных форм рака, что, вероятно, обусловливает их быстрый рост и высокие инвазивные свойства. </a:t>
            </a:r>
          </a:p>
        </p:txBody>
      </p:sp>
    </p:spTree>
    <p:extLst>
      <p:ext uri="{BB962C8B-B14F-4D97-AF65-F5344CB8AC3E}">
        <p14:creationId xmlns:p14="http://schemas.microsoft.com/office/powerpoint/2010/main" val="1850858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5763" y="837127"/>
            <a:ext cx="10431888" cy="5262979"/>
          </a:xfrm>
          <a:prstGeom prst="rect">
            <a:avLst/>
          </a:prstGeom>
        </p:spPr>
        <p:txBody>
          <a:bodyPr wrap="square">
            <a:spAutoFit/>
          </a:bodyPr>
          <a:lstStyle/>
          <a:p>
            <a:r>
              <a:rPr lang="ru-RU" sz="2400" b="1" dirty="0"/>
              <a:t>Компьютерная томография </a:t>
            </a:r>
            <a:r>
              <a:rPr lang="ru-RU" sz="2400" dirty="0"/>
              <a:t>органов грудной клетки является основным в первичной диагностике местной распространенности опухолевого процесса в грудной клетке, при динамическом наблюдении после хирургического, лучевого и химиотерапевтического лечения. Это обусловлено высокой разрешающей способностью метода, позволяющего на ранних этапах выявить признаки злокачественности. Современные возможности КТ позволяют не только диагностировать центральный рак до появления симптомов нарушения вентиляции легочной ткани, но выявлять начальные его формы, включая </a:t>
            </a:r>
            <a:r>
              <a:rPr lang="ru-RU" sz="2400" dirty="0" err="1"/>
              <a:t>перибронхиально</a:t>
            </a:r>
            <a:r>
              <a:rPr lang="ru-RU" sz="2400" dirty="0"/>
              <a:t> (разветвленная, узловая) растущие опухоли. Информативность КТ в первичной диагностике центрального рака легкого сопоставима с таковой при </a:t>
            </a:r>
            <a:r>
              <a:rPr lang="ru-RU" sz="2400" dirty="0" err="1"/>
              <a:t>фибробронхоскопии</a:t>
            </a:r>
            <a:r>
              <a:rPr lang="ru-RU" sz="2400" dirty="0"/>
              <a:t>, превышая последнюю при перибронхиальном росте опухоли. Применение методики внутривенного </a:t>
            </a:r>
            <a:r>
              <a:rPr lang="ru-RU" sz="2400" dirty="0" err="1"/>
              <a:t>болюсного</a:t>
            </a:r>
            <a:r>
              <a:rPr lang="ru-RU" sz="2400" dirty="0"/>
              <a:t> контрастного исследования позволяет улучшить результативность КТ диагностики. </a:t>
            </a:r>
          </a:p>
        </p:txBody>
      </p:sp>
    </p:spTree>
    <p:extLst>
      <p:ext uri="{BB962C8B-B14F-4D97-AF65-F5344CB8AC3E}">
        <p14:creationId xmlns:p14="http://schemas.microsoft.com/office/powerpoint/2010/main" val="3137576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2884" y="850006"/>
            <a:ext cx="10496281" cy="4524315"/>
          </a:xfrm>
          <a:prstGeom prst="rect">
            <a:avLst/>
          </a:prstGeom>
        </p:spPr>
        <p:txBody>
          <a:bodyPr wrap="square">
            <a:spAutoFit/>
          </a:bodyPr>
          <a:lstStyle/>
          <a:p>
            <a:r>
              <a:rPr lang="ru-RU" sz="2400" dirty="0"/>
              <a:t>Наиболее характерной КТ–картиной периферического рака легкого до 3 см в диаметре при стандартной методике исследования являются: образование шаровидной или </a:t>
            </a:r>
            <a:r>
              <a:rPr lang="ru-RU" sz="2400" dirty="0" err="1"/>
              <a:t>овоидной</a:t>
            </a:r>
            <a:r>
              <a:rPr lang="ru-RU" sz="2400" dirty="0"/>
              <a:t> форы со </a:t>
            </a:r>
            <a:r>
              <a:rPr lang="ru-RU" sz="2400" dirty="0" err="1"/>
              <a:t>спикулообразными</a:t>
            </a:r>
            <a:r>
              <a:rPr lang="ru-RU" sz="2400" dirty="0"/>
              <a:t> либо мелкобугристыми контурами, </a:t>
            </a:r>
            <a:r>
              <a:rPr lang="ru-RU" sz="2400" dirty="0" err="1"/>
              <a:t>преимушественно</a:t>
            </a:r>
            <a:r>
              <a:rPr lang="ru-RU" sz="2400" dirty="0"/>
              <a:t> однородной структуры. Симптом «</a:t>
            </a:r>
            <a:r>
              <a:rPr lang="ru-RU" sz="2400" dirty="0" err="1"/>
              <a:t>лимфогенной</a:t>
            </a:r>
            <a:r>
              <a:rPr lang="ru-RU" sz="2400" dirty="0"/>
              <a:t> дорожки» к корню или плевре, чаще характерный для рака легкого, определяется не во всех наблюдениях. Реакция висцеральной плевры над периферическим узлом – «пупковидное втяжение плевры», являющийся относительным симптомом первичного рака легкого, выявляется только у трети больных. По мере увеличения размеров опухоли (свыше 3 см) чаще выявляют неправильно округлую или </a:t>
            </a:r>
            <a:r>
              <a:rPr lang="ru-RU" sz="2400" dirty="0" err="1"/>
              <a:t>многоузловую</a:t>
            </a:r>
            <a:r>
              <a:rPr lang="ru-RU" sz="2400" dirty="0"/>
              <a:t> форму новообразования, появляются крупнобугристые очертания и неоднородность структуры за счет участков некроза или распада. </a:t>
            </a:r>
          </a:p>
        </p:txBody>
      </p:sp>
    </p:spTree>
    <p:extLst>
      <p:ext uri="{BB962C8B-B14F-4D97-AF65-F5344CB8AC3E}">
        <p14:creationId xmlns:p14="http://schemas.microsoft.com/office/powerpoint/2010/main" val="2273324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9" y="825861"/>
            <a:ext cx="10371785" cy="3785652"/>
          </a:xfrm>
          <a:prstGeom prst="rect">
            <a:avLst/>
          </a:prstGeom>
        </p:spPr>
        <p:txBody>
          <a:bodyPr wrap="square">
            <a:spAutoFit/>
          </a:bodyPr>
          <a:lstStyle/>
          <a:p>
            <a:r>
              <a:rPr lang="ru-RU" sz="2400" b="1" dirty="0" err="1"/>
              <a:t>Фибробронхоскопия</a:t>
            </a:r>
            <a:r>
              <a:rPr lang="ru-RU" sz="2400" dirty="0"/>
              <a:t> </a:t>
            </a:r>
          </a:p>
          <a:p>
            <a:r>
              <a:rPr lang="ru-RU" sz="2400" dirty="0" err="1"/>
              <a:t>Бронхологическое</a:t>
            </a:r>
            <a:r>
              <a:rPr lang="ru-RU" sz="2400" dirty="0"/>
              <a:t> исследование относят к основным и обязательным методам диагностики рака легкого. Оно позволяет не только визуально исследовать гортань, трахею и все бронхи, непосредственно увидеть локализацию опухоли, определить границы ее распространения, косвенно судить об увеличении лимфатических узлов корня легкого и средостения, но и произвести биопсию для гистологического исследования, получить материал (</a:t>
            </a:r>
            <a:r>
              <a:rPr lang="ru-RU" sz="2400" dirty="0" err="1"/>
              <a:t>браш</a:t>
            </a:r>
            <a:r>
              <a:rPr lang="ru-RU" sz="2400" dirty="0"/>
              <a:t>-биопсия, мазки-отпечатки, соскоб или смыв из бронхиального дерева) для цитологического изучения, т.е. морфологически подтвердить диагноз и уточнить гистологическую структуру опухоли. </a:t>
            </a:r>
          </a:p>
        </p:txBody>
      </p:sp>
    </p:spTree>
    <p:extLst>
      <p:ext uri="{BB962C8B-B14F-4D97-AF65-F5344CB8AC3E}">
        <p14:creationId xmlns:p14="http://schemas.microsoft.com/office/powerpoint/2010/main" val="4159731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1621" y="806235"/>
            <a:ext cx="10384665" cy="2677656"/>
          </a:xfrm>
          <a:prstGeom prst="rect">
            <a:avLst/>
          </a:prstGeom>
        </p:spPr>
        <p:txBody>
          <a:bodyPr wrap="square">
            <a:spAutoFit/>
          </a:bodyPr>
          <a:lstStyle/>
          <a:p>
            <a:r>
              <a:rPr lang="ru-RU" sz="2400" dirty="0"/>
              <a:t>В последние годы все шире используются диагностические аппараты, заключающие в себя возможности </a:t>
            </a:r>
            <a:r>
              <a:rPr lang="ru-RU" sz="2400" dirty="0" err="1"/>
              <a:t>рентгеноэндоскопии</a:t>
            </a:r>
            <a:r>
              <a:rPr lang="ru-RU" sz="2400" dirty="0"/>
              <a:t>, </a:t>
            </a:r>
            <a:r>
              <a:rPr lang="ru-RU" sz="2400" dirty="0" err="1"/>
              <a:t>эндосонографии</a:t>
            </a:r>
            <a:r>
              <a:rPr lang="ru-RU" sz="2400" dirty="0"/>
              <a:t> и </a:t>
            </a:r>
            <a:r>
              <a:rPr lang="ru-RU" sz="2400" dirty="0" err="1"/>
              <a:t>флюоресцентной</a:t>
            </a:r>
            <a:r>
              <a:rPr lang="ru-RU" sz="2400" dirty="0"/>
              <a:t> эндоскопии. </a:t>
            </a:r>
            <a:endParaRPr lang="ru-RU" sz="2400" dirty="0" smtClean="0"/>
          </a:p>
          <a:p>
            <a:r>
              <a:rPr lang="ru-RU" sz="2400" dirty="0" smtClean="0"/>
              <a:t>Наиболее </a:t>
            </a:r>
            <a:r>
              <a:rPr lang="ru-RU" sz="2400" dirty="0"/>
              <a:t>перспективным методом выявления скрытых </a:t>
            </a:r>
            <a:r>
              <a:rPr lang="ru-RU" sz="2400" dirty="0" err="1"/>
              <a:t>микроочагов</a:t>
            </a:r>
            <a:r>
              <a:rPr lang="ru-RU" sz="2400" dirty="0"/>
              <a:t> рака слизистой оболочки считается </a:t>
            </a:r>
            <a:r>
              <a:rPr lang="ru-RU" sz="2400" dirty="0" err="1"/>
              <a:t>флюоресцентная</a:t>
            </a:r>
            <a:r>
              <a:rPr lang="ru-RU" sz="2400" dirty="0"/>
              <a:t> эндоскопия, основанная на эффекте </a:t>
            </a:r>
            <a:r>
              <a:rPr lang="ru-RU" sz="2400" dirty="0" err="1"/>
              <a:t>аутофлюоресценции</a:t>
            </a:r>
            <a:r>
              <a:rPr lang="ru-RU" sz="2400" dirty="0"/>
              <a:t> и регистрации концентрации в опухоли эндогенных фотосенсибилизаторов. </a:t>
            </a:r>
          </a:p>
        </p:txBody>
      </p:sp>
    </p:spTree>
    <p:extLst>
      <p:ext uri="{BB962C8B-B14F-4D97-AF65-F5344CB8AC3E}">
        <p14:creationId xmlns:p14="http://schemas.microsoft.com/office/powerpoint/2010/main" val="3631950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5763" y="772731"/>
            <a:ext cx="10380372" cy="1938992"/>
          </a:xfrm>
          <a:prstGeom prst="rect">
            <a:avLst/>
          </a:prstGeom>
        </p:spPr>
        <p:txBody>
          <a:bodyPr wrap="square">
            <a:spAutoFit/>
          </a:bodyPr>
          <a:lstStyle/>
          <a:p>
            <a:r>
              <a:rPr lang="ru-RU" sz="2400" dirty="0">
                <a:sym typeface="Symbol" panose="05050102010706020507" pitchFamily="18" charset="2"/>
              </a:rPr>
              <a:t></a:t>
            </a:r>
            <a:r>
              <a:rPr lang="ru-RU" sz="2400" dirty="0"/>
              <a:t> Рекомендуется выполнить: </a:t>
            </a:r>
          </a:p>
          <a:p>
            <a:r>
              <a:rPr lang="ru-RU" sz="2400" dirty="0"/>
              <a:t>Электрокардиографию</a:t>
            </a:r>
          </a:p>
          <a:p>
            <a:r>
              <a:rPr lang="ru-RU" sz="2400" dirty="0"/>
              <a:t>УЗИ или КТ органов брюшной полости с внутривенным контрастированием. </a:t>
            </a:r>
          </a:p>
          <a:p>
            <a:r>
              <a:rPr lang="ru-RU" sz="2400" dirty="0"/>
              <a:t>УЗИ шейно-надключичных зон. </a:t>
            </a:r>
          </a:p>
          <a:p>
            <a:r>
              <a:rPr lang="ru-RU" sz="2400" dirty="0" err="1"/>
              <a:t>остеосцинтиграфию</a:t>
            </a:r>
            <a:r>
              <a:rPr lang="ru-RU" sz="2400" dirty="0"/>
              <a:t>. </a:t>
            </a:r>
          </a:p>
        </p:txBody>
      </p:sp>
    </p:spTree>
    <p:extLst>
      <p:ext uri="{BB962C8B-B14F-4D97-AF65-F5344CB8AC3E}">
        <p14:creationId xmlns:p14="http://schemas.microsoft.com/office/powerpoint/2010/main" val="1039762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5408" y="461879"/>
            <a:ext cx="10423301" cy="6001643"/>
          </a:xfrm>
          <a:prstGeom prst="rect">
            <a:avLst/>
          </a:prstGeom>
        </p:spPr>
        <p:txBody>
          <a:bodyPr wrap="square">
            <a:spAutoFit/>
          </a:bodyPr>
          <a:lstStyle/>
          <a:p>
            <a:r>
              <a:rPr lang="ru-RU" sz="2400" b="1" dirty="0"/>
              <a:t>Клинико-анатомическая классификация </a:t>
            </a:r>
          </a:p>
          <a:p>
            <a:r>
              <a:rPr lang="ru-RU" sz="2400" b="1" dirty="0"/>
              <a:t>Центральный рак лёгкого </a:t>
            </a:r>
            <a:r>
              <a:rPr lang="ru-RU" sz="2400" dirty="0"/>
              <a:t>возникает в бронхах (главном, промежуточном, долевом, сегментарном и </a:t>
            </a:r>
            <a:r>
              <a:rPr lang="ru-RU" sz="2400" dirty="0" err="1"/>
              <a:t>субсегментарном</a:t>
            </a:r>
            <a:r>
              <a:rPr lang="ru-RU" sz="2400" dirty="0"/>
              <a:t>). </a:t>
            </a:r>
          </a:p>
          <a:p>
            <a:r>
              <a:rPr lang="ru-RU" sz="2400" dirty="0"/>
              <a:t>По направлению роста </a:t>
            </a:r>
          </a:p>
          <a:p>
            <a:r>
              <a:rPr lang="ru-RU" sz="2400" dirty="0" err="1"/>
              <a:t>экзофитный</a:t>
            </a:r>
            <a:r>
              <a:rPr lang="ru-RU" sz="2400" dirty="0"/>
              <a:t> (эндобронхиальный) рак, когда опухоль растёт в просвет бронха; </a:t>
            </a:r>
          </a:p>
          <a:p>
            <a:r>
              <a:rPr lang="ru-RU" sz="2400" dirty="0" err="1"/>
              <a:t>эндофитный</a:t>
            </a:r>
            <a:r>
              <a:rPr lang="ru-RU" sz="2400" dirty="0"/>
              <a:t> (</a:t>
            </a:r>
            <a:r>
              <a:rPr lang="ru-RU" sz="2400" dirty="0" err="1"/>
              <a:t>экзобронхиальный</a:t>
            </a:r>
            <a:r>
              <a:rPr lang="ru-RU" sz="2400" dirty="0"/>
              <a:t>) рак с преимущественным ростом опухоли в толщу лёгочной паренхимы; </a:t>
            </a:r>
          </a:p>
          <a:p>
            <a:r>
              <a:rPr lang="ru-RU" sz="2400" dirty="0"/>
              <a:t>разветвлённый рак с </a:t>
            </a:r>
            <a:r>
              <a:rPr lang="ru-RU" sz="2400" dirty="0" err="1"/>
              <a:t>муфтообразно</a:t>
            </a:r>
            <a:r>
              <a:rPr lang="ru-RU" sz="2400" dirty="0"/>
              <a:t> перибронхиальным ростом опухоли вокруг бронхов</a:t>
            </a:r>
          </a:p>
          <a:p>
            <a:r>
              <a:rPr lang="ru-RU" sz="2400" dirty="0"/>
              <a:t>смешанный характер роста опухоли с преобладанием того или иного компонента. </a:t>
            </a:r>
          </a:p>
          <a:p>
            <a:r>
              <a:rPr lang="ru-RU" sz="2400" dirty="0"/>
              <a:t> </a:t>
            </a:r>
            <a:r>
              <a:rPr lang="ru-RU" sz="2400" b="1" dirty="0" smtClean="0"/>
              <a:t>Периферический </a:t>
            </a:r>
            <a:r>
              <a:rPr lang="ru-RU" sz="2400" b="1" dirty="0"/>
              <a:t>рак лёгкого </a:t>
            </a:r>
            <a:r>
              <a:rPr lang="ru-RU" sz="2400" dirty="0"/>
              <a:t>исходит из эпителия более мелких бронхов или локализующийся в паренхиме лёгкого. </a:t>
            </a:r>
          </a:p>
          <a:p>
            <a:r>
              <a:rPr lang="ru-RU" sz="2400" dirty="0"/>
              <a:t>Различают: узловую округлую опухоль, </a:t>
            </a:r>
          </a:p>
          <a:p>
            <a:r>
              <a:rPr lang="ru-RU" sz="2400" dirty="0" err="1"/>
              <a:t>пневмониеподобный</a:t>
            </a:r>
            <a:r>
              <a:rPr lang="ru-RU" sz="2400" dirty="0"/>
              <a:t> рак,  </a:t>
            </a:r>
          </a:p>
          <a:p>
            <a:r>
              <a:rPr lang="ru-RU" sz="2400" dirty="0"/>
              <a:t>рак верхушки лёгкого с синдромом </a:t>
            </a:r>
            <a:r>
              <a:rPr lang="ru-RU" sz="2400" dirty="0" err="1"/>
              <a:t>Панкоста</a:t>
            </a:r>
            <a:r>
              <a:rPr lang="ru-RU" sz="2400" dirty="0"/>
              <a:t>. </a:t>
            </a:r>
          </a:p>
        </p:txBody>
      </p:sp>
    </p:spTree>
    <p:extLst>
      <p:ext uri="{BB962C8B-B14F-4D97-AF65-F5344CB8AC3E}">
        <p14:creationId xmlns:p14="http://schemas.microsoft.com/office/powerpoint/2010/main" val="56408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4551" y="837127"/>
            <a:ext cx="10277341" cy="3785652"/>
          </a:xfrm>
          <a:prstGeom prst="rect">
            <a:avLst/>
          </a:prstGeom>
        </p:spPr>
        <p:txBody>
          <a:bodyPr wrap="square">
            <a:spAutoFit/>
          </a:bodyPr>
          <a:lstStyle/>
          <a:p>
            <a:r>
              <a:rPr lang="ru-RU" sz="2400" b="1" dirty="0"/>
              <a:t>Диагностическая </a:t>
            </a:r>
            <a:r>
              <a:rPr lang="ru-RU" sz="2400" b="1" dirty="0" err="1"/>
              <a:t>видеоторакоскопия</a:t>
            </a:r>
            <a:r>
              <a:rPr lang="ru-RU" sz="2400" b="1" dirty="0"/>
              <a:t> и торакотомия </a:t>
            </a:r>
          </a:p>
          <a:p>
            <a:r>
              <a:rPr lang="ru-RU" sz="2400" dirty="0"/>
              <a:t>Диагностические операции в большей степени показаны пациентам с периферическим шаровидным образованием в легком, когда совокупность результатов перечисленных ранее методов диагностики не позволяет верифицировать процесс, а вероятность злокачественной опухоли остается высокой. </a:t>
            </a:r>
          </a:p>
          <a:p>
            <a:r>
              <a:rPr lang="ru-RU" sz="2400" dirty="0"/>
              <a:t>После </a:t>
            </a:r>
            <a:r>
              <a:rPr lang="ru-RU" sz="2400" dirty="0" err="1"/>
              <a:t>интраоперационной</a:t>
            </a:r>
            <a:r>
              <a:rPr lang="ru-RU" sz="2400" dirty="0"/>
              <a:t> ревизии и срочной морфологической диагностики в зависимости от клинической ситуации операцию завершают адекватным объемом удаления легочной ткани, а при злокачественном процессе дополняют медиастинальной </a:t>
            </a:r>
            <a:r>
              <a:rPr lang="ru-RU" sz="2400" dirty="0" err="1"/>
              <a:t>лимфаденэктомией</a:t>
            </a:r>
            <a:r>
              <a:rPr lang="ru-RU" sz="2400" dirty="0"/>
              <a:t>. </a:t>
            </a:r>
          </a:p>
        </p:txBody>
      </p:sp>
    </p:spTree>
    <p:extLst>
      <p:ext uri="{BB962C8B-B14F-4D97-AF65-F5344CB8AC3E}">
        <p14:creationId xmlns:p14="http://schemas.microsoft.com/office/powerpoint/2010/main" val="2302948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2986" y="880546"/>
            <a:ext cx="10346028" cy="3416320"/>
          </a:xfrm>
          <a:prstGeom prst="rect">
            <a:avLst/>
          </a:prstGeom>
        </p:spPr>
        <p:txBody>
          <a:bodyPr wrap="square">
            <a:spAutoFit/>
          </a:bodyPr>
          <a:lstStyle/>
          <a:p>
            <a:r>
              <a:rPr lang="ru-RU" sz="2400" b="1" dirty="0"/>
              <a:t>Показания к диагностической </a:t>
            </a:r>
            <a:r>
              <a:rPr lang="ru-RU" sz="2400" b="1" dirty="0" err="1"/>
              <a:t>видеоторакоскопии</a:t>
            </a:r>
            <a:r>
              <a:rPr lang="ru-RU" sz="2400" b="1" dirty="0"/>
              <a:t>: </a:t>
            </a:r>
          </a:p>
          <a:p>
            <a:endParaRPr lang="ru-RU" sz="2400" dirty="0" smtClean="0"/>
          </a:p>
          <a:p>
            <a:r>
              <a:rPr lang="ru-RU" sz="2400" dirty="0" smtClean="0"/>
              <a:t>экссудативный </a:t>
            </a:r>
            <a:r>
              <a:rPr lang="ru-RU" sz="2400" dirty="0"/>
              <a:t>плеврит неясной этиологии; </a:t>
            </a:r>
          </a:p>
          <a:p>
            <a:r>
              <a:rPr lang="ru-RU" sz="2400" dirty="0"/>
              <a:t>первичные опухоли плевры; </a:t>
            </a:r>
          </a:p>
          <a:p>
            <a:r>
              <a:rPr lang="ru-RU" sz="2400" dirty="0"/>
              <a:t>необходимость определения стадии рака легкого; </a:t>
            </a:r>
          </a:p>
          <a:p>
            <a:r>
              <a:rPr lang="ru-RU" sz="2400" dirty="0"/>
              <a:t>метастазы опухоли в легком и по плевре; </a:t>
            </a:r>
          </a:p>
          <a:p>
            <a:r>
              <a:rPr lang="ru-RU" sz="2400" dirty="0"/>
              <a:t>диссеминированные заболевания легких; </a:t>
            </a:r>
          </a:p>
          <a:p>
            <a:r>
              <a:rPr lang="ru-RU" sz="2400" dirty="0"/>
              <a:t>злокачественные опухоли средостения; </a:t>
            </a:r>
          </a:p>
          <a:p>
            <a:r>
              <a:rPr lang="ru-RU" sz="2400" dirty="0" err="1"/>
              <a:t>лимфаденопатия</a:t>
            </a:r>
            <a:r>
              <a:rPr lang="ru-RU" sz="2400" dirty="0"/>
              <a:t> средостения. </a:t>
            </a:r>
          </a:p>
        </p:txBody>
      </p:sp>
    </p:spTree>
    <p:extLst>
      <p:ext uri="{BB962C8B-B14F-4D97-AF65-F5344CB8AC3E}">
        <p14:creationId xmlns:p14="http://schemas.microsoft.com/office/powerpoint/2010/main" val="12485743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9" y="728962"/>
            <a:ext cx="10410422" cy="4524315"/>
          </a:xfrm>
          <a:prstGeom prst="rect">
            <a:avLst/>
          </a:prstGeom>
        </p:spPr>
        <p:txBody>
          <a:bodyPr wrap="square">
            <a:spAutoFit/>
          </a:bodyPr>
          <a:lstStyle/>
          <a:p>
            <a:r>
              <a:rPr lang="ru-RU" sz="2400" dirty="0"/>
              <a:t>• Рекомендуется выполнить МРТ или КТ головного мозга с внутривенным контрастированием. </a:t>
            </a:r>
          </a:p>
          <a:p>
            <a:r>
              <a:rPr lang="ru-RU" sz="2400" dirty="0"/>
              <a:t>• Рекомендуется при подготовке к хирургическому лечению с целью оценки функционального статуса по показаниям проводить дополнительное обследование: эхокардиографию, </a:t>
            </a:r>
            <a:r>
              <a:rPr lang="ru-RU" sz="2400" dirty="0" err="1"/>
              <a:t>холтеровское</a:t>
            </a:r>
            <a:r>
              <a:rPr lang="ru-RU" sz="2400" dirty="0"/>
              <a:t> ЭКГ </a:t>
            </a:r>
            <a:r>
              <a:rPr lang="ru-RU" sz="2400" dirty="0" err="1"/>
              <a:t>мониторирование</a:t>
            </a:r>
            <a:r>
              <a:rPr lang="ru-RU" sz="2400" dirty="0"/>
              <a:t>, исследование функции внешнего дыхания, УЗДГ сосудов шеи и нижних конечностей, </a:t>
            </a:r>
            <a:r>
              <a:rPr lang="ru-RU" sz="2400" dirty="0" err="1"/>
              <a:t>эзофагогастродуоденоскопию</a:t>
            </a:r>
            <a:r>
              <a:rPr lang="ru-RU" sz="2400" dirty="0"/>
              <a:t>, консультации кардиолога, эндокринолога, невропатолога и т.п. </a:t>
            </a:r>
          </a:p>
          <a:p>
            <a:endParaRPr lang="ru-RU" sz="2400" b="1" dirty="0" smtClean="0"/>
          </a:p>
          <a:p>
            <a:r>
              <a:rPr lang="ru-RU" sz="2400" b="1" dirty="0" smtClean="0"/>
              <a:t>Определение </a:t>
            </a:r>
            <a:r>
              <a:rPr lang="ru-RU" sz="2400" b="1" dirty="0"/>
              <a:t>опухолевых маркеров </a:t>
            </a:r>
          </a:p>
          <a:p>
            <a:r>
              <a:rPr lang="ru-RU" sz="2400" dirty="0"/>
              <a:t>Опухолевые маркеры могут помочь в дифференциальной диагностике и оценке эффективности проводимого лечения. </a:t>
            </a:r>
          </a:p>
        </p:txBody>
      </p:sp>
    </p:spTree>
    <p:extLst>
      <p:ext uri="{BB962C8B-B14F-4D97-AF65-F5344CB8AC3E}">
        <p14:creationId xmlns:p14="http://schemas.microsoft.com/office/powerpoint/2010/main" val="2283362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50" y="783645"/>
            <a:ext cx="10474816" cy="2677656"/>
          </a:xfrm>
          <a:prstGeom prst="rect">
            <a:avLst/>
          </a:prstGeom>
        </p:spPr>
        <p:txBody>
          <a:bodyPr wrap="square">
            <a:spAutoFit/>
          </a:bodyPr>
          <a:lstStyle/>
          <a:p>
            <a:r>
              <a:rPr lang="ru-RU" sz="2400" dirty="0"/>
              <a:t>• Рекомендуется проводить гистологическое исследование хирургически удаленного опухолевого препарата, при этом в морфологическом заключении рекомендуется отразить следующие параметры: </a:t>
            </a:r>
          </a:p>
          <a:p>
            <a:r>
              <a:rPr lang="ru-RU" sz="2400" dirty="0"/>
              <a:t>1. Состояние краев резекции; </a:t>
            </a:r>
          </a:p>
          <a:p>
            <a:r>
              <a:rPr lang="ru-RU" sz="2400" dirty="0"/>
              <a:t>2. Гистологическое строение опухоли; </a:t>
            </a:r>
          </a:p>
          <a:p>
            <a:r>
              <a:rPr lang="ru-RU" sz="2400" dirty="0"/>
              <a:t>3. </a:t>
            </a:r>
            <a:r>
              <a:rPr lang="ru-RU" sz="2400" dirty="0" err="1"/>
              <a:t>рТ</a:t>
            </a:r>
            <a:r>
              <a:rPr lang="ru-RU" sz="2400" dirty="0"/>
              <a:t>; </a:t>
            </a:r>
          </a:p>
          <a:p>
            <a:r>
              <a:rPr lang="ru-RU" sz="2400" dirty="0"/>
              <a:t>4. </a:t>
            </a:r>
            <a:r>
              <a:rPr lang="ru-RU" sz="2400" dirty="0" err="1"/>
              <a:t>рN</a:t>
            </a:r>
            <a:r>
              <a:rPr lang="ru-RU" sz="2400" dirty="0"/>
              <a:t> (с указанием общего числа исследованных и поражённых лимфоузлов) </a:t>
            </a:r>
          </a:p>
        </p:txBody>
      </p:sp>
    </p:spTree>
    <p:extLst>
      <p:ext uri="{BB962C8B-B14F-4D97-AF65-F5344CB8AC3E}">
        <p14:creationId xmlns:p14="http://schemas.microsoft.com/office/powerpoint/2010/main" val="1055160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3" y="745421"/>
            <a:ext cx="10539212" cy="3046988"/>
          </a:xfrm>
          <a:prstGeom prst="rect">
            <a:avLst/>
          </a:prstGeom>
        </p:spPr>
        <p:txBody>
          <a:bodyPr wrap="square">
            <a:spAutoFit/>
          </a:bodyPr>
          <a:lstStyle/>
          <a:p>
            <a:r>
              <a:rPr lang="ru-RU" sz="2400" b="1" dirty="0"/>
              <a:t>Лечение</a:t>
            </a:r>
            <a:r>
              <a:rPr lang="ru-RU" sz="2400" dirty="0"/>
              <a:t> </a:t>
            </a:r>
          </a:p>
          <a:p>
            <a:r>
              <a:rPr lang="ru-RU" sz="2400" dirty="0"/>
              <a:t>Лечение больных </a:t>
            </a:r>
            <a:r>
              <a:rPr lang="ru-RU" sz="2400" dirty="0" err="1"/>
              <a:t>немелкоклеточным</a:t>
            </a:r>
            <a:r>
              <a:rPr lang="ru-RU" sz="2400" dirty="0"/>
              <a:t> раком легкого </a:t>
            </a:r>
          </a:p>
          <a:p>
            <a:r>
              <a:rPr lang="ru-RU" sz="2400" dirty="0"/>
              <a:t>Хирургическое лечение </a:t>
            </a:r>
          </a:p>
          <a:p>
            <a:r>
              <a:rPr lang="ru-RU" sz="2400" dirty="0"/>
              <a:t>Основным методом лечения рака легкого является хирургический. </a:t>
            </a:r>
          </a:p>
          <a:p>
            <a:r>
              <a:rPr lang="ru-RU" sz="2400" dirty="0"/>
              <a:t>Объем операции определяется распространенностью опухолевого процесса, функциональным состояние пациента. </a:t>
            </a:r>
          </a:p>
          <a:p>
            <a:r>
              <a:rPr lang="ru-RU" sz="2400" dirty="0"/>
              <a:t>Радикальную операцию удается выполнить только у 10–20% всех заболевших. </a:t>
            </a:r>
          </a:p>
          <a:p>
            <a:r>
              <a:rPr lang="ru-RU" sz="2400" dirty="0"/>
              <a:t>5- летняя выживаемость при всех формах рака легкого составляет 20–25%. </a:t>
            </a:r>
          </a:p>
        </p:txBody>
      </p:sp>
    </p:spTree>
    <p:extLst>
      <p:ext uri="{BB962C8B-B14F-4D97-AF65-F5344CB8AC3E}">
        <p14:creationId xmlns:p14="http://schemas.microsoft.com/office/powerpoint/2010/main" val="33774864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8591" y="841910"/>
            <a:ext cx="10500576" cy="3785652"/>
          </a:xfrm>
          <a:prstGeom prst="rect">
            <a:avLst/>
          </a:prstGeom>
        </p:spPr>
        <p:txBody>
          <a:bodyPr wrap="square">
            <a:spAutoFit/>
          </a:bodyPr>
          <a:lstStyle/>
          <a:p>
            <a:r>
              <a:rPr lang="ru-RU" sz="2400" dirty="0"/>
              <a:t>Хирургическое лечение больных раком легкого подразумевает удаление органа (</a:t>
            </a:r>
            <a:r>
              <a:rPr lang="ru-RU" sz="2400" dirty="0" err="1"/>
              <a:t>пневмонэктомия</a:t>
            </a:r>
            <a:r>
              <a:rPr lang="ru-RU" sz="2400" dirty="0"/>
              <a:t>) или его анатомическую (</a:t>
            </a:r>
            <a:r>
              <a:rPr lang="ru-RU" sz="2400" dirty="0" err="1"/>
              <a:t>билобэктомия</a:t>
            </a:r>
            <a:r>
              <a:rPr lang="ru-RU" sz="2400" dirty="0"/>
              <a:t>, </a:t>
            </a:r>
            <a:r>
              <a:rPr lang="ru-RU" sz="2400" dirty="0" err="1"/>
              <a:t>лобэктомия</a:t>
            </a:r>
            <a:r>
              <a:rPr lang="ru-RU" sz="2400" dirty="0"/>
              <a:t>, </a:t>
            </a:r>
            <a:r>
              <a:rPr lang="ru-RU" sz="2400" dirty="0" err="1"/>
              <a:t>сегментэктомия</a:t>
            </a:r>
            <a:r>
              <a:rPr lang="ru-RU" sz="2400" dirty="0"/>
              <a:t>) и неанатомическую (</a:t>
            </a:r>
            <a:r>
              <a:rPr lang="ru-RU" sz="2400" dirty="0" err="1"/>
              <a:t>сублобарную</a:t>
            </a:r>
            <a:r>
              <a:rPr lang="ru-RU" sz="2400" dirty="0"/>
              <a:t>) резекцию с очагом болезни, внутрилегочными, корневыми и средостенными лимфатическими узлами. </a:t>
            </a:r>
            <a:endParaRPr lang="ru-RU" sz="2400" dirty="0" smtClean="0"/>
          </a:p>
          <a:p>
            <a:r>
              <a:rPr lang="ru-RU" sz="2400" dirty="0" err="1"/>
              <a:t>Л</a:t>
            </a:r>
            <a:r>
              <a:rPr lang="ru-RU" sz="2400" dirty="0" err="1" smtClean="0"/>
              <a:t>имфодиссекция</a:t>
            </a:r>
            <a:r>
              <a:rPr lang="ru-RU" sz="2400" dirty="0" smtClean="0"/>
              <a:t> </a:t>
            </a:r>
            <a:r>
              <a:rPr lang="ru-RU" sz="2400" dirty="0"/>
              <a:t>(удаление клетчатки с лимфатическими узлами регионарных зон метастазирования) является обязательным этапом операции независимо от объема удаляемой легочной ткани. </a:t>
            </a:r>
            <a:endParaRPr lang="ru-RU" sz="2400" dirty="0" smtClean="0"/>
          </a:p>
          <a:p>
            <a:r>
              <a:rPr lang="ru-RU" sz="2400" dirty="0" smtClean="0"/>
              <a:t>Смыслом </a:t>
            </a:r>
            <a:r>
              <a:rPr lang="ru-RU" sz="2400" dirty="0"/>
              <a:t>медиастинальной </a:t>
            </a:r>
            <a:r>
              <a:rPr lang="ru-RU" sz="2400" dirty="0" err="1"/>
              <a:t>лимфодиссекции</a:t>
            </a:r>
            <a:r>
              <a:rPr lang="ru-RU" sz="2400" dirty="0"/>
              <a:t> является превентивное удаление клетчатки и лимфоузлов средостения. </a:t>
            </a:r>
          </a:p>
        </p:txBody>
      </p:sp>
    </p:spTree>
    <p:extLst>
      <p:ext uri="{BB962C8B-B14F-4D97-AF65-F5344CB8AC3E}">
        <p14:creationId xmlns:p14="http://schemas.microsoft.com/office/powerpoint/2010/main" val="35074832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70" y="874003"/>
            <a:ext cx="10371786" cy="5262979"/>
          </a:xfrm>
          <a:prstGeom prst="rect">
            <a:avLst/>
          </a:prstGeom>
        </p:spPr>
        <p:txBody>
          <a:bodyPr wrap="square">
            <a:spAutoFit/>
          </a:bodyPr>
          <a:lstStyle/>
          <a:p>
            <a:r>
              <a:rPr lang="ru-RU" sz="2400" dirty="0"/>
              <a:t>По характеру выполнения операции подразделяют на радикальные и паллиативные. </a:t>
            </a:r>
          </a:p>
          <a:p>
            <a:r>
              <a:rPr lang="ru-RU" sz="2400" dirty="0"/>
              <a:t>Под </a:t>
            </a:r>
            <a:r>
              <a:rPr lang="ru-RU" sz="2400" b="1" dirty="0"/>
              <a:t>радикальной</a:t>
            </a:r>
            <a:r>
              <a:rPr lang="ru-RU" sz="2400" dirty="0"/>
              <a:t> операцией подразумевают </a:t>
            </a:r>
            <a:r>
              <a:rPr lang="ru-RU" sz="2400" dirty="0" err="1"/>
              <a:t>онкологически</a:t>
            </a:r>
            <a:r>
              <a:rPr lang="ru-RU" sz="2400" dirty="0"/>
              <a:t> обоснованное удаление пораженного органа или его резекцию в пределах здоровых тканей с клетчаткой и лимфатическими узлами зон регионарного метастазирования, включая средостенные. Радикальность вмешательства обязательно подтверждают результатами срочного (</a:t>
            </a:r>
            <a:r>
              <a:rPr lang="ru-RU" sz="2400" dirty="0" err="1"/>
              <a:t>интраоперационного</a:t>
            </a:r>
            <a:r>
              <a:rPr lang="ru-RU" sz="2400" dirty="0"/>
              <a:t>) и планового морфологического исследований тканей по краю резекции. </a:t>
            </a:r>
          </a:p>
          <a:p>
            <a:r>
              <a:rPr lang="ru-RU" sz="2400" dirty="0"/>
              <a:t>Операцию считают </a:t>
            </a:r>
            <a:r>
              <a:rPr lang="ru-RU" sz="2400" b="1" dirty="0"/>
              <a:t>паллиативной</a:t>
            </a:r>
            <a:r>
              <a:rPr lang="ru-RU" sz="2400" dirty="0"/>
              <a:t> при микроскопическом выявлении опухолевых клеток по линии резекции бронха, сосудов, легочной ткани, дополнительно резецированных структур и органов, а также визуально определяемой опухоли в оставшейся части легкого, на органах и структурах средостения, плевре, при опухолевом плеврите или перикардите, неполном удалении метастатических внутригрудных лимфатических узлов. </a:t>
            </a:r>
          </a:p>
        </p:txBody>
      </p:sp>
    </p:spTree>
    <p:extLst>
      <p:ext uri="{BB962C8B-B14F-4D97-AF65-F5344CB8AC3E}">
        <p14:creationId xmlns:p14="http://schemas.microsoft.com/office/powerpoint/2010/main" val="4438191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48743" y="835366"/>
            <a:ext cx="10268755" cy="3785652"/>
          </a:xfrm>
          <a:prstGeom prst="rect">
            <a:avLst/>
          </a:prstGeom>
        </p:spPr>
        <p:txBody>
          <a:bodyPr wrap="square">
            <a:spAutoFit/>
          </a:bodyPr>
          <a:lstStyle/>
          <a:p>
            <a:r>
              <a:rPr lang="ru-RU" sz="2400" b="1" dirty="0"/>
              <a:t>Рекомендации по объему хирургического лечения </a:t>
            </a:r>
          </a:p>
          <a:p>
            <a:r>
              <a:rPr lang="ru-RU" sz="2400" dirty="0">
                <a:sym typeface="Symbol" panose="05050102010706020507" pitchFamily="18" charset="2"/>
              </a:rPr>
              <a:t></a:t>
            </a:r>
            <a:r>
              <a:rPr lang="ru-RU" sz="2400" dirty="0"/>
              <a:t> Минимальным </a:t>
            </a:r>
            <a:r>
              <a:rPr lang="ru-RU" sz="2400" dirty="0" err="1"/>
              <a:t>онкологически</a:t>
            </a:r>
            <a:r>
              <a:rPr lang="ru-RU" sz="2400" dirty="0"/>
              <a:t> обоснованным объемом операции рекомендовано считать </a:t>
            </a:r>
            <a:r>
              <a:rPr lang="ru-RU" sz="2400" dirty="0" err="1"/>
              <a:t>лобэктомию</a:t>
            </a:r>
            <a:r>
              <a:rPr lang="ru-RU" sz="2400" dirty="0"/>
              <a:t>, </a:t>
            </a:r>
            <a:r>
              <a:rPr lang="ru-RU" sz="2400" dirty="0" err="1"/>
              <a:t>билобэктомию</a:t>
            </a:r>
            <a:r>
              <a:rPr lang="ru-RU" sz="2400" dirty="0"/>
              <a:t> или </a:t>
            </a:r>
            <a:r>
              <a:rPr lang="ru-RU" sz="2400" dirty="0" err="1"/>
              <a:t>пневмонэктомию</a:t>
            </a:r>
            <a:r>
              <a:rPr lang="ru-RU" sz="2400" dirty="0"/>
              <a:t> с </a:t>
            </a:r>
            <a:r>
              <a:rPr lang="ru-RU" sz="2400" dirty="0" err="1"/>
              <a:t>ипсилатеральной</a:t>
            </a:r>
            <a:r>
              <a:rPr lang="ru-RU" sz="2400" dirty="0"/>
              <a:t> медиастинальной </a:t>
            </a:r>
            <a:r>
              <a:rPr lang="ru-RU" sz="2400" dirty="0" err="1"/>
              <a:t>лимфодиссекцией</a:t>
            </a:r>
            <a:r>
              <a:rPr lang="ru-RU" sz="2400" dirty="0"/>
              <a:t>. </a:t>
            </a:r>
          </a:p>
          <a:p>
            <a:r>
              <a:rPr lang="ru-RU" sz="2400" dirty="0">
                <a:sym typeface="Symbol" panose="05050102010706020507" pitchFamily="18" charset="2"/>
              </a:rPr>
              <a:t></a:t>
            </a:r>
            <a:r>
              <a:rPr lang="ru-RU" sz="2400" dirty="0"/>
              <a:t> При периферических опухолях до 1,5 см. и низких функциональных </a:t>
            </a:r>
            <a:r>
              <a:rPr lang="ru-RU" sz="2400" dirty="0" err="1"/>
              <a:t>кардиореспираторных</a:t>
            </a:r>
            <a:r>
              <a:rPr lang="ru-RU" sz="2400" dirty="0"/>
              <a:t> резервах рекомендуется выполнение анатомической </a:t>
            </a:r>
            <a:r>
              <a:rPr lang="ru-RU" sz="2400" dirty="0" err="1"/>
              <a:t>сегментэктомии</a:t>
            </a:r>
            <a:r>
              <a:rPr lang="ru-RU" sz="2400" dirty="0"/>
              <a:t>. </a:t>
            </a:r>
          </a:p>
          <a:p>
            <a:r>
              <a:rPr lang="ru-RU" sz="2400" dirty="0">
                <a:sym typeface="Symbol" panose="05050102010706020507" pitchFamily="18" charset="2"/>
              </a:rPr>
              <a:t></a:t>
            </a:r>
            <a:r>
              <a:rPr lang="ru-RU" sz="2400" dirty="0"/>
              <a:t> </a:t>
            </a:r>
            <a:r>
              <a:rPr lang="ru-RU" sz="2400" dirty="0" err="1"/>
              <a:t>Cублобарные</a:t>
            </a:r>
            <a:r>
              <a:rPr lang="ru-RU" sz="2400" dirty="0"/>
              <a:t> резекции (атипичная резекция, </a:t>
            </a:r>
            <a:r>
              <a:rPr lang="ru-RU" sz="2400" dirty="0" err="1"/>
              <a:t>сегментэктомия</a:t>
            </a:r>
            <a:r>
              <a:rPr lang="ru-RU" sz="2400" dirty="0"/>
              <a:t>) сопряжены с увеличением частоты местного рецидива и ухудшением отдаленных результатов на 5-10 %. </a:t>
            </a:r>
          </a:p>
        </p:txBody>
      </p:sp>
    </p:spTree>
    <p:extLst>
      <p:ext uri="{BB962C8B-B14F-4D97-AF65-F5344CB8AC3E}">
        <p14:creationId xmlns:p14="http://schemas.microsoft.com/office/powerpoint/2010/main" val="17550047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400" y="862885"/>
            <a:ext cx="10380372" cy="4154984"/>
          </a:xfrm>
          <a:prstGeom prst="rect">
            <a:avLst/>
          </a:prstGeom>
        </p:spPr>
        <p:txBody>
          <a:bodyPr wrap="square">
            <a:spAutoFit/>
          </a:bodyPr>
          <a:lstStyle/>
          <a:p>
            <a:r>
              <a:rPr lang="ru-RU" sz="2400" dirty="0"/>
              <a:t>Хирургическое лечение при раке легкого I клинической стадии. </a:t>
            </a:r>
          </a:p>
          <a:p>
            <a:r>
              <a:rPr lang="ru-RU" sz="2400" dirty="0">
                <a:sym typeface="Symbol" panose="05050102010706020507" pitchFamily="18" charset="2"/>
              </a:rPr>
              <a:t></a:t>
            </a:r>
            <a:r>
              <a:rPr lang="ru-RU" sz="2400" dirty="0"/>
              <a:t> При раке легкого I клинической стадии рекомендуется хирургическое вмешательство. Стандартный объём операции аналогичен более распространенным формам и включает анатомическую резекцию легкого (</a:t>
            </a:r>
            <a:r>
              <a:rPr lang="ru-RU" sz="2400" dirty="0" err="1"/>
              <a:t>лобэктомия</a:t>
            </a:r>
            <a:r>
              <a:rPr lang="ru-RU" sz="2400" dirty="0"/>
              <a:t>, </a:t>
            </a:r>
            <a:r>
              <a:rPr lang="ru-RU" sz="2400" dirty="0" err="1"/>
              <a:t>билобэктомия</a:t>
            </a:r>
            <a:r>
              <a:rPr lang="ru-RU" sz="2400" dirty="0"/>
              <a:t>) с </a:t>
            </a:r>
            <a:r>
              <a:rPr lang="ru-RU" sz="2400" dirty="0" err="1"/>
              <a:t>ипсилатеральной</a:t>
            </a:r>
            <a:r>
              <a:rPr lang="ru-RU" sz="2400" dirty="0"/>
              <a:t> медиастинальной </a:t>
            </a:r>
            <a:r>
              <a:rPr lang="ru-RU" sz="2400" dirty="0" err="1"/>
              <a:t>лимфодиссекцией</a:t>
            </a:r>
            <a:r>
              <a:rPr lang="ru-RU" sz="2400" dirty="0"/>
              <a:t>. </a:t>
            </a:r>
            <a:r>
              <a:rPr lang="ru-RU" sz="2400" dirty="0" err="1"/>
              <a:t>Торакоскопическая</a:t>
            </a:r>
            <a:r>
              <a:rPr lang="ru-RU" sz="2400" dirty="0"/>
              <a:t> </a:t>
            </a:r>
            <a:r>
              <a:rPr lang="ru-RU" sz="2400" dirty="0" err="1"/>
              <a:t>лобэктомия</a:t>
            </a:r>
            <a:r>
              <a:rPr lang="ru-RU" sz="2400" dirty="0"/>
              <a:t> и </a:t>
            </a:r>
            <a:r>
              <a:rPr lang="ru-RU" sz="2400" dirty="0" err="1"/>
              <a:t>билобэктомия</a:t>
            </a:r>
            <a:r>
              <a:rPr lang="ru-RU" sz="2400" dirty="0"/>
              <a:t> с медиастинальной </a:t>
            </a:r>
            <a:r>
              <a:rPr lang="ru-RU" sz="2400" dirty="0" err="1"/>
              <a:t>лимфодиссекцией</a:t>
            </a:r>
            <a:r>
              <a:rPr lang="ru-RU" sz="2400" dirty="0"/>
              <a:t> при I стадии рака легкого обеспечивает лучшие непосредственные результаты и не ухудшает прогноз. </a:t>
            </a:r>
            <a:r>
              <a:rPr lang="ru-RU" sz="2400" dirty="0" err="1"/>
              <a:t>Торакоскопические</a:t>
            </a:r>
            <a:r>
              <a:rPr lang="ru-RU" sz="2400" dirty="0"/>
              <a:t> операции при клинической I стадии рака легкого могут быть рекомендованы как стандартный вариант хирургического лечения наряду с обычными открытыми вмешательствами. </a:t>
            </a:r>
          </a:p>
        </p:txBody>
      </p:sp>
    </p:spTree>
    <p:extLst>
      <p:ext uri="{BB962C8B-B14F-4D97-AF65-F5344CB8AC3E}">
        <p14:creationId xmlns:p14="http://schemas.microsoft.com/office/powerpoint/2010/main" val="3435830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2682" y="658025"/>
            <a:ext cx="10642242" cy="3785652"/>
          </a:xfrm>
          <a:prstGeom prst="rect">
            <a:avLst/>
          </a:prstGeom>
        </p:spPr>
        <p:txBody>
          <a:bodyPr wrap="square">
            <a:spAutoFit/>
          </a:bodyPr>
          <a:lstStyle/>
          <a:p>
            <a:r>
              <a:rPr lang="ru-RU" sz="2400" b="1" dirty="0"/>
              <a:t>Лучевая терапия </a:t>
            </a:r>
          </a:p>
          <a:p>
            <a:endParaRPr lang="ru-RU" sz="2400" dirty="0" smtClean="0"/>
          </a:p>
          <a:p>
            <a:r>
              <a:rPr lang="ru-RU" sz="2400" dirty="0" smtClean="0"/>
              <a:t>Лучевую </a:t>
            </a:r>
            <a:r>
              <a:rPr lang="ru-RU" sz="2400" dirty="0"/>
              <a:t>терапию применяют как самостоятельное лечение, а также в сочетании с хирургическим или химиотерапевтическим методом. </a:t>
            </a:r>
            <a:endParaRPr lang="ru-RU" sz="2400" dirty="0" smtClean="0"/>
          </a:p>
          <a:p>
            <a:endParaRPr lang="ru-RU" sz="2400" dirty="0" smtClean="0"/>
          </a:p>
          <a:p>
            <a:r>
              <a:rPr lang="ru-RU" sz="2400" dirty="0" smtClean="0"/>
              <a:t>Лучевая </a:t>
            </a:r>
            <a:r>
              <a:rPr lang="ru-RU" sz="2400" dirty="0"/>
              <a:t>терапия при нерадикальной операции уменьшает риск рецидива. </a:t>
            </a:r>
          </a:p>
          <a:p>
            <a:endParaRPr lang="ru-RU" sz="2400" dirty="0" smtClean="0"/>
          </a:p>
          <a:p>
            <a:r>
              <a:rPr lang="ru-RU" sz="2400" dirty="0" smtClean="0"/>
              <a:t>Химиолучевая </a:t>
            </a:r>
            <a:r>
              <a:rPr lang="ru-RU" sz="2400" dirty="0"/>
              <a:t>терапия увеличивает продолжительность жизни больных неоперабельным раком легкого </a:t>
            </a:r>
            <a:r>
              <a:rPr lang="ru-RU" sz="2400" dirty="0" smtClean="0"/>
              <a:t>  </a:t>
            </a:r>
            <a:endParaRPr lang="ru-RU" sz="2400" dirty="0"/>
          </a:p>
          <a:p>
            <a:endParaRPr lang="ru-RU" sz="2400" dirty="0"/>
          </a:p>
        </p:txBody>
      </p:sp>
    </p:spTree>
    <p:extLst>
      <p:ext uri="{BB962C8B-B14F-4D97-AF65-F5344CB8AC3E}">
        <p14:creationId xmlns:p14="http://schemas.microsoft.com/office/powerpoint/2010/main" val="623261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2681" y="758092"/>
            <a:ext cx="10809667" cy="2677656"/>
          </a:xfrm>
          <a:prstGeom prst="rect">
            <a:avLst/>
          </a:prstGeom>
        </p:spPr>
        <p:txBody>
          <a:bodyPr wrap="square">
            <a:spAutoFit/>
          </a:bodyPr>
          <a:lstStyle/>
          <a:p>
            <a:r>
              <a:rPr lang="ru-RU" sz="2400" b="1" dirty="0"/>
              <a:t>Этиология и патогенез </a:t>
            </a:r>
          </a:p>
          <a:p>
            <a:endParaRPr lang="ru-RU" sz="2400" dirty="0" smtClean="0"/>
          </a:p>
          <a:p>
            <a:r>
              <a:rPr lang="ru-RU" sz="2400" dirty="0" smtClean="0"/>
              <a:t>У </a:t>
            </a:r>
            <a:r>
              <a:rPr lang="ru-RU" sz="2400" dirty="0"/>
              <a:t>подавляющего большинства больных раком легкого (85-90%) развитие заболевания связано с курением, как активным, так и пассивным.</a:t>
            </a:r>
          </a:p>
          <a:p>
            <a:endParaRPr lang="ru-RU" sz="2400" b="1" dirty="0" smtClean="0"/>
          </a:p>
          <a:p>
            <a:r>
              <a:rPr lang="ru-RU" sz="2400" b="1" dirty="0" smtClean="0"/>
              <a:t>Факторы </a:t>
            </a:r>
            <a:r>
              <a:rPr lang="ru-RU" sz="2400" b="1" dirty="0"/>
              <a:t>риска- </a:t>
            </a:r>
            <a:r>
              <a:rPr lang="ru-RU" sz="2400" dirty="0"/>
              <a:t>облучение (проводимая ранее лучевая терапия по поводу других опухолей внутригрудной локализации), радон, асбест, мышьяк. </a:t>
            </a:r>
          </a:p>
        </p:txBody>
      </p:sp>
    </p:spTree>
    <p:extLst>
      <p:ext uri="{BB962C8B-B14F-4D97-AF65-F5344CB8AC3E}">
        <p14:creationId xmlns:p14="http://schemas.microsoft.com/office/powerpoint/2010/main" val="41018892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2429" y="0"/>
            <a:ext cx="10496281" cy="6370975"/>
          </a:xfrm>
          <a:prstGeom prst="rect">
            <a:avLst/>
          </a:prstGeom>
        </p:spPr>
        <p:txBody>
          <a:bodyPr wrap="square">
            <a:spAutoFit/>
          </a:bodyPr>
          <a:lstStyle/>
          <a:p>
            <a:r>
              <a:rPr lang="ru-RU" sz="2400" b="1" dirty="0"/>
              <a:t>Симптоматическая терапия </a:t>
            </a:r>
          </a:p>
          <a:p>
            <a:pPr marL="342900" indent="-342900">
              <a:buFont typeface="Symbol" panose="05050102010706020507" pitchFamily="18" charset="2"/>
              <a:buChar char="·"/>
            </a:pPr>
            <a:r>
              <a:rPr lang="ru-RU" sz="2400" dirty="0" smtClean="0"/>
              <a:t>Паллиативная </a:t>
            </a:r>
            <a:r>
              <a:rPr lang="ru-RU" sz="2400" dirty="0"/>
              <a:t>лучевая терапия рекомендуется на любых этапах заболевания для локального контроля </a:t>
            </a:r>
            <a:r>
              <a:rPr lang="ru-RU" sz="2400" dirty="0" err="1"/>
              <a:t>солитарных</a:t>
            </a:r>
            <a:r>
              <a:rPr lang="ru-RU" sz="2400" dirty="0"/>
              <a:t> метастазов, для симптоматического лечения (болевой синдром, кровохаркание, обструкция). </a:t>
            </a:r>
            <a:endParaRPr lang="ru-RU" sz="2400" dirty="0" smtClean="0"/>
          </a:p>
          <a:p>
            <a:r>
              <a:rPr lang="ru-RU" sz="2400" dirty="0" smtClean="0">
                <a:sym typeface="Symbol" panose="05050102010706020507" pitchFamily="18" charset="2"/>
              </a:rPr>
              <a:t></a:t>
            </a:r>
            <a:r>
              <a:rPr lang="ru-RU" sz="2400" dirty="0" smtClean="0"/>
              <a:t> </a:t>
            </a:r>
            <a:r>
              <a:rPr lang="ru-RU" sz="2400" dirty="0"/>
              <a:t>При экссудативном плеврите, сопровождаемом нарастающей одышкой, рекомендуется проведение </a:t>
            </a:r>
            <a:r>
              <a:rPr lang="ru-RU" sz="2400" dirty="0" err="1"/>
              <a:t>плевроцентеза</a:t>
            </a:r>
            <a:r>
              <a:rPr lang="ru-RU" sz="2400" dirty="0"/>
              <a:t>. </a:t>
            </a:r>
          </a:p>
          <a:p>
            <a:r>
              <a:rPr lang="ru-RU" sz="2400" dirty="0">
                <a:sym typeface="Symbol" panose="05050102010706020507" pitchFamily="18" charset="2"/>
              </a:rPr>
              <a:t></a:t>
            </a:r>
            <a:r>
              <a:rPr lang="ru-RU" sz="2400" dirty="0"/>
              <a:t> При легочном кровотечении рекомендуется рассмотреть вопрос о паллиативном хирургическом лечении, при невозможности его выполнения рекомендуется консервативная гемостатическая терапия. </a:t>
            </a:r>
          </a:p>
          <a:p>
            <a:r>
              <a:rPr lang="ru-RU" sz="2400" dirty="0">
                <a:sym typeface="Symbol" panose="05050102010706020507" pitchFamily="18" charset="2"/>
              </a:rPr>
              <a:t></a:t>
            </a:r>
            <a:r>
              <a:rPr lang="ru-RU" sz="2400" dirty="0"/>
              <a:t> При массивном распаде опухоли, вторичной пневмонии рекомендуется рассмотреть вопрос о возможности паллиативной операции. Рекомендуется адекватное медикаментозное обезболивание. Комментарии: целью так называемой «наилучшей поддерживающей терапии» (</a:t>
            </a:r>
            <a:r>
              <a:rPr lang="ru-RU" sz="2400" dirty="0" err="1"/>
              <a:t>best</a:t>
            </a:r>
            <a:r>
              <a:rPr lang="ru-RU" sz="2400" dirty="0"/>
              <a:t> </a:t>
            </a:r>
            <a:r>
              <a:rPr lang="ru-RU" sz="2400" dirty="0" err="1"/>
              <a:t>supportive</a:t>
            </a:r>
            <a:r>
              <a:rPr lang="ru-RU" sz="2400" dirty="0"/>
              <a:t> </a:t>
            </a:r>
            <a:r>
              <a:rPr lang="ru-RU" sz="2400" dirty="0" err="1"/>
              <a:t>care</a:t>
            </a:r>
            <a:r>
              <a:rPr lang="ru-RU" sz="2400" dirty="0"/>
              <a:t>) является профилактика и облегчение симптомов заболевания и поддержание качества жизни пациентов и их близких, независимо от стадии заболевания и потребности в других видах терапии. </a:t>
            </a:r>
          </a:p>
        </p:txBody>
      </p:sp>
    </p:spTree>
    <p:extLst>
      <p:ext uri="{BB962C8B-B14F-4D97-AF65-F5344CB8AC3E}">
        <p14:creationId xmlns:p14="http://schemas.microsoft.com/office/powerpoint/2010/main" val="24264144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2985" y="783644"/>
            <a:ext cx="10449059" cy="3416320"/>
          </a:xfrm>
          <a:prstGeom prst="rect">
            <a:avLst/>
          </a:prstGeom>
        </p:spPr>
        <p:txBody>
          <a:bodyPr wrap="square">
            <a:spAutoFit/>
          </a:bodyPr>
          <a:lstStyle/>
          <a:p>
            <a:r>
              <a:rPr lang="ru-RU" sz="2400" b="1" dirty="0"/>
              <a:t>Лечение больных мелкоклеточным раком легкого </a:t>
            </a:r>
          </a:p>
          <a:p>
            <a:endParaRPr lang="ru-RU" sz="2400" dirty="0" smtClean="0">
              <a:sym typeface="Symbol" panose="05050102010706020507" pitchFamily="18" charset="2"/>
            </a:endParaRPr>
          </a:p>
          <a:p>
            <a:r>
              <a:rPr lang="ru-RU" sz="2400" dirty="0" smtClean="0">
                <a:sym typeface="Symbol" panose="05050102010706020507" pitchFamily="18" charset="2"/>
              </a:rPr>
              <a:t></a:t>
            </a:r>
            <a:r>
              <a:rPr lang="ru-RU" sz="2400" dirty="0" smtClean="0"/>
              <a:t> </a:t>
            </a:r>
            <a:r>
              <a:rPr lang="ru-RU" sz="2400" dirty="0"/>
              <a:t>Оперативное лечение МРЛ (</a:t>
            </a:r>
            <a:r>
              <a:rPr lang="ru-RU" sz="2400" dirty="0" err="1"/>
              <a:t>лобэктомия</a:t>
            </a:r>
            <a:r>
              <a:rPr lang="ru-RU" sz="2400" dirty="0"/>
              <a:t>) рекомендуется лишь при I </a:t>
            </a:r>
            <a:r>
              <a:rPr lang="ru-RU" sz="2400" dirty="0" err="1"/>
              <a:t>cтадии</a:t>
            </a:r>
            <a:r>
              <a:rPr lang="ru-RU" sz="2400" dirty="0"/>
              <a:t> (IА и IВ) и в отдельных случаях при II </a:t>
            </a:r>
            <a:r>
              <a:rPr lang="ru-RU" sz="2400" dirty="0" err="1"/>
              <a:t>cтадии</a:t>
            </a:r>
            <a:r>
              <a:rPr lang="ru-RU" sz="2400" dirty="0"/>
              <a:t> с обязательной </a:t>
            </a:r>
            <a:r>
              <a:rPr lang="ru-RU" sz="2400" dirty="0" err="1"/>
              <a:t>адъювантной</a:t>
            </a:r>
            <a:r>
              <a:rPr lang="ru-RU" sz="2400" dirty="0"/>
              <a:t> химиотерапией. Также рекомендуется профилактическое облучение мозга. </a:t>
            </a:r>
          </a:p>
          <a:p>
            <a:endParaRPr lang="ru-RU" sz="2400" dirty="0" smtClean="0">
              <a:sym typeface="Symbol" panose="05050102010706020507" pitchFamily="18" charset="2"/>
            </a:endParaRPr>
          </a:p>
          <a:p>
            <a:r>
              <a:rPr lang="ru-RU" sz="2400" dirty="0" smtClean="0">
                <a:sym typeface="Symbol" panose="05050102010706020507" pitchFamily="18" charset="2"/>
              </a:rPr>
              <a:t></a:t>
            </a:r>
            <a:r>
              <a:rPr lang="ru-RU" sz="2400" dirty="0" smtClean="0"/>
              <a:t> </a:t>
            </a:r>
            <a:r>
              <a:rPr lang="ru-RU" sz="2400" dirty="0"/>
              <a:t>При локализованной стадии МРЛ (не выходящий за пределы одной половины грудной клетки) рекомендуется в качестве стандарта лечения химиолучевая терапия. </a:t>
            </a:r>
          </a:p>
        </p:txBody>
      </p:sp>
    </p:spTree>
    <p:extLst>
      <p:ext uri="{BB962C8B-B14F-4D97-AF65-F5344CB8AC3E}">
        <p14:creationId xmlns:p14="http://schemas.microsoft.com/office/powerpoint/2010/main" val="18494717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9093" y="1"/>
            <a:ext cx="10972799" cy="6370975"/>
          </a:xfrm>
          <a:prstGeom prst="rect">
            <a:avLst/>
          </a:prstGeom>
        </p:spPr>
        <p:txBody>
          <a:bodyPr wrap="square">
            <a:spAutoFit/>
          </a:bodyPr>
          <a:lstStyle/>
          <a:p>
            <a:r>
              <a:rPr lang="ru-RU" sz="2400" b="1" dirty="0"/>
              <a:t>Реабилитация </a:t>
            </a:r>
          </a:p>
          <a:p>
            <a:r>
              <a:rPr lang="ru-RU" sz="2400" dirty="0">
                <a:sym typeface="Symbol" panose="05050102010706020507" pitchFamily="18" charset="2"/>
              </a:rPr>
              <a:t></a:t>
            </a:r>
            <a:r>
              <a:rPr lang="ru-RU" sz="2400" dirty="0"/>
              <a:t> Рекомендуется проводить реабилитацию, ориентируясь на общие принципы реабилитации пациентов после проведенных хирургических вмешательств и/или химиотерапии.</a:t>
            </a:r>
          </a:p>
          <a:p>
            <a:r>
              <a:rPr lang="ru-RU" sz="2400" b="1" dirty="0"/>
              <a:t>Профилактика и диспансерное наблюдение </a:t>
            </a:r>
          </a:p>
          <a:p>
            <a:r>
              <a:rPr lang="ru-RU" sz="2400" dirty="0">
                <a:sym typeface="Symbol" panose="05050102010706020507" pitchFamily="18" charset="2"/>
              </a:rPr>
              <a:t></a:t>
            </a:r>
            <a:r>
              <a:rPr lang="ru-RU" sz="2400" dirty="0"/>
              <a:t> Рекомендуется соблюдать следующую периодичность и методы наблюдения после завершения лечения по поводу рака легкого: наблюдение пациентов в удовлетворительном состоянии после радикального лечения НМРЛ следует проводить каждые 3 месяца в течение первых трех лет и каждые 6 месяцев на четвертом и пятом году наблюдения с оценкой </a:t>
            </a:r>
            <a:r>
              <a:rPr lang="ru-RU" sz="2400" dirty="0" err="1"/>
              <a:t>физикального</a:t>
            </a:r>
            <a:r>
              <a:rPr lang="ru-RU" sz="2400" dirty="0"/>
              <a:t> состояния, УЗ исследования и выполнением рентгенографии грудной клетки/компьютерной томографии. Рекомендуется проведение МРТ головного мозга, сканирования скелета – 1 раз в год. Через 5 лет после операции обследование проводится один раз в год. </a:t>
            </a:r>
          </a:p>
          <a:p>
            <a:r>
              <a:rPr lang="ru-RU" sz="2400" dirty="0"/>
              <a:t>Задачей наблюдения является раннее выявление прогрессирования заболевания с целью раннего начала химиотерапии или хирургического лечения </a:t>
            </a:r>
            <a:r>
              <a:rPr lang="ru-RU" sz="2400" dirty="0" err="1"/>
              <a:t>резектабельных</a:t>
            </a:r>
            <a:r>
              <a:rPr lang="ru-RU" sz="2400" dirty="0"/>
              <a:t> метастатических очагов, рецидивных опухолей. </a:t>
            </a:r>
          </a:p>
        </p:txBody>
      </p:sp>
    </p:spTree>
    <p:extLst>
      <p:ext uri="{BB962C8B-B14F-4D97-AF65-F5344CB8AC3E}">
        <p14:creationId xmlns:p14="http://schemas.microsoft.com/office/powerpoint/2010/main" val="204572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819953" y="855244"/>
            <a:ext cx="10526333" cy="3785652"/>
          </a:xfrm>
          <a:prstGeom prst="rect">
            <a:avLst/>
          </a:prstGeom>
        </p:spPr>
        <p:txBody>
          <a:bodyPr wrap="square">
            <a:spAutoFit/>
          </a:bodyPr>
          <a:lstStyle/>
          <a:p>
            <a:r>
              <a:rPr lang="ru-RU" sz="2400" b="1" dirty="0"/>
              <a:t>Эпидемиология </a:t>
            </a:r>
          </a:p>
          <a:p>
            <a:endParaRPr lang="ru-RU" sz="2400" dirty="0" smtClean="0"/>
          </a:p>
          <a:p>
            <a:r>
              <a:rPr lang="ru-RU" sz="2400" dirty="0" smtClean="0"/>
              <a:t>По </a:t>
            </a:r>
            <a:r>
              <a:rPr lang="ru-RU" sz="2400" dirty="0"/>
              <a:t>заболеваемости рак легкого занимает 1-е место среди других злокачественных опухолей у мужчин в России, а по смертности — 1-е место среди мужчин и женщин как в России, так и в мире. </a:t>
            </a:r>
            <a:endParaRPr lang="ru-RU" sz="2400" dirty="0" smtClean="0"/>
          </a:p>
          <a:p>
            <a:endParaRPr lang="ru-RU" sz="2400" dirty="0"/>
          </a:p>
          <a:p>
            <a:r>
              <a:rPr lang="ru-RU" sz="2400" dirty="0" smtClean="0"/>
              <a:t>В </a:t>
            </a:r>
            <a:r>
              <a:rPr lang="ru-RU" sz="2400" dirty="0"/>
              <a:t>России в 2015 г. раком легкого заболели 55 157 человек. От рака легкого ежегодно умирает больше больных, чем от рака простаты, молочной железы и толстой кишки вместе взятых. </a:t>
            </a:r>
          </a:p>
          <a:p>
            <a:r>
              <a:rPr lang="ru-RU" sz="2400" dirty="0" smtClean="0"/>
              <a:t>   </a:t>
            </a:r>
            <a:endParaRPr lang="ru-RU" sz="2400" dirty="0"/>
          </a:p>
        </p:txBody>
      </p:sp>
    </p:spTree>
    <p:extLst>
      <p:ext uri="{BB962C8B-B14F-4D97-AF65-F5344CB8AC3E}">
        <p14:creationId xmlns:p14="http://schemas.microsoft.com/office/powerpoint/2010/main" val="548955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5712" y="764636"/>
            <a:ext cx="10487696" cy="4154984"/>
          </a:xfrm>
          <a:prstGeom prst="rect">
            <a:avLst/>
          </a:prstGeom>
        </p:spPr>
        <p:txBody>
          <a:bodyPr wrap="square">
            <a:spAutoFit/>
          </a:bodyPr>
          <a:lstStyle/>
          <a:p>
            <a:r>
              <a:rPr lang="ru-RU" sz="2400" b="1" dirty="0"/>
              <a:t>Кодирование по МКБ 10</a:t>
            </a:r>
          </a:p>
          <a:p>
            <a:r>
              <a:rPr lang="ru-RU" sz="2400" dirty="0"/>
              <a:t> </a:t>
            </a:r>
            <a:r>
              <a:rPr lang="ru-RU" sz="2400" b="1" dirty="0"/>
              <a:t>Злокачественное новообразование бронхов и легкого (C34) </a:t>
            </a:r>
          </a:p>
          <a:p>
            <a:r>
              <a:rPr lang="ru-RU" sz="2400" dirty="0"/>
              <a:t>C34.0 Злокачественное новообразование главных бронхов, киля трахеи, корня легкого </a:t>
            </a:r>
          </a:p>
          <a:p>
            <a:r>
              <a:rPr lang="ru-RU" sz="2400" dirty="0"/>
              <a:t>C34.1 Злокачественное новообразование верхней доли, бронхов или легкого C34.2 Злокачественное новообразование средней доли, бронхов или легкого C34.3 Злокачественное новообразование нижней доли, бронхов или легкого C34.8 Поражение бронхов или легкого, выходящее за пределы одной и более вышеуказанных локализаций </a:t>
            </a:r>
          </a:p>
          <a:p>
            <a:r>
              <a:rPr lang="ru-RU" sz="2400" dirty="0"/>
              <a:t>C34.9 Злокачественное новообразование бронхов или легкого неуточненной локализации </a:t>
            </a:r>
          </a:p>
        </p:txBody>
      </p:sp>
    </p:spTree>
    <p:extLst>
      <p:ext uri="{BB962C8B-B14F-4D97-AF65-F5344CB8AC3E}">
        <p14:creationId xmlns:p14="http://schemas.microsoft.com/office/powerpoint/2010/main" val="83929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3639" y="489397"/>
            <a:ext cx="10573554" cy="5386090"/>
          </a:xfrm>
          <a:prstGeom prst="rect">
            <a:avLst/>
          </a:prstGeom>
        </p:spPr>
        <p:txBody>
          <a:bodyPr wrap="square">
            <a:spAutoFit/>
          </a:bodyPr>
          <a:lstStyle/>
          <a:p>
            <a:r>
              <a:rPr lang="ru-RU" sz="2400" b="1" dirty="0"/>
              <a:t>Классификация Международная гистологическая классификация (2015) </a:t>
            </a:r>
            <a:endParaRPr lang="ru-RU" sz="2400" dirty="0"/>
          </a:p>
          <a:p>
            <a:r>
              <a:rPr lang="ru-RU" sz="2000" b="1" dirty="0" err="1"/>
              <a:t>Преинвазивные</a:t>
            </a:r>
            <a:r>
              <a:rPr lang="ru-RU" sz="2000" b="1" dirty="0"/>
              <a:t> образования </a:t>
            </a:r>
            <a:endParaRPr lang="ru-RU" sz="2000" dirty="0"/>
          </a:p>
          <a:p>
            <a:r>
              <a:rPr lang="ru-RU" sz="2000" dirty="0"/>
              <a:t>8250/0 Атипичная </a:t>
            </a:r>
            <a:r>
              <a:rPr lang="ru-RU" sz="2000" dirty="0" err="1"/>
              <a:t>аденоматозная</a:t>
            </a:r>
            <a:r>
              <a:rPr lang="ru-RU" sz="2000" dirty="0"/>
              <a:t> гиперплазия </a:t>
            </a:r>
          </a:p>
          <a:p>
            <a:r>
              <a:rPr lang="ru-RU" sz="2000" dirty="0"/>
              <a:t>8140/2 </a:t>
            </a:r>
            <a:r>
              <a:rPr lang="ru-RU" sz="2000" dirty="0" err="1"/>
              <a:t>Аденокарцинома</a:t>
            </a:r>
            <a:r>
              <a:rPr lang="ru-RU" sz="2000" dirty="0"/>
              <a:t> </a:t>
            </a:r>
            <a:r>
              <a:rPr lang="ru-RU" sz="2000" dirty="0" err="1"/>
              <a:t>in</a:t>
            </a:r>
            <a:r>
              <a:rPr lang="ru-RU" sz="2000" dirty="0"/>
              <a:t> </a:t>
            </a:r>
            <a:r>
              <a:rPr lang="ru-RU" sz="2000" dirty="0" err="1"/>
              <a:t>situ</a:t>
            </a:r>
            <a:r>
              <a:rPr lang="ru-RU" sz="2000" dirty="0"/>
              <a:t>: 8410/2 </a:t>
            </a:r>
            <a:r>
              <a:rPr lang="ru-RU" sz="2000" dirty="0" err="1"/>
              <a:t>немуцинозная</a:t>
            </a:r>
            <a:r>
              <a:rPr lang="ru-RU" sz="2000" dirty="0"/>
              <a:t> или 8253/2 </a:t>
            </a:r>
            <a:r>
              <a:rPr lang="ru-RU" sz="2000" dirty="0" err="1"/>
              <a:t>муцинозная</a:t>
            </a:r>
            <a:r>
              <a:rPr lang="ru-RU" sz="2000" dirty="0"/>
              <a:t> </a:t>
            </a:r>
          </a:p>
          <a:p>
            <a:r>
              <a:rPr lang="ru-RU" sz="2000" dirty="0"/>
              <a:t>8070/2 Плоскоклеточная карцинома </a:t>
            </a:r>
            <a:r>
              <a:rPr lang="ru-RU" sz="2000" dirty="0" err="1"/>
              <a:t>in</a:t>
            </a:r>
            <a:r>
              <a:rPr lang="ru-RU" sz="2000" dirty="0"/>
              <a:t> </a:t>
            </a:r>
            <a:r>
              <a:rPr lang="ru-RU" sz="2000" dirty="0" err="1"/>
              <a:t>situ</a:t>
            </a:r>
            <a:r>
              <a:rPr lang="ru-RU" sz="2000" dirty="0"/>
              <a:t> </a:t>
            </a:r>
          </a:p>
          <a:p>
            <a:r>
              <a:rPr lang="ru-RU" sz="2000" dirty="0"/>
              <a:t>8040/0 Диффузная идиопатическая легочная нейроэндокринная гиперплазия </a:t>
            </a:r>
          </a:p>
          <a:p>
            <a:r>
              <a:rPr lang="ru-RU" sz="2000" b="1" dirty="0"/>
              <a:t>8140/3 </a:t>
            </a:r>
            <a:r>
              <a:rPr lang="ru-RU" sz="2000" b="1" dirty="0" err="1"/>
              <a:t>Аденокарцинома</a:t>
            </a:r>
            <a:r>
              <a:rPr lang="ru-RU" sz="2000" b="1" dirty="0"/>
              <a:t> </a:t>
            </a:r>
            <a:endParaRPr lang="ru-RU" sz="2000" dirty="0"/>
          </a:p>
          <a:p>
            <a:r>
              <a:rPr lang="ru-RU" sz="2000" dirty="0"/>
              <a:t>8250/3 Со стелющимся типом роста (</a:t>
            </a:r>
            <a:r>
              <a:rPr lang="ru-RU" sz="2000" dirty="0" err="1"/>
              <a:t>lepedic</a:t>
            </a:r>
            <a:r>
              <a:rPr lang="ru-RU" sz="2000" dirty="0"/>
              <a:t>) G1 </a:t>
            </a:r>
          </a:p>
          <a:p>
            <a:r>
              <a:rPr lang="ru-RU" sz="2000" dirty="0"/>
              <a:t>8551/3 </a:t>
            </a:r>
            <a:r>
              <a:rPr lang="ru-RU" sz="2000" dirty="0" err="1"/>
              <a:t>Ацинарная</a:t>
            </a:r>
            <a:r>
              <a:rPr lang="ru-RU" sz="2000" dirty="0"/>
              <a:t> G II </a:t>
            </a:r>
          </a:p>
          <a:p>
            <a:r>
              <a:rPr lang="ru-RU" sz="2000" dirty="0"/>
              <a:t>8260/3 Папиллярная </a:t>
            </a:r>
          </a:p>
          <a:p>
            <a:r>
              <a:rPr lang="ru-RU" sz="2000" dirty="0"/>
              <a:t>8265/3 </a:t>
            </a:r>
            <a:r>
              <a:rPr lang="ru-RU" sz="2000" dirty="0" err="1"/>
              <a:t>Микропапиллярная</a:t>
            </a:r>
            <a:r>
              <a:rPr lang="ru-RU" sz="2000" dirty="0"/>
              <a:t> G III </a:t>
            </a:r>
          </a:p>
          <a:p>
            <a:r>
              <a:rPr lang="ru-RU" sz="2000" dirty="0"/>
              <a:t>8230/3 Солидная </a:t>
            </a:r>
          </a:p>
          <a:p>
            <a:r>
              <a:rPr lang="ru-RU" sz="2000" dirty="0"/>
              <a:t>8253/3 Инвазивная </a:t>
            </a:r>
            <a:r>
              <a:rPr lang="ru-RU" sz="2000" dirty="0" err="1"/>
              <a:t>муцинозная</a:t>
            </a:r>
            <a:r>
              <a:rPr lang="ru-RU" sz="2000" dirty="0"/>
              <a:t> </a:t>
            </a:r>
            <a:r>
              <a:rPr lang="ru-RU" sz="2000" dirty="0" err="1"/>
              <a:t>аденокарцинома</a:t>
            </a:r>
            <a:r>
              <a:rPr lang="ru-RU" sz="2000" dirty="0"/>
              <a:t> </a:t>
            </a:r>
          </a:p>
          <a:p>
            <a:r>
              <a:rPr lang="ru-RU" sz="2000" dirty="0"/>
              <a:t>8254/3 Смешанная инвазивная </a:t>
            </a:r>
            <a:r>
              <a:rPr lang="ru-RU" sz="2000" dirty="0" err="1"/>
              <a:t>муцинозная</a:t>
            </a:r>
            <a:r>
              <a:rPr lang="ru-RU" sz="2000" dirty="0"/>
              <a:t> и </a:t>
            </a:r>
            <a:r>
              <a:rPr lang="ru-RU" sz="2000" dirty="0" err="1" smtClean="0"/>
              <a:t>немуцинозная</a:t>
            </a:r>
            <a:r>
              <a:rPr lang="ru-RU" sz="2000" dirty="0" smtClean="0"/>
              <a:t> </a:t>
            </a:r>
            <a:r>
              <a:rPr lang="ru-RU" sz="2000" dirty="0" err="1" smtClean="0"/>
              <a:t>аденокарцинома</a:t>
            </a:r>
            <a:r>
              <a:rPr lang="ru-RU" sz="2000" dirty="0" smtClean="0"/>
              <a:t> </a:t>
            </a:r>
            <a:endParaRPr lang="ru-RU" sz="2000" dirty="0"/>
          </a:p>
          <a:p>
            <a:r>
              <a:rPr lang="ru-RU" sz="2000" dirty="0"/>
              <a:t>8480/3 Коллоидная </a:t>
            </a:r>
          </a:p>
          <a:p>
            <a:r>
              <a:rPr lang="ru-RU" sz="2000" dirty="0"/>
              <a:t>8333/3 Фетальная </a:t>
            </a:r>
          </a:p>
          <a:p>
            <a:r>
              <a:rPr lang="ru-RU" sz="2000" dirty="0"/>
              <a:t>8144/3 Кишечного типа </a:t>
            </a:r>
          </a:p>
        </p:txBody>
      </p:sp>
    </p:spTree>
    <p:extLst>
      <p:ext uri="{BB962C8B-B14F-4D97-AF65-F5344CB8AC3E}">
        <p14:creationId xmlns:p14="http://schemas.microsoft.com/office/powerpoint/2010/main" val="3284710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01521" y="764635"/>
            <a:ext cx="10483402" cy="4524315"/>
          </a:xfrm>
          <a:prstGeom prst="rect">
            <a:avLst/>
          </a:prstGeom>
        </p:spPr>
        <p:txBody>
          <a:bodyPr wrap="square">
            <a:spAutoFit/>
          </a:bodyPr>
          <a:lstStyle/>
          <a:p>
            <a:r>
              <a:rPr lang="ru-RU" sz="2400" b="1" dirty="0"/>
              <a:t>8070/3 Плоскоклеточный рак </a:t>
            </a:r>
            <a:endParaRPr lang="ru-RU" sz="2400" dirty="0"/>
          </a:p>
          <a:p>
            <a:r>
              <a:rPr lang="ru-RU" sz="2400" dirty="0"/>
              <a:t>8071/3 </a:t>
            </a:r>
            <a:r>
              <a:rPr lang="ru-RU" sz="2400" dirty="0" err="1"/>
              <a:t>Ороговевающий</a:t>
            </a:r>
            <a:r>
              <a:rPr lang="ru-RU" sz="2400" dirty="0"/>
              <a:t> </a:t>
            </a:r>
          </a:p>
          <a:p>
            <a:r>
              <a:rPr lang="ru-RU" sz="2400" dirty="0"/>
              <a:t>8072/3 </a:t>
            </a:r>
            <a:r>
              <a:rPr lang="ru-RU" sz="2400" dirty="0" err="1"/>
              <a:t>Неороговевающий</a:t>
            </a:r>
            <a:r>
              <a:rPr lang="ru-RU" sz="2400" dirty="0"/>
              <a:t> </a:t>
            </a:r>
          </a:p>
          <a:p>
            <a:r>
              <a:rPr lang="ru-RU" sz="2400" dirty="0"/>
              <a:t>8083/3 </a:t>
            </a:r>
            <a:r>
              <a:rPr lang="ru-RU" sz="2400" dirty="0" err="1"/>
              <a:t>Базалоидный</a:t>
            </a:r>
            <a:r>
              <a:rPr lang="ru-RU" sz="2400" dirty="0"/>
              <a:t> </a:t>
            </a:r>
          </a:p>
          <a:p>
            <a:r>
              <a:rPr lang="ru-RU" sz="2400" b="1" dirty="0"/>
              <a:t>Нейроэндокринные опухоли</a:t>
            </a:r>
            <a:r>
              <a:rPr lang="ru-RU" sz="2400" dirty="0"/>
              <a:t> </a:t>
            </a:r>
          </a:p>
          <a:p>
            <a:r>
              <a:rPr lang="ru-RU" sz="2400" dirty="0"/>
              <a:t>- 8041/3 Мелкоклеточный рак </a:t>
            </a:r>
          </a:p>
          <a:p>
            <a:r>
              <a:rPr lang="ru-RU" sz="2400" dirty="0"/>
              <a:t>- 8045/3 Комбинированный мелкоклеточный рак </a:t>
            </a:r>
          </a:p>
          <a:p>
            <a:r>
              <a:rPr lang="ru-RU" sz="2400" dirty="0"/>
              <a:t>- 8013/3 Крупноклеточная нейроэндокринная карцинома </a:t>
            </a:r>
          </a:p>
          <a:p>
            <a:r>
              <a:rPr lang="ru-RU" sz="2400" dirty="0"/>
              <a:t>- 8013/3 Комбинированная крупноклеточная нейроэндокринная карцинома </a:t>
            </a:r>
          </a:p>
          <a:p>
            <a:r>
              <a:rPr lang="ru-RU" sz="2400" dirty="0"/>
              <a:t>- </a:t>
            </a:r>
            <a:r>
              <a:rPr lang="ru-RU" sz="2400" dirty="0" err="1"/>
              <a:t>Карциноидные</a:t>
            </a:r>
            <a:r>
              <a:rPr lang="ru-RU" sz="2400" dirty="0"/>
              <a:t> опухоли:</a:t>
            </a:r>
          </a:p>
          <a:p>
            <a:r>
              <a:rPr lang="ru-RU" sz="2400" dirty="0"/>
              <a:t> - 8240/3 Типичный </a:t>
            </a:r>
            <a:r>
              <a:rPr lang="ru-RU" sz="2400" dirty="0" err="1"/>
              <a:t>карциноид</a:t>
            </a:r>
            <a:r>
              <a:rPr lang="ru-RU" sz="2400" dirty="0"/>
              <a:t> </a:t>
            </a:r>
          </a:p>
          <a:p>
            <a:r>
              <a:rPr lang="ru-RU" sz="2400" dirty="0"/>
              <a:t>- 8249/3 Атипичный </a:t>
            </a:r>
            <a:r>
              <a:rPr lang="ru-RU" sz="2400" dirty="0" err="1"/>
              <a:t>карциноид</a:t>
            </a:r>
            <a:r>
              <a:rPr lang="ru-RU" sz="2400" dirty="0"/>
              <a:t> </a:t>
            </a:r>
          </a:p>
        </p:txBody>
      </p:sp>
    </p:spTree>
    <p:extLst>
      <p:ext uri="{BB962C8B-B14F-4D97-AF65-F5344CB8AC3E}">
        <p14:creationId xmlns:p14="http://schemas.microsoft.com/office/powerpoint/2010/main" val="1899784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8" y="841909"/>
            <a:ext cx="10513453" cy="5262979"/>
          </a:xfrm>
          <a:prstGeom prst="rect">
            <a:avLst/>
          </a:prstGeom>
        </p:spPr>
        <p:txBody>
          <a:bodyPr wrap="square">
            <a:spAutoFit/>
          </a:bodyPr>
          <a:lstStyle/>
          <a:p>
            <a:r>
              <a:rPr lang="ru-RU" sz="2400" b="1" dirty="0"/>
              <a:t>8012/3 Крупноклеточная карцинома</a:t>
            </a:r>
            <a:r>
              <a:rPr lang="ru-RU" sz="2400" dirty="0"/>
              <a:t> </a:t>
            </a:r>
          </a:p>
          <a:p>
            <a:r>
              <a:rPr lang="ru-RU" sz="2400" dirty="0"/>
              <a:t>8022/3 Плеоморфная карцинома </a:t>
            </a:r>
          </a:p>
          <a:p>
            <a:r>
              <a:rPr lang="ru-RU" sz="2400" dirty="0"/>
              <a:t>8032/3 Веретеноклеточная карцинома </a:t>
            </a:r>
          </a:p>
          <a:p>
            <a:r>
              <a:rPr lang="ru-RU" sz="2400" dirty="0"/>
              <a:t>8031/3 Гигантоклеточная карцинома </a:t>
            </a:r>
          </a:p>
          <a:p>
            <a:r>
              <a:rPr lang="ru-RU" sz="2400" dirty="0"/>
              <a:t>8980/3 </a:t>
            </a:r>
            <a:r>
              <a:rPr lang="ru-RU" sz="2400" dirty="0" err="1"/>
              <a:t>Карциносаркома</a:t>
            </a:r>
            <a:r>
              <a:rPr lang="ru-RU" sz="2400" dirty="0"/>
              <a:t> </a:t>
            </a:r>
          </a:p>
          <a:p>
            <a:r>
              <a:rPr lang="ru-RU" sz="2400" dirty="0"/>
              <a:t>8972/3 Легочная бластома </a:t>
            </a:r>
          </a:p>
          <a:p>
            <a:r>
              <a:rPr lang="ru-RU" sz="2400" b="1" dirty="0"/>
              <a:t>Другие </a:t>
            </a:r>
            <a:r>
              <a:rPr lang="ru-RU" sz="2400" b="1" dirty="0" err="1"/>
              <a:t>неклассифицируемые</a:t>
            </a:r>
            <a:r>
              <a:rPr lang="ru-RU" sz="2400" b="1" dirty="0"/>
              <a:t> опухоли:</a:t>
            </a:r>
            <a:r>
              <a:rPr lang="ru-RU" sz="2400" dirty="0"/>
              <a:t> </a:t>
            </a:r>
          </a:p>
          <a:p>
            <a:r>
              <a:rPr lang="ru-RU" sz="2400" dirty="0"/>
              <a:t>-8082/3 </a:t>
            </a:r>
            <a:r>
              <a:rPr lang="ru-RU" sz="2400" dirty="0" err="1"/>
              <a:t>Лимфоэпителиомаподобная</a:t>
            </a:r>
            <a:r>
              <a:rPr lang="ru-RU" sz="2400" dirty="0"/>
              <a:t> карцинома </a:t>
            </a:r>
          </a:p>
          <a:p>
            <a:r>
              <a:rPr lang="ru-RU" sz="2400" dirty="0"/>
              <a:t>- 8023/3 NUT карцинома </a:t>
            </a:r>
          </a:p>
          <a:p>
            <a:r>
              <a:rPr lang="ru-RU" sz="2400" dirty="0"/>
              <a:t>Опухоли по типу опухолей слюнных желез: </a:t>
            </a:r>
          </a:p>
          <a:p>
            <a:r>
              <a:rPr lang="ru-RU" sz="2400" dirty="0"/>
              <a:t>- 8430/3 Мукоэпидермоидная карцинома </a:t>
            </a:r>
          </a:p>
          <a:p>
            <a:r>
              <a:rPr lang="ru-RU" sz="2400" dirty="0"/>
              <a:t>- 8200/3 </a:t>
            </a:r>
            <a:r>
              <a:rPr lang="ru-RU" sz="2400" dirty="0" err="1"/>
              <a:t>Аденокистозный</a:t>
            </a:r>
            <a:r>
              <a:rPr lang="ru-RU" sz="2400" dirty="0"/>
              <a:t> рак </a:t>
            </a:r>
          </a:p>
          <a:p>
            <a:r>
              <a:rPr lang="ru-RU" sz="2400" dirty="0"/>
              <a:t>- 8562/3 Эпителиально-миоэпителиальная карцинома </a:t>
            </a:r>
          </a:p>
          <a:p>
            <a:r>
              <a:rPr lang="ru-RU" sz="2400" dirty="0"/>
              <a:t>- 8940/0 Плеоморфная аденома </a:t>
            </a:r>
          </a:p>
        </p:txBody>
      </p:sp>
    </p:spTree>
    <p:extLst>
      <p:ext uri="{BB962C8B-B14F-4D97-AF65-F5344CB8AC3E}">
        <p14:creationId xmlns:p14="http://schemas.microsoft.com/office/powerpoint/2010/main" val="2106063559"/>
      </p:ext>
    </p:extLst>
  </p:cSld>
  <p:clrMapOvr>
    <a:masterClrMapping/>
  </p:clrMapOvr>
</p:sld>
</file>

<file path=ppt/theme/theme1.xml><?xml version="1.0" encoding="utf-8"?>
<a:theme xmlns:a="http://schemas.openxmlformats.org/drawingml/2006/main" name="Ретро">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435</TotalTime>
  <Words>3013</Words>
  <Application>Microsoft Office PowerPoint</Application>
  <PresentationFormat>Произвольный</PresentationFormat>
  <Paragraphs>220</Paragraphs>
  <Slides>42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Ретро</vt:lpstr>
      <vt:lpstr>РАК ЛЕГКОГО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ОСТРАЯ СЕРДЕЧНО-СОСУДИСТАЯ НЕДОСТАТОЧНОСТЬ</dc:title>
  <dc:creator>Юля</dc:creator>
  <cp:lastModifiedBy>HEAD</cp:lastModifiedBy>
  <cp:revision>48</cp:revision>
  <dcterms:created xsi:type="dcterms:W3CDTF">2020-01-29T06:53:54Z</dcterms:created>
  <dcterms:modified xsi:type="dcterms:W3CDTF">2022-01-24T10:20:48Z</dcterms:modified>
</cp:coreProperties>
</file>