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9" r:id="rId2"/>
    <p:sldId id="276" r:id="rId3"/>
    <p:sldId id="261" r:id="rId4"/>
    <p:sldId id="289" r:id="rId5"/>
    <p:sldId id="286" r:id="rId6"/>
    <p:sldId id="279" r:id="rId7"/>
    <p:sldId id="281" r:id="rId8"/>
    <p:sldId id="265" r:id="rId9"/>
    <p:sldId id="266" r:id="rId10"/>
    <p:sldId id="290" r:id="rId11"/>
    <p:sldId id="291" r:id="rId12"/>
    <p:sldId id="292" r:id="rId13"/>
    <p:sldId id="293" r:id="rId14"/>
    <p:sldId id="294" r:id="rId15"/>
    <p:sldId id="295" r:id="rId16"/>
    <p:sldId id="288" r:id="rId17"/>
    <p:sldId id="285" r:id="rId18"/>
    <p:sldId id="284" r:id="rId19"/>
    <p:sldId id="287" r:id="rId20"/>
    <p:sldId id="277" r:id="rId21"/>
    <p:sldId id="27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D0E2"/>
    <a:srgbClr val="666666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76" autoAdjust="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2323" y="-10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341AF-BA48-415F-B820-417F5648A8F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0C6C0-A4F9-4BB8-B0F0-0F09C5B19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34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0C6C0-A4F9-4BB8-B0F0-0F09C5B190A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31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0C6C0-A4F9-4BB8-B0F0-0F09C5B190A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645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0C6C0-A4F9-4BB8-B0F0-0F09C5B190A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44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0C6C0-A4F9-4BB8-B0F0-0F09C5B190A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61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3198-D055-4F9F-90B3-4317C42791B3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59BD-3612-4D29-9E84-7DF6F8D50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737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3198-D055-4F9F-90B3-4317C42791B3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59BD-3612-4D29-9E84-7DF6F8D50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5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3198-D055-4F9F-90B3-4317C42791B3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59BD-3612-4D29-9E84-7DF6F8D50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718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233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5205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35624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35624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90700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8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2900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3198-D055-4F9F-90B3-4317C42791B3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59BD-3612-4D29-9E84-7DF6F8D50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942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3198-D055-4F9F-90B3-4317C42791B3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59BD-3612-4D29-9E84-7DF6F8D50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96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3198-D055-4F9F-90B3-4317C42791B3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59BD-3612-4D29-9E84-7DF6F8D50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8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3198-D055-4F9F-90B3-4317C42791B3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59BD-3612-4D29-9E84-7DF6F8D50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3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3198-D055-4F9F-90B3-4317C42791B3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59BD-3612-4D29-9E84-7DF6F8D50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28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3198-D055-4F9F-90B3-4317C42791B3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59BD-3612-4D29-9E84-7DF6F8D50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95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3198-D055-4F9F-90B3-4317C42791B3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59BD-3612-4D29-9E84-7DF6F8D50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47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3198-D055-4F9F-90B3-4317C42791B3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59BD-3612-4D29-9E84-7DF6F8D50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21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3198-D055-4F9F-90B3-4317C42791B3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A59BD-3612-4D29-9E84-7DF6F8D50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63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6" r:id="rId14"/>
    <p:sldLayoutId id="21474836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0632" y="1059445"/>
            <a:ext cx="4920915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АНТИНАРКОТИЧЕСКОЕ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ВОЛОНТЕРСКОЕ ДВИЖЕНИЕ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ИРКУТСКОЙ ОБЛАСТИ 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tillium Light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6847" r="6962" b="9609"/>
          <a:stretch/>
        </p:blipFill>
        <p:spPr>
          <a:xfrm>
            <a:off x="5378115" y="164452"/>
            <a:ext cx="6605338" cy="64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6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053" y="304800"/>
            <a:ext cx="8563561" cy="12525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Акция Единого действия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«Горячая линия»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9459" name="Picture 4" descr="D:\Раб.стол\волонтеры проекты\материалы для ролика\Акция Телефон доверия\Телефон доверия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4149726"/>
            <a:ext cx="250031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D:\Раб.стол\волонтеры проекты\материалы для ролика\Акция Телефон доверия\WIWpRXoIM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2103438"/>
            <a:ext cx="24003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D:\Раб.стол\волонтеры проекты\материалы для ролика\Акция Телефон доверия\lULrKFkshY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133601"/>
            <a:ext cx="24955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D:\Раб.стол\волонтеры проекты\материалы для ролика\Акция Телефон доверия\RdBhfOWUiS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4" y="4146551"/>
            <a:ext cx="2409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D:\Раб.стол\волонтеры проекты\материалы для ролика\Акция Телефон доверия\FAAhxHwqov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2133601"/>
            <a:ext cx="24955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5" descr="F:\Работа фото\Здоровый совет\ФОТО С АЦИИ 1\IMG_5562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9550" y="4157663"/>
            <a:ext cx="2509838" cy="1789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71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260350"/>
            <a:ext cx="2663825" cy="2400300"/>
          </a:xfrm>
        </p:spPr>
      </p:pic>
      <p:pic>
        <p:nvPicPr>
          <p:cNvPr id="21507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127251"/>
            <a:ext cx="31686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00038"/>
            <a:ext cx="280828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292601"/>
            <a:ext cx="306863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3621088"/>
            <a:ext cx="38354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59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1570" y="411957"/>
            <a:ext cx="5545138" cy="1108075"/>
          </a:xfrm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Акция «АНТИСПАЙС»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3555" name="Picture 2" descr="D:\Раб.стол\волонтеры проекты\материалы для ролика\Антинаркотическая акция АнтиСпайс\dgXXV_q4LiQ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916113"/>
            <a:ext cx="246062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D:\Раб.стол\волонтеры проекты\материалы для ролика\Антинаркотическая акция АнтиСпайс\wC9BOk1PSq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4" y="4221163"/>
            <a:ext cx="244633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D:\Раб.стол\волонтеры проекты\материалы для ролика\Антинаркотическая акция АнтиСпайс\KhVC0OOlMy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1916113"/>
            <a:ext cx="2570163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5303839" y="2708275"/>
            <a:ext cx="484187" cy="979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3559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5888"/>
            <a:ext cx="3395662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Объект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9376" y="4221164"/>
            <a:ext cx="2570163" cy="2016125"/>
          </a:xfrm>
        </p:spPr>
      </p:pic>
      <p:pic>
        <p:nvPicPr>
          <p:cNvPr id="23561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1916113"/>
            <a:ext cx="2449512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5" descr="D:\Раб.стол\MgFQ1NczAt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221163"/>
            <a:ext cx="2449512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741363"/>
            <a:ext cx="213995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548064"/>
            <a:ext cx="309562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Объект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9263" y="836614"/>
            <a:ext cx="3325812" cy="2497137"/>
          </a:xfrm>
        </p:spPr>
      </p:pic>
      <p:pic>
        <p:nvPicPr>
          <p:cNvPr id="24581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3228975"/>
            <a:ext cx="2660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460375"/>
            <a:ext cx="2660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1" y="3541714"/>
            <a:ext cx="22764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40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4113" y="115889"/>
            <a:ext cx="7993062" cy="1431925"/>
          </a:xfrm>
        </p:spPr>
        <p:txBody>
          <a:bodyPr/>
          <a:lstStyle/>
          <a:p>
            <a:pPr algn="ctr">
              <a:defRPr/>
            </a:pPr>
            <a:r>
              <a:rPr lang="ru-RU" sz="2500" b="1" dirty="0">
                <a:solidFill>
                  <a:srgbClr val="002060"/>
                </a:solidFill>
              </a:rPr>
              <a:t>Профилактические мероприятия </a:t>
            </a:r>
            <a:br>
              <a:rPr lang="ru-RU" sz="25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(лекции, беседы, кинолектории, круглые столы, дебаты, ролевые игры, квесты, ток-шоу)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0" y="1844676"/>
            <a:ext cx="7543800" cy="42513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8676" name="Picture 2" descr="D:\Раб.стол\волонтеры проекты\материалы для ролика\Профилактические мероприятия\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989138"/>
            <a:ext cx="28082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 descr="D:\Раб.стол\волонтеры проекты\материалы для ролика\Профилактические мероприятия\МВО Линия_Жизни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1989138"/>
            <a:ext cx="24114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 descr="D:\Раб.стол\волонтеры проекты\материалы для ролика\Профилактические мероприятия\002 (1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1989139"/>
            <a:ext cx="23764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5" descr="D:\Раб.стол\волонтеры проекты\материалы для ролика\Профилактические мероприятия\IMG_14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005264"/>
            <a:ext cx="2735262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6" descr="D:\Раб.стол\волонтеры проекты\материалы для ролика\Профилактические мероприятия\0n4dxVji9-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6" y="4054476"/>
            <a:ext cx="231616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7" descr="D:\Раб.стол\волонтеры проекты\материалы для ролика\Профилактические мероприятия\ZSBr3x5Qpw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6" y="4032251"/>
            <a:ext cx="2392363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49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938" y="416761"/>
            <a:ext cx="10034336" cy="9366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Уличные акции (консультационные палатки, расклеивание информации, раздача буклетов среди населения, проведение социологических опросов, проведение массовых акций, посвященных Международному дню борьбы с наркоманией,  Всемирному дню отказа от курения, Дню Трезвости и др.)</a:t>
            </a:r>
          </a:p>
        </p:txBody>
      </p:sp>
      <p:pic>
        <p:nvPicPr>
          <p:cNvPr id="29699" name="Picture 2" descr="D:\Раб.стол\волонтеры проекты\материалы для ролика\Уличные акции\rKfjmKh9B1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149725"/>
            <a:ext cx="19446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D:\Раб.стол\волонтеры проекты\материалы для ролика\Уличные акции\LSwAi6Dqw0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4113213"/>
            <a:ext cx="18002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D:\Раб.стол\волонтеры проекты\материалы для ролика\Уличные акции\фото 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1700213"/>
            <a:ext cx="26416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D:\Раб.стол\волонтеры проекты\материалы для ролика\Уличные акции\20180618_1121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1700213"/>
            <a:ext cx="2840037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 descr="D:\Раб.стол\волонтеры проекты\материалы для ролика\Уличные акции\20180619_1301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773238"/>
            <a:ext cx="2989262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1" descr="D:\Раб.стол\волонтеры проекты\материалы для ролика\фото волонтеры\ZGkK7ca-RvE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4339" y="4132264"/>
            <a:ext cx="3887787" cy="2651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0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35768" y="1012863"/>
            <a:ext cx="3078130" cy="513986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/>
            <a:r>
              <a:rPr lang="ru-RU" b="1" dirty="0"/>
              <a:t>В рамках </a:t>
            </a:r>
            <a:r>
              <a:rPr lang="ru-RU" b="1" dirty="0" smtClean="0"/>
              <a:t>проекта планируется </a:t>
            </a:r>
            <a:r>
              <a:rPr lang="ru-RU" b="1" dirty="0"/>
              <a:t>соединить воедино добровольчество + профилактика + творчество = новый современный инновационный продукт в профилактике в формате </a:t>
            </a:r>
            <a:r>
              <a:rPr lang="ru-RU" b="1" dirty="0" smtClean="0"/>
              <a:t>комиксов, стикерпака.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Подать </a:t>
            </a:r>
            <a:r>
              <a:rPr lang="ru-RU" b="1" dirty="0"/>
              <a:t>профилактику в ином ввиде, молодежном, интересном, поговорить с молодежью на их языке</a:t>
            </a:r>
            <a:r>
              <a:rPr lang="ru-RU" b="1" dirty="0" smtClean="0"/>
              <a:t>.</a:t>
            </a:r>
          </a:p>
          <a:p>
            <a:pPr algn="just"/>
            <a:endParaRPr lang="ru-RU" b="1" dirty="0"/>
          </a:p>
          <a:p>
            <a:pPr algn="just"/>
            <a:endParaRPr lang="ru-RU" b="1" dirty="0" smtClean="0"/>
          </a:p>
          <a:p>
            <a:pPr algn="just"/>
            <a:r>
              <a:rPr lang="ru-RU" sz="3200" b="1" dirty="0" smtClean="0"/>
              <a:t>ЧТО ДАЕТ ЭТО ТЕБЕ?</a:t>
            </a:r>
            <a:endParaRPr lang="ru-RU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63359" y="1207807"/>
            <a:ext cx="4467430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spc="200" dirty="0" smtClean="0">
                <a:latin typeface="Titillium" charset="0"/>
                <a:ea typeface="Titillium" charset="0"/>
                <a:cs typeface="Titillium" charset="0"/>
              </a:rPr>
              <a:t>ВОЗМОЖНОСТЬ ЗАЯВИТЬ О СЕБЯ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63359" y="1925278"/>
            <a:ext cx="4828729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spc="200" dirty="0" smtClean="0">
                <a:latin typeface="Titillium" charset="0"/>
                <a:ea typeface="Titillium" charset="0"/>
                <a:cs typeface="Titillium" charset="0"/>
              </a:rPr>
              <a:t>СОЗДАТЬ СВОЙ АВТОРСКИЙ ПРОДУКТ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63359" y="3783910"/>
            <a:ext cx="2801066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spc="200" dirty="0" smtClean="0">
                <a:latin typeface="Titillium" charset="0"/>
                <a:ea typeface="Titillium" charset="0"/>
                <a:cs typeface="Titillium" charset="0"/>
              </a:rPr>
              <a:t>ОПЫТ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63359" y="4238156"/>
            <a:ext cx="3627591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spc="200" dirty="0" smtClean="0">
                <a:latin typeface="Titillium" charset="0"/>
                <a:ea typeface="Titillium" charset="0"/>
                <a:cs typeface="Titillium" charset="0"/>
              </a:rPr>
              <a:t>НЕФОРМАЛЬНОЕ ОБУЧЕНИЕ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988628" y="1492625"/>
            <a:ext cx="0" cy="4200603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>
            <a:fillRect/>
          </a:stretch>
        </p:blipFill>
        <p:spPr>
          <a:xfrm>
            <a:off x="0" y="-1"/>
            <a:ext cx="3361038" cy="6857999"/>
          </a:xfrm>
        </p:spPr>
      </p:pic>
      <p:sp>
        <p:nvSpPr>
          <p:cNvPr id="15" name="TextBox 14"/>
          <p:cNvSpPr txBox="1"/>
          <p:nvPr/>
        </p:nvSpPr>
        <p:spPr>
          <a:xfrm>
            <a:off x="7263359" y="4689898"/>
            <a:ext cx="4383210" cy="7879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spc="200" dirty="0" smtClean="0">
                <a:latin typeface="Titillium" charset="0"/>
                <a:ea typeface="Titillium" charset="0"/>
                <a:cs typeface="Titillium" charset="0"/>
              </a:rPr>
              <a:t>ПРИЯТНЫЙ БОНУС В ФОРМЕ ПОДАРОЧНОГО СЕРТИФИКАТА И НЫЕ ПРИЗЫ ПРИ УЧАСТИИ В РОЗЫГРАШАХ, КОНКУРСАХ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361038" y="234553"/>
            <a:ext cx="8610600" cy="495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ru-RU" b="1" dirty="0" smtClean="0"/>
              <a:t>ПРОЕКТ «ТВОРЧЕСКАЯ МАСТЕРСКАЯ»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263359" y="2544260"/>
            <a:ext cx="446743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spc="200" dirty="0" smtClean="0">
                <a:latin typeface="Titillium" charset="0"/>
                <a:ea typeface="Titillium" charset="0"/>
                <a:cs typeface="Titillium" charset="0"/>
              </a:rPr>
              <a:t>ВОЗМОЖНОСТЬ ПРЕДСТАВИТЬ СВОЙ ПРОДУКТ НА РЕГИОНАЛЬНОМ И ФЕДЕРАЛЬНОМ УРОВНЕ КАК НОВЫЙ ИННОВАЦИОННЫЙ </a:t>
            </a:r>
          </a:p>
        </p:txBody>
      </p:sp>
    </p:spTree>
    <p:extLst>
      <p:ext uri="{BB962C8B-B14F-4D97-AF65-F5344CB8AC3E}">
        <p14:creationId xmlns:p14="http://schemas.microsoft.com/office/powerpoint/2010/main" val="189364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517" y="1931531"/>
            <a:ext cx="8610600" cy="4954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включает проект?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75310" y="3771869"/>
            <a:ext cx="393405" cy="393405"/>
          </a:xfrm>
          <a:prstGeom prst="ellipse">
            <a:avLst/>
          </a:prstGeom>
          <a:noFill/>
          <a:ln w="6350">
            <a:solidFill>
              <a:srgbClr val="4ED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1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60365" y="3771869"/>
            <a:ext cx="393405" cy="393405"/>
          </a:xfrm>
          <a:prstGeom prst="ellipse">
            <a:avLst/>
          </a:prstGeom>
          <a:noFill/>
          <a:ln w="6350">
            <a:solidFill>
              <a:srgbClr val="4ED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alpha val="4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7045420" y="3771869"/>
            <a:ext cx="393405" cy="393405"/>
          </a:xfrm>
          <a:prstGeom prst="ellipse">
            <a:avLst/>
          </a:prstGeom>
          <a:noFill/>
          <a:ln w="6350">
            <a:solidFill>
              <a:srgbClr val="4ED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alpha val="4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9230474" y="3771869"/>
            <a:ext cx="393405" cy="393405"/>
          </a:xfrm>
          <a:prstGeom prst="ellipse">
            <a:avLst/>
          </a:prstGeom>
          <a:noFill/>
          <a:ln w="6350">
            <a:solidFill>
              <a:srgbClr val="4ED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alpha val="4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119944" y="3973762"/>
            <a:ext cx="1669312" cy="0"/>
          </a:xfrm>
          <a:prstGeom prst="line">
            <a:avLst/>
          </a:prstGeom>
          <a:ln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04309" y="3973762"/>
            <a:ext cx="1669312" cy="0"/>
          </a:xfrm>
          <a:prstGeom prst="line">
            <a:avLst/>
          </a:prstGeom>
          <a:ln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86733" y="3968571"/>
            <a:ext cx="1669312" cy="0"/>
          </a:xfrm>
          <a:prstGeom prst="line">
            <a:avLst/>
          </a:prstGeom>
          <a:ln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81032" y="4492099"/>
            <a:ext cx="1771774" cy="6647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Знакомство с командой, распределение ролей</a:t>
            </a:r>
            <a:endParaRPr lang="en-US" sz="105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05285" y="4492099"/>
            <a:ext cx="2116104" cy="6647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Непосредственное создание комиксов, стикерпака, прорисовка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Titillium"/>
              <a:ea typeface="Titillium" charset="0"/>
              <a:cs typeface="Titill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46381" y="4492099"/>
            <a:ext cx="1771774" cy="8863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Работа с наставником проекта. Фокус-группа. Продукт  конечный до 1 декабря 2020 года.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541609" y="2716773"/>
            <a:ext cx="1030923" cy="738653"/>
            <a:chOff x="4541609" y="2716773"/>
            <a:chExt cx="1030923" cy="738653"/>
          </a:xfrm>
        </p:grpSpPr>
        <p:sp>
          <p:nvSpPr>
            <p:cNvPr id="8" name="TextBox 7"/>
            <p:cNvSpPr txBox="1"/>
            <p:nvPr/>
          </p:nvSpPr>
          <p:spPr>
            <a:xfrm>
              <a:off x="4541609" y="3307693"/>
              <a:ext cx="1030923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b="1" spc="200" dirty="0" smtClean="0">
                  <a:latin typeface="Titillium" charset="0"/>
                  <a:ea typeface="Titillium" charset="0"/>
                  <a:cs typeface="Titillium" charset="0"/>
                </a:rPr>
                <a:t>Генерация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26" name="Shape 3709"/>
            <p:cNvSpPr/>
            <p:nvPr/>
          </p:nvSpPr>
          <p:spPr>
            <a:xfrm>
              <a:off x="4860365" y="2716773"/>
              <a:ext cx="399592" cy="39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132" extrusionOk="0">
                  <a:moveTo>
                    <a:pt x="19045" y="7530"/>
                  </a:moveTo>
                  <a:cubicBezTo>
                    <a:pt x="17544" y="9030"/>
                    <a:pt x="15110" y="9030"/>
                    <a:pt x="13610" y="7530"/>
                  </a:cubicBezTo>
                  <a:cubicBezTo>
                    <a:pt x="12108" y="6031"/>
                    <a:pt x="12108" y="3600"/>
                    <a:pt x="13610" y="2101"/>
                  </a:cubicBezTo>
                  <a:cubicBezTo>
                    <a:pt x="15110" y="601"/>
                    <a:pt x="17544" y="601"/>
                    <a:pt x="19045" y="2101"/>
                  </a:cubicBezTo>
                  <a:cubicBezTo>
                    <a:pt x="20546" y="3600"/>
                    <a:pt x="20546" y="6031"/>
                    <a:pt x="19045" y="7530"/>
                  </a:cubicBezTo>
                  <a:moveTo>
                    <a:pt x="7605" y="16245"/>
                  </a:moveTo>
                  <a:cubicBezTo>
                    <a:pt x="7256" y="16593"/>
                    <a:pt x="6776" y="16807"/>
                    <a:pt x="6245" y="16807"/>
                  </a:cubicBezTo>
                  <a:cubicBezTo>
                    <a:pt x="5184" y="16807"/>
                    <a:pt x="4324" y="15948"/>
                    <a:pt x="4324" y="14888"/>
                  </a:cubicBezTo>
                  <a:cubicBezTo>
                    <a:pt x="4324" y="14358"/>
                    <a:pt x="4539" y="13878"/>
                    <a:pt x="4887" y="13530"/>
                  </a:cubicBezTo>
                  <a:lnTo>
                    <a:pt x="11678" y="5991"/>
                  </a:lnTo>
                  <a:cubicBezTo>
                    <a:pt x="11884" y="6798"/>
                    <a:pt x="12298" y="7563"/>
                    <a:pt x="12930" y="8194"/>
                  </a:cubicBezTo>
                  <a:cubicBezTo>
                    <a:pt x="13569" y="8833"/>
                    <a:pt x="14344" y="9248"/>
                    <a:pt x="15160" y="9451"/>
                  </a:cubicBezTo>
                  <a:cubicBezTo>
                    <a:pt x="15160" y="9451"/>
                    <a:pt x="7605" y="16245"/>
                    <a:pt x="7605" y="16245"/>
                  </a:cubicBezTo>
                  <a:close/>
                  <a:moveTo>
                    <a:pt x="19724" y="1406"/>
                  </a:moveTo>
                  <a:cubicBezTo>
                    <a:pt x="17848" y="-468"/>
                    <a:pt x="14806" y="-468"/>
                    <a:pt x="12930" y="1406"/>
                  </a:cubicBezTo>
                  <a:cubicBezTo>
                    <a:pt x="12024" y="2312"/>
                    <a:pt x="11560" y="3489"/>
                    <a:pt x="11529" y="4676"/>
                  </a:cubicBezTo>
                  <a:lnTo>
                    <a:pt x="4207" y="12851"/>
                  </a:lnTo>
                  <a:cubicBezTo>
                    <a:pt x="3686" y="13373"/>
                    <a:pt x="3363" y="14093"/>
                    <a:pt x="3363" y="14888"/>
                  </a:cubicBezTo>
                  <a:cubicBezTo>
                    <a:pt x="3363" y="15420"/>
                    <a:pt x="3518" y="15912"/>
                    <a:pt x="3770" y="16340"/>
                  </a:cubicBezTo>
                  <a:cubicBezTo>
                    <a:pt x="2436" y="17104"/>
                    <a:pt x="1907" y="17813"/>
                    <a:pt x="2425" y="19364"/>
                  </a:cubicBezTo>
                  <a:cubicBezTo>
                    <a:pt x="2487" y="19550"/>
                    <a:pt x="2434" y="19623"/>
                    <a:pt x="2409" y="19657"/>
                  </a:cubicBezTo>
                  <a:cubicBezTo>
                    <a:pt x="2160" y="20003"/>
                    <a:pt x="1132" y="20167"/>
                    <a:pt x="500" y="20172"/>
                  </a:cubicBezTo>
                  <a:cubicBezTo>
                    <a:pt x="493" y="20171"/>
                    <a:pt x="487" y="20167"/>
                    <a:pt x="480" y="20167"/>
                  </a:cubicBezTo>
                  <a:cubicBezTo>
                    <a:pt x="215" y="20167"/>
                    <a:pt x="0" y="20383"/>
                    <a:pt x="0" y="20647"/>
                  </a:cubicBezTo>
                  <a:cubicBezTo>
                    <a:pt x="0" y="20912"/>
                    <a:pt x="214" y="21126"/>
                    <a:pt x="479" y="21127"/>
                  </a:cubicBezTo>
                  <a:lnTo>
                    <a:pt x="479" y="21132"/>
                  </a:lnTo>
                  <a:cubicBezTo>
                    <a:pt x="821" y="21132"/>
                    <a:pt x="2562" y="21088"/>
                    <a:pt x="3189" y="20219"/>
                  </a:cubicBezTo>
                  <a:cubicBezTo>
                    <a:pt x="3355" y="19988"/>
                    <a:pt x="3516" y="19599"/>
                    <a:pt x="3336" y="19060"/>
                  </a:cubicBezTo>
                  <a:cubicBezTo>
                    <a:pt x="3029" y="18141"/>
                    <a:pt x="3071" y="17806"/>
                    <a:pt x="4399" y="17082"/>
                  </a:cubicBezTo>
                  <a:cubicBezTo>
                    <a:pt x="4900" y="17504"/>
                    <a:pt x="5539" y="17767"/>
                    <a:pt x="6245" y="17767"/>
                  </a:cubicBezTo>
                  <a:cubicBezTo>
                    <a:pt x="7042" y="17767"/>
                    <a:pt x="7762" y="17446"/>
                    <a:pt x="8284" y="16925"/>
                  </a:cubicBezTo>
                  <a:lnTo>
                    <a:pt x="16485" y="9593"/>
                  </a:lnTo>
                  <a:cubicBezTo>
                    <a:pt x="17661" y="9554"/>
                    <a:pt x="18826" y="9091"/>
                    <a:pt x="19724" y="8194"/>
                  </a:cubicBezTo>
                  <a:cubicBezTo>
                    <a:pt x="21600" y="6320"/>
                    <a:pt x="21600" y="3281"/>
                    <a:pt x="19724" y="1406"/>
                  </a:cubicBezTo>
                  <a:moveTo>
                    <a:pt x="8953" y="11504"/>
                  </a:moveTo>
                  <a:lnTo>
                    <a:pt x="9632" y="12183"/>
                  </a:lnTo>
                  <a:lnTo>
                    <a:pt x="12690" y="9807"/>
                  </a:lnTo>
                  <a:lnTo>
                    <a:pt x="11331" y="8449"/>
                  </a:lnTo>
                  <a:cubicBezTo>
                    <a:pt x="11331" y="8449"/>
                    <a:pt x="8953" y="11504"/>
                    <a:pt x="8953" y="11504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28782" y="3307693"/>
            <a:ext cx="826701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spc="200" dirty="0" smtClean="0">
                <a:latin typeface="Titillium" charset="0"/>
                <a:ea typeface="Titillium" charset="0"/>
                <a:cs typeface="Titillium" charset="0"/>
              </a:rPr>
              <a:t>Процесс</a:t>
            </a:r>
            <a:endParaRPr lang="en-US" sz="12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913510" y="2553921"/>
            <a:ext cx="1913151" cy="1049238"/>
            <a:chOff x="1913510" y="2553921"/>
            <a:chExt cx="1913151" cy="1049238"/>
          </a:xfrm>
        </p:grpSpPr>
        <p:sp>
          <p:nvSpPr>
            <p:cNvPr id="5" name="TextBox 4"/>
            <p:cNvSpPr txBox="1"/>
            <p:nvPr/>
          </p:nvSpPr>
          <p:spPr>
            <a:xfrm>
              <a:off x="1913510" y="3307693"/>
              <a:ext cx="1913151" cy="2954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b="1" spc="200" dirty="0" smtClean="0">
                  <a:latin typeface="Titillium" charset="0"/>
                  <a:ea typeface="Titillium" charset="0"/>
                  <a:cs typeface="Titillium" charset="0"/>
                </a:rPr>
                <a:t>Формирование 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b="1" spc="200" dirty="0" smtClean="0">
                  <a:latin typeface="Titillium" charset="0"/>
                  <a:ea typeface="Titillium" charset="0"/>
                  <a:cs typeface="Titillium" charset="0"/>
                </a:rPr>
                <a:t>творческой группы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124" y="2553921"/>
              <a:ext cx="706147" cy="706147"/>
            </a:xfrm>
            <a:prstGeom prst="rect">
              <a:avLst/>
            </a:prstGeom>
          </p:spPr>
        </p:pic>
      </p:grpSp>
      <p:cxnSp>
        <p:nvCxnSpPr>
          <p:cNvPr id="33" name="Straight Connector 5"/>
          <p:cNvCxnSpPr/>
          <p:nvPr/>
        </p:nvCxnSpPr>
        <p:spPr>
          <a:xfrm>
            <a:off x="3500086" y="1672141"/>
            <a:ext cx="5023667" cy="7959"/>
          </a:xfrm>
          <a:prstGeom prst="line">
            <a:avLst/>
          </a:prstGeom>
          <a:ln w="25400"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/>
          <p:cNvGrpSpPr/>
          <p:nvPr/>
        </p:nvGrpSpPr>
        <p:grpSpPr>
          <a:xfrm>
            <a:off x="9072485" y="2721214"/>
            <a:ext cx="708528" cy="734212"/>
            <a:chOff x="9072485" y="2721214"/>
            <a:chExt cx="708528" cy="734212"/>
          </a:xfrm>
        </p:grpSpPr>
        <p:sp>
          <p:nvSpPr>
            <p:cNvPr id="14" name="TextBox 13"/>
            <p:cNvSpPr txBox="1"/>
            <p:nvPr/>
          </p:nvSpPr>
          <p:spPr>
            <a:xfrm>
              <a:off x="9072485" y="3307693"/>
              <a:ext cx="708528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b="1" spc="200" dirty="0" smtClean="0">
                  <a:latin typeface="Titillium" charset="0"/>
                  <a:ea typeface="Titillium" charset="0"/>
                  <a:cs typeface="Titillium" charset="0"/>
                </a:rPr>
                <a:t>Оценка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34" name="Shape 3688"/>
            <p:cNvSpPr/>
            <p:nvPr/>
          </p:nvSpPr>
          <p:spPr>
            <a:xfrm>
              <a:off x="9156045" y="2721214"/>
              <a:ext cx="467834" cy="467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93" y="17879"/>
                  </a:moveTo>
                  <a:cubicBezTo>
                    <a:pt x="16514" y="16546"/>
                    <a:pt x="15177" y="15812"/>
                    <a:pt x="14084" y="15323"/>
                  </a:cubicBezTo>
                  <a:cubicBezTo>
                    <a:pt x="13842" y="15214"/>
                    <a:pt x="13687" y="15098"/>
                    <a:pt x="13598" y="14990"/>
                  </a:cubicBezTo>
                  <a:cubicBezTo>
                    <a:pt x="15238" y="14959"/>
                    <a:pt x="16521" y="14237"/>
                    <a:pt x="16581" y="14203"/>
                  </a:cubicBezTo>
                  <a:cubicBezTo>
                    <a:pt x="16751" y="14106"/>
                    <a:pt x="16846" y="13918"/>
                    <a:pt x="16826" y="13724"/>
                  </a:cubicBezTo>
                  <a:cubicBezTo>
                    <a:pt x="16807" y="13546"/>
                    <a:pt x="16693" y="13394"/>
                    <a:pt x="16530" y="13325"/>
                  </a:cubicBezTo>
                  <a:cubicBezTo>
                    <a:pt x="16461" y="13276"/>
                    <a:pt x="15663" y="12629"/>
                    <a:pt x="15663" y="9051"/>
                  </a:cubicBezTo>
                  <a:cubicBezTo>
                    <a:pt x="15663" y="5000"/>
                    <a:pt x="14115" y="2945"/>
                    <a:pt x="11061" y="2945"/>
                  </a:cubicBezTo>
                  <a:cubicBezTo>
                    <a:pt x="8481" y="2945"/>
                    <a:pt x="5845" y="3643"/>
                    <a:pt x="5845" y="8806"/>
                  </a:cubicBezTo>
                  <a:cubicBezTo>
                    <a:pt x="5845" y="12556"/>
                    <a:pt x="5219" y="13279"/>
                    <a:pt x="5122" y="13367"/>
                  </a:cubicBezTo>
                  <a:cubicBezTo>
                    <a:pt x="4957" y="13417"/>
                    <a:pt x="4826" y="13551"/>
                    <a:pt x="4784" y="13723"/>
                  </a:cubicBezTo>
                  <a:cubicBezTo>
                    <a:pt x="4734" y="13934"/>
                    <a:pt x="4828" y="14154"/>
                    <a:pt x="5015" y="14262"/>
                  </a:cubicBezTo>
                  <a:cubicBezTo>
                    <a:pt x="6396" y="15064"/>
                    <a:pt x="7482" y="15136"/>
                    <a:pt x="8065" y="15092"/>
                  </a:cubicBezTo>
                  <a:cubicBezTo>
                    <a:pt x="7994" y="15151"/>
                    <a:pt x="7850" y="15241"/>
                    <a:pt x="7564" y="15335"/>
                  </a:cubicBezTo>
                  <a:cubicBezTo>
                    <a:pt x="6211" y="15776"/>
                    <a:pt x="4766" y="16808"/>
                    <a:pt x="3958" y="17835"/>
                  </a:cubicBezTo>
                  <a:cubicBezTo>
                    <a:pt x="2125" y="16050"/>
                    <a:pt x="982" y="13560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2" y="982"/>
                    <a:pt x="20618" y="5378"/>
                    <a:pt x="20618" y="10800"/>
                  </a:cubicBezTo>
                  <a:cubicBezTo>
                    <a:pt x="20618" y="13584"/>
                    <a:pt x="19454" y="16092"/>
                    <a:pt x="17593" y="17879"/>
                  </a:cubicBezTo>
                  <a:moveTo>
                    <a:pt x="10800" y="20618"/>
                  </a:moveTo>
                  <a:cubicBezTo>
                    <a:pt x="8489" y="20618"/>
                    <a:pt x="6370" y="19816"/>
                    <a:pt x="4693" y="18480"/>
                  </a:cubicBezTo>
                  <a:cubicBezTo>
                    <a:pt x="5360" y="17605"/>
                    <a:pt x="6693" y="16652"/>
                    <a:pt x="7869" y="16268"/>
                  </a:cubicBezTo>
                  <a:cubicBezTo>
                    <a:pt x="8578" y="16037"/>
                    <a:pt x="8988" y="15688"/>
                    <a:pt x="9087" y="15233"/>
                  </a:cubicBezTo>
                  <a:cubicBezTo>
                    <a:pt x="9214" y="14656"/>
                    <a:pt x="8775" y="14230"/>
                    <a:pt x="8725" y="14184"/>
                  </a:cubicBezTo>
                  <a:cubicBezTo>
                    <a:pt x="8597" y="14066"/>
                    <a:pt x="8412" y="14025"/>
                    <a:pt x="8246" y="14074"/>
                  </a:cubicBezTo>
                  <a:cubicBezTo>
                    <a:pt x="8208" y="14087"/>
                    <a:pt x="7406" y="14309"/>
                    <a:pt x="6089" y="13714"/>
                  </a:cubicBezTo>
                  <a:cubicBezTo>
                    <a:pt x="6486" y="13026"/>
                    <a:pt x="6826" y="11618"/>
                    <a:pt x="6826" y="8806"/>
                  </a:cubicBezTo>
                  <a:cubicBezTo>
                    <a:pt x="6826" y="4301"/>
                    <a:pt x="8829" y="3928"/>
                    <a:pt x="11061" y="3928"/>
                  </a:cubicBezTo>
                  <a:cubicBezTo>
                    <a:pt x="12615" y="3928"/>
                    <a:pt x="14681" y="4458"/>
                    <a:pt x="14681" y="9051"/>
                  </a:cubicBezTo>
                  <a:cubicBezTo>
                    <a:pt x="14681" y="11662"/>
                    <a:pt x="15092" y="12966"/>
                    <a:pt x="15499" y="13617"/>
                  </a:cubicBezTo>
                  <a:cubicBezTo>
                    <a:pt x="14943" y="13829"/>
                    <a:pt x="14058" y="14075"/>
                    <a:pt x="13097" y="13993"/>
                  </a:cubicBezTo>
                  <a:cubicBezTo>
                    <a:pt x="12883" y="13971"/>
                    <a:pt x="12690" y="14093"/>
                    <a:pt x="12605" y="14284"/>
                  </a:cubicBezTo>
                  <a:cubicBezTo>
                    <a:pt x="12420" y="14704"/>
                    <a:pt x="12408" y="15649"/>
                    <a:pt x="13683" y="16219"/>
                  </a:cubicBezTo>
                  <a:cubicBezTo>
                    <a:pt x="14677" y="16664"/>
                    <a:pt x="15893" y="17331"/>
                    <a:pt x="16850" y="18522"/>
                  </a:cubicBezTo>
                  <a:cubicBezTo>
                    <a:pt x="15182" y="19831"/>
                    <a:pt x="13085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Shape 3690"/>
          <p:cNvSpPr/>
          <p:nvPr/>
        </p:nvSpPr>
        <p:spPr>
          <a:xfrm>
            <a:off x="1341565" y="2353683"/>
            <a:ext cx="735024" cy="601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0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3"/>
                  <a:pt x="8380" y="7241"/>
                  <a:pt x="8380" y="7241"/>
                </a:cubicBezTo>
                <a:cubicBezTo>
                  <a:pt x="8112" y="6504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2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6"/>
                  <a:pt x="12890" y="2039"/>
                  <a:pt x="13313" y="3272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3"/>
                </a:cubicBezTo>
                <a:cubicBezTo>
                  <a:pt x="13386" y="9109"/>
                  <a:pt x="13260" y="9535"/>
                  <a:pt x="13227" y="9619"/>
                </a:cubicBezTo>
                <a:cubicBezTo>
                  <a:pt x="13219" y="9631"/>
                  <a:pt x="13101" y="9813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0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2"/>
                </a:cubicBezTo>
                <a:cubicBezTo>
                  <a:pt x="13957" y="10422"/>
                  <a:pt x="14531" y="9808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4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80"/>
                </a:cubicBezTo>
                <a:cubicBezTo>
                  <a:pt x="6540" y="5169"/>
                  <a:pt x="7179" y="6892"/>
                  <a:pt x="7494" y="7758"/>
                </a:cubicBezTo>
                <a:cubicBezTo>
                  <a:pt x="7110" y="9740"/>
                  <a:pt x="7642" y="10422"/>
                  <a:pt x="7642" y="10422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7"/>
                </a:moveTo>
                <a:cubicBezTo>
                  <a:pt x="19516" y="15007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4"/>
                </a:cubicBezTo>
                <a:cubicBezTo>
                  <a:pt x="19388" y="7760"/>
                  <a:pt x="19900" y="6420"/>
                  <a:pt x="19470" y="5184"/>
                </a:cubicBezTo>
                <a:cubicBezTo>
                  <a:pt x="18974" y="3713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4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1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6"/>
                  <a:pt x="17332" y="3919"/>
                </a:cubicBezTo>
                <a:cubicBezTo>
                  <a:pt x="17375" y="3953"/>
                  <a:pt x="17421" y="3983"/>
                  <a:pt x="17467" y="4007"/>
                </a:cubicBezTo>
                <a:cubicBezTo>
                  <a:pt x="17950" y="4265"/>
                  <a:pt x="18131" y="4361"/>
                  <a:pt x="18562" y="5641"/>
                </a:cubicBezTo>
                <a:cubicBezTo>
                  <a:pt x="18822" y="6387"/>
                  <a:pt x="18452" y="7378"/>
                  <a:pt x="18253" y="7910"/>
                </a:cubicBezTo>
                <a:cubicBezTo>
                  <a:pt x="18161" y="8155"/>
                  <a:pt x="18130" y="8457"/>
                  <a:pt x="18182" y="8719"/>
                </a:cubicBezTo>
                <a:cubicBezTo>
                  <a:pt x="18316" y="9392"/>
                  <a:pt x="18254" y="9707"/>
                  <a:pt x="18232" y="9784"/>
                </a:cubicBezTo>
                <a:cubicBezTo>
                  <a:pt x="18230" y="9789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2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7"/>
                  <a:pt x="19516" y="15007"/>
                </a:cubicBezTo>
                <a:moveTo>
                  <a:pt x="2371" y="16155"/>
                </a:moveTo>
                <a:cubicBezTo>
                  <a:pt x="3030" y="15932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9"/>
                  <a:pt x="3367" y="9784"/>
                </a:cubicBezTo>
                <a:cubicBezTo>
                  <a:pt x="3346" y="9707"/>
                  <a:pt x="3283" y="9392"/>
                  <a:pt x="3418" y="8719"/>
                </a:cubicBezTo>
                <a:cubicBezTo>
                  <a:pt x="3470" y="8457"/>
                  <a:pt x="3439" y="8155"/>
                  <a:pt x="3347" y="7910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1"/>
                  <a:pt x="3649" y="4265"/>
                  <a:pt x="4133" y="4007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6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4"/>
                </a:cubicBezTo>
                <a:cubicBezTo>
                  <a:pt x="6045" y="3548"/>
                  <a:pt x="6096" y="3341"/>
                  <a:pt x="6165" y="3133"/>
                </a:cubicBezTo>
                <a:cubicBezTo>
                  <a:pt x="6225" y="2950"/>
                  <a:pt x="6289" y="2793"/>
                  <a:pt x="6351" y="2631"/>
                </a:cubicBezTo>
                <a:cubicBezTo>
                  <a:pt x="6046" y="2469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3"/>
                  <a:pt x="2130" y="5184"/>
                </a:cubicBezTo>
                <a:cubicBezTo>
                  <a:pt x="1700" y="6420"/>
                  <a:pt x="2212" y="7760"/>
                  <a:pt x="2464" y="8434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7"/>
                  <a:pt x="2084" y="15007"/>
                </a:cubicBezTo>
                <a:cubicBezTo>
                  <a:pt x="1191" y="15387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Shape 3688"/>
          <p:cNvSpPr/>
          <p:nvPr/>
        </p:nvSpPr>
        <p:spPr>
          <a:xfrm>
            <a:off x="6920155" y="2746951"/>
            <a:ext cx="467834" cy="467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9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8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6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3"/>
                  <a:pt x="5845" y="8806"/>
                </a:cubicBezTo>
                <a:cubicBezTo>
                  <a:pt x="5845" y="12556"/>
                  <a:pt x="5219" y="13279"/>
                  <a:pt x="5122" y="13367"/>
                </a:cubicBezTo>
                <a:cubicBezTo>
                  <a:pt x="4957" y="13417"/>
                  <a:pt x="4826" y="13551"/>
                  <a:pt x="4784" y="13723"/>
                </a:cubicBezTo>
                <a:cubicBezTo>
                  <a:pt x="4734" y="13934"/>
                  <a:pt x="4828" y="14154"/>
                  <a:pt x="5015" y="14262"/>
                </a:cubicBezTo>
                <a:cubicBezTo>
                  <a:pt x="6396" y="15064"/>
                  <a:pt x="7482" y="15136"/>
                  <a:pt x="8065" y="15092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8"/>
                  <a:pt x="3958" y="17835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2" y="982"/>
                  <a:pt x="20618" y="5378"/>
                  <a:pt x="20618" y="10800"/>
                </a:cubicBezTo>
                <a:cubicBezTo>
                  <a:pt x="20618" y="13584"/>
                  <a:pt x="19454" y="16092"/>
                  <a:pt x="17593" y="17879"/>
                </a:cubicBezTo>
                <a:moveTo>
                  <a:pt x="10800" y="20618"/>
                </a:moveTo>
                <a:cubicBezTo>
                  <a:pt x="8489" y="20618"/>
                  <a:pt x="6370" y="19816"/>
                  <a:pt x="4693" y="18480"/>
                </a:cubicBezTo>
                <a:cubicBezTo>
                  <a:pt x="5360" y="17605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3"/>
                </a:cubicBezTo>
                <a:cubicBezTo>
                  <a:pt x="9214" y="14656"/>
                  <a:pt x="8775" y="14230"/>
                  <a:pt x="8725" y="14184"/>
                </a:cubicBezTo>
                <a:cubicBezTo>
                  <a:pt x="8597" y="14066"/>
                  <a:pt x="8412" y="14025"/>
                  <a:pt x="8246" y="14074"/>
                </a:cubicBezTo>
                <a:cubicBezTo>
                  <a:pt x="8208" y="14087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5"/>
                  <a:pt x="13097" y="13993"/>
                </a:cubicBezTo>
                <a:cubicBezTo>
                  <a:pt x="12883" y="13971"/>
                  <a:pt x="12690" y="14093"/>
                  <a:pt x="12605" y="14284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77798" y="4492098"/>
            <a:ext cx="1771774" cy="8863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Генерация идей для сюжетной линии, определение персонажа,  </a:t>
            </a:r>
            <a:endParaRPr lang="en-US" sz="105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740517" y="965579"/>
            <a:ext cx="8610600" cy="495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ru-RU" b="1" dirty="0" smtClean="0"/>
              <a:t>ПРОЕКТ «ТВОРЧЕСКАЯ МАСТЕРСКАЯ»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61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10" y="2153855"/>
            <a:ext cx="5013299" cy="81397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 АНТИНАРКОТИЧЕСКОГО КОМИКСА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10" y="252662"/>
            <a:ext cx="6705458" cy="6422155"/>
          </a:xfrm>
        </p:spPr>
      </p:pic>
    </p:spTree>
    <p:extLst>
      <p:ext uri="{BB962C8B-B14F-4D97-AF65-F5344CB8AC3E}">
        <p14:creationId xmlns:p14="http://schemas.microsoft.com/office/powerpoint/2010/main" val="155169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712116" cy="850064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Макет полиграфической продукции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5190"/>
            <a:ext cx="10579768" cy="54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7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638229" y="1325866"/>
            <a:ext cx="368481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 smtClean="0">
                <a:latin typeface="Titillium Light" charset="0"/>
                <a:ea typeface="Titillium Light" charset="0"/>
                <a:cs typeface="Titillium Light" charset="0"/>
              </a:rPr>
              <a:t>КТО ТАКИЕ ВОЛОНТЕРЫ АВД?</a:t>
            </a:r>
            <a:endParaRPr lang="en-US" sz="3200" dirty="0">
              <a:latin typeface="Titillium Light" charset="0"/>
              <a:ea typeface="Titillium Light" charset="0"/>
              <a:cs typeface="Titillium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2957" y="4634973"/>
            <a:ext cx="2598130" cy="118186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latin typeface="+mj-lt"/>
              </a:rPr>
              <a:t>По мнению </a:t>
            </a:r>
            <a:r>
              <a:rPr lang="ru-RU" sz="1600" dirty="0" smtClean="0">
                <a:latin typeface="+mj-lt"/>
              </a:rPr>
              <a:t>психологов, </a:t>
            </a:r>
            <a:r>
              <a:rPr lang="ru-RU" sz="1600" dirty="0">
                <a:latin typeface="+mj-lt"/>
              </a:rPr>
              <a:t>наилучший </a:t>
            </a:r>
            <a:r>
              <a:rPr lang="ru-RU" sz="1600" dirty="0" smtClean="0">
                <a:latin typeface="+mj-lt"/>
              </a:rPr>
              <a:t>эффект от профилактики достигается</a:t>
            </a:r>
            <a:r>
              <a:rPr lang="ru-RU" sz="1600" dirty="0">
                <a:latin typeface="+mj-lt"/>
              </a:rPr>
              <a:t> </a:t>
            </a:r>
            <a:r>
              <a:rPr lang="ru-RU" sz="1600" dirty="0" smtClean="0">
                <a:latin typeface="+mj-lt"/>
              </a:rPr>
              <a:t>с участием волонтеров</a:t>
            </a:r>
            <a:endParaRPr lang="en-US" sz="1600" dirty="0">
              <a:solidFill>
                <a:schemeClr val="tx1">
                  <a:alpha val="60000"/>
                </a:schemeClr>
              </a:solidFill>
              <a:latin typeface="+mj-lt"/>
              <a:ea typeface="Titillium" charset="0"/>
              <a:cs typeface="Titillium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802957" y="4546764"/>
            <a:ext cx="2198628" cy="0"/>
          </a:xfrm>
          <a:prstGeom prst="line">
            <a:avLst/>
          </a:prstGeom>
          <a:ln w="25400"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37962" y="1492625"/>
            <a:ext cx="2738794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spc="200" dirty="0" smtClean="0">
                <a:latin typeface="Titillium" charset="0"/>
                <a:ea typeface="Titillium" charset="0"/>
                <a:cs typeface="Titillium" charset="0"/>
              </a:rPr>
              <a:t>ИДЕОЛОГИ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7962" y="1739172"/>
            <a:ext cx="3301446" cy="73866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Формирование правильной идеологии знаний, общественного иммунитета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j-lt"/>
              <a:ea typeface="Titillium" charset="0"/>
              <a:cs typeface="Titill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7962" y="2714207"/>
            <a:ext cx="2801066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spc="200" dirty="0" smtClean="0">
                <a:latin typeface="Titillium" charset="0"/>
                <a:ea typeface="Titillium" charset="0"/>
                <a:cs typeface="Titillium" charset="0"/>
              </a:rPr>
              <a:t>ГЕНЕРАТОРЫ НОВОГО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5185" y="3040687"/>
            <a:ext cx="3301446" cy="9848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alpha val="60000"/>
                  </a:schemeClr>
                </a:solidFill>
                <a:latin typeface="+mj-lt"/>
                <a:ea typeface="Titillium" charset="0"/>
                <a:cs typeface="Titillium" charset="0"/>
              </a:rPr>
              <a:t>Кроме мыслительной деятельности подключается эмоциональная сфера, из чего рождается новое, современное</a:t>
            </a:r>
            <a:r>
              <a:rPr lang="ru-RU" sz="1400" dirty="0" smtClean="0">
                <a:solidFill>
                  <a:schemeClr val="tx1">
                    <a:alpha val="60000"/>
                  </a:schemeClr>
                </a:solidFill>
                <a:latin typeface="+mj-lt"/>
                <a:ea typeface="Titillium" charset="0"/>
                <a:cs typeface="Titillium" charset="0"/>
              </a:rPr>
              <a:t>. 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+mj-lt"/>
              <a:ea typeface="Titillium" charset="0"/>
              <a:cs typeface="Titillium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65185" y="4229313"/>
            <a:ext cx="3697686" cy="1723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spc="200" dirty="0" smtClean="0">
                <a:latin typeface="Titillium" charset="0"/>
                <a:ea typeface="Titillium" charset="0"/>
                <a:cs typeface="Titillium" charset="0"/>
              </a:rPr>
              <a:t>ПРОВОДНИКИ ИНФОРМАЦИИ</a:t>
            </a:r>
            <a:endParaRPr lang="en-US" sz="14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65185" y="4563630"/>
            <a:ext cx="3697686" cy="49244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Возможность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обмена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знаниями, решениями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мнениями,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взглядами.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j-lt"/>
              <a:ea typeface="Titillium" charset="0"/>
              <a:cs typeface="Titill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65185" y="5311606"/>
            <a:ext cx="3627591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spc="200" dirty="0" smtClean="0">
                <a:latin typeface="Titillium" charset="0"/>
                <a:ea typeface="Titillium" charset="0"/>
                <a:cs typeface="Titillium" charset="0"/>
              </a:rPr>
              <a:t>СОЗИДАТЕЛИ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988628" y="1492625"/>
            <a:ext cx="0" cy="4200603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>
            <a:fillRect/>
          </a:stretch>
        </p:blipFill>
        <p:spPr>
          <a:xfrm>
            <a:off x="0" y="-1"/>
            <a:ext cx="3361038" cy="6857999"/>
          </a:xfrm>
        </p:spPr>
      </p:pic>
    </p:spTree>
    <p:extLst>
      <p:ext uri="{BB962C8B-B14F-4D97-AF65-F5344CB8AC3E}">
        <p14:creationId xmlns:p14="http://schemas.microsoft.com/office/powerpoint/2010/main" val="263982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43444" y="2173395"/>
            <a:ext cx="344518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500" dirty="0" smtClean="0">
                <a:latin typeface="Titillium Light" charset="0"/>
                <a:ea typeface="Titillium Light" charset="0"/>
                <a:cs typeface="Titillium Light" charset="0"/>
              </a:rPr>
              <a:t>Ближайшие планы</a:t>
            </a:r>
            <a:r>
              <a:rPr lang="ru-RU" sz="3500" dirty="0">
                <a:latin typeface="Titillium Light" charset="0"/>
                <a:ea typeface="Titillium Light" charset="0"/>
                <a:cs typeface="Titillium Light" charset="0"/>
              </a:rPr>
              <a:t> и</a:t>
            </a:r>
            <a:r>
              <a:rPr lang="ru-RU" sz="3500" dirty="0" smtClean="0">
                <a:latin typeface="Titillium Light" charset="0"/>
                <a:ea typeface="Titillium Light" charset="0"/>
                <a:cs typeface="Titillium Light" charset="0"/>
              </a:rPr>
              <a:t> проекты</a:t>
            </a:r>
            <a:endParaRPr lang="en-US" sz="3500" dirty="0">
              <a:latin typeface="Titillium Light" charset="0"/>
              <a:ea typeface="Titillium Light" charset="0"/>
              <a:cs typeface="Titillium Light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286393" y="3970420"/>
            <a:ext cx="1842407" cy="0"/>
          </a:xfrm>
          <a:prstGeom prst="line">
            <a:avLst/>
          </a:prstGeom>
          <a:ln w="25400"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71034" y="1570505"/>
            <a:ext cx="4355935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altLang="ru-RU" b="1" dirty="0" smtClean="0"/>
              <a:t>Проект </a:t>
            </a:r>
            <a:r>
              <a:rPr lang="ru-RU" altLang="ru-RU" b="1" dirty="0"/>
              <a:t>«Союз добровольцев антинаркотической направленности Иркутской области «#</a:t>
            </a:r>
            <a:r>
              <a:rPr lang="ru-RU" altLang="ru-RU" b="1" dirty="0" smtClean="0"/>
              <a:t>БудьВтеме».</a:t>
            </a:r>
          </a:p>
          <a:p>
            <a:pPr algn="just"/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/>
              <a:t>Обучающая онлайн-школа для добровольцев стартует с 1 ноября </a:t>
            </a:r>
            <a:r>
              <a:rPr lang="ru-RU" altLang="ru-RU" b="1" dirty="0" smtClean="0"/>
              <a:t>в новом формате</a:t>
            </a:r>
          </a:p>
          <a:p>
            <a:pPr algn="just"/>
            <a:r>
              <a:rPr lang="ru-RU" altLang="ru-RU" dirty="0"/>
              <a:t/>
            </a:r>
            <a:br>
              <a:rPr lang="ru-RU" altLang="ru-RU" dirty="0"/>
            </a:br>
            <a:endParaRPr lang="en-US" b="1" spc="200" dirty="0">
              <a:ea typeface="Titillium" charset="0"/>
              <a:cs typeface="Titillium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52927" y="3862698"/>
            <a:ext cx="38778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spc="200" dirty="0" smtClean="0">
                <a:ea typeface="Titillium" charset="0"/>
                <a:cs typeface="Titillium" charset="0"/>
              </a:rPr>
              <a:t>Кол-во участников Школы – 2000 чел.</a:t>
            </a:r>
            <a:endParaRPr lang="en-US" sz="1400" b="1" spc="200" dirty="0">
              <a:ea typeface="Titillium" charset="0"/>
              <a:cs typeface="Titillium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988628" y="1492624"/>
            <a:ext cx="0" cy="4200603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52928" y="4400565"/>
            <a:ext cx="4355935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ru-RU" sz="1600" i="1" dirty="0"/>
              <a:t>13 занятий по различным темам, связанным с личностными, коммуникативными, межличностными  компетенциями добровольцев, лидерством, ориентацией на результат, формированием организаторских навыков, умения работать в команде, умения критически мыслить и другое. </a:t>
            </a:r>
            <a:endParaRPr lang="ru-RU" sz="1600" b="1" i="1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0" r="17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59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50" y="851149"/>
            <a:ext cx="16129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0" y="2698770"/>
            <a:ext cx="12827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3"/>
          <p:cNvSpPr>
            <a:spLocks noChangeArrowheads="1"/>
          </p:cNvSpPr>
          <p:nvPr/>
        </p:nvSpPr>
        <p:spPr bwMode="auto">
          <a:xfrm>
            <a:off x="1853456" y="2203699"/>
            <a:ext cx="3952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 smtClean="0">
                <a:latin typeface="Arial" panose="020B0604020202020204" pitchFamily="34" charset="0"/>
              </a:rPr>
              <a:t>avd_irk</a:t>
            </a:r>
            <a:endParaRPr lang="ru-RU" altLang="ru-RU" sz="2800" dirty="0">
              <a:latin typeface="Arial" panose="020B0604020202020204" pitchFamily="34" charset="0"/>
            </a:endParaRPr>
          </a:p>
        </p:txBody>
      </p:sp>
      <p:sp>
        <p:nvSpPr>
          <p:cNvPr id="15" name="Прямоугольник 13"/>
          <p:cNvSpPr>
            <a:spLocks noChangeArrowheads="1"/>
          </p:cNvSpPr>
          <p:nvPr/>
        </p:nvSpPr>
        <p:spPr bwMode="auto">
          <a:xfrm>
            <a:off x="-50132" y="33242"/>
            <a:ext cx="6212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rgbClr val="9297C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dirty="0" smtClean="0">
                <a:latin typeface="Arial" panose="020B0604020202020204" pitchFamily="34" charset="0"/>
              </a:rPr>
              <a:t>МЫ В СОЦИАЛЬНЫХ СЕТЯХ</a:t>
            </a:r>
            <a:endParaRPr lang="ru-RU" altLang="ru-RU" sz="3200" b="1" dirty="0"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r="150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422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01341" y="1897931"/>
            <a:ext cx="30799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538683">
              <a:defRPr/>
            </a:pPr>
            <a:r>
              <a:rPr lang="ru-RU" sz="3000" dirty="0" smtClean="0"/>
              <a:t>«Школа здорового будущего»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8739" y="3123372"/>
            <a:ext cx="2715987" cy="28902"/>
          </a:xfrm>
          <a:prstGeom prst="line">
            <a:avLst/>
          </a:prstGeom>
          <a:ln w="25400"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86738" y="604545"/>
            <a:ext cx="21228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spc="200" dirty="0" smtClean="0">
                <a:latin typeface="Titillium" charset="0"/>
                <a:ea typeface="Titillium" charset="0"/>
                <a:cs typeface="Titillium" charset="0"/>
              </a:rPr>
              <a:t>ОБУЧЕНИЕ</a:t>
            </a:r>
            <a:endParaRPr lang="en-US" sz="20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9418" y="1256689"/>
            <a:ext cx="3301446" cy="9848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666666"/>
                </a:solidFill>
                <a:latin typeface="+mj-lt"/>
              </a:rPr>
              <a:t>Специальная программа подготовки волонтеров в сфере профилактики</a:t>
            </a:r>
            <a:r>
              <a:rPr lang="ru-RU" sz="1600" dirty="0" smtClean="0">
                <a:solidFill>
                  <a:srgbClr val="666666"/>
                </a:solidFill>
                <a:latin typeface="+mj-lt"/>
              </a:rPr>
              <a:t>: «То, что нужно знать», «То, что нужно уметь».</a:t>
            </a:r>
            <a:endParaRPr lang="en-US" sz="1600" dirty="0">
              <a:solidFill>
                <a:srgbClr val="666666"/>
              </a:solidFill>
              <a:latin typeface="+mj-lt"/>
              <a:ea typeface="Titillium" charset="0"/>
              <a:cs typeface="Titill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14276" y="2515285"/>
            <a:ext cx="3432725" cy="393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spc="200" dirty="0" smtClean="0">
                <a:latin typeface="Titillium" charset="0"/>
                <a:ea typeface="Titillium" charset="0"/>
                <a:cs typeface="Titillium" charset="0"/>
              </a:rPr>
              <a:t>Выполнение зачетного задания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09418" y="3025667"/>
            <a:ext cx="3371944" cy="49244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ru-RU" sz="1600" dirty="0" smtClean="0">
                <a:solidFill>
                  <a:srgbClr val="666666"/>
                </a:solidFill>
                <a:latin typeface="+mj-lt"/>
                <a:ea typeface="Titillium" charset="0"/>
                <a:cs typeface="Titillium" charset="0"/>
              </a:rPr>
              <a:t>Получение сертификата инструктора, личной книжки волонтера</a:t>
            </a:r>
            <a:endParaRPr lang="en-US" sz="1600" dirty="0">
              <a:solidFill>
                <a:srgbClr val="666666"/>
              </a:solidFill>
              <a:latin typeface="+mj-lt"/>
              <a:ea typeface="Titillium" charset="0"/>
              <a:cs typeface="Titillium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86738" y="3818121"/>
            <a:ext cx="3394624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spc="200" dirty="0" smtClean="0">
                <a:latin typeface="Titillium" charset="0"/>
                <a:ea typeface="Titillium" charset="0"/>
                <a:cs typeface="Titillium" charset="0"/>
              </a:rPr>
              <a:t>Длительность обучения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09418" y="4139535"/>
            <a:ext cx="3697686" cy="24622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ru-RU" sz="1600" dirty="0" smtClean="0">
                <a:solidFill>
                  <a:srgbClr val="666666"/>
                </a:solidFill>
                <a:latin typeface="+mj-lt"/>
              </a:rPr>
              <a:t>3 дня по 3 часа или 2 полных дня</a:t>
            </a:r>
            <a:endParaRPr lang="en-US" sz="1600" dirty="0">
              <a:solidFill>
                <a:srgbClr val="666666"/>
              </a:solidFill>
              <a:latin typeface="+mj-lt"/>
              <a:ea typeface="Titillium" charset="0"/>
              <a:cs typeface="Titill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6738" y="4751839"/>
            <a:ext cx="2801066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spc="200" dirty="0" smtClean="0">
                <a:latin typeface="Titillium" charset="0"/>
                <a:ea typeface="Titillium" charset="0"/>
                <a:cs typeface="Titillium" charset="0"/>
              </a:rPr>
              <a:t>Онлайн-площадка  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02985" y="5037900"/>
            <a:ext cx="3948120" cy="73866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tillium" charset="0"/>
                <a:cs typeface="Titillium" charset="0"/>
              </a:rPr>
              <a:t>Для координации деятельности волонтеров и оказания им методической помощи созданы аккаунты 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tillium" charset="0"/>
                <a:cs typeface="Titillium" charset="0"/>
              </a:rPr>
              <a:t>avd_irk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tillium" charset="0"/>
              <a:cs typeface="Titillium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7397701" y="794084"/>
            <a:ext cx="37815" cy="5125453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1" t="5614" r="16036" b="180"/>
          <a:stretch/>
        </p:blipFill>
        <p:spPr>
          <a:xfrm>
            <a:off x="1" y="0"/>
            <a:ext cx="4084920" cy="6858000"/>
          </a:xfrm>
        </p:spPr>
      </p:pic>
      <p:pic>
        <p:nvPicPr>
          <p:cNvPr id="27" name="Picture 2" descr="Иконка instagram - Png картинки и иконки без фо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372" y="5919537"/>
            <a:ext cx="672850" cy="67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Значок вк (вконтакте) в png формат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75" y="5847395"/>
            <a:ext cx="767015" cy="76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Значок телеграмма - Png картинки и иконки без фон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261" y="5864192"/>
            <a:ext cx="810571" cy="81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44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524109"/>
              </p:ext>
            </p:extLst>
          </p:nvPr>
        </p:nvGraphicFramePr>
        <p:xfrm>
          <a:off x="1989722" y="1800225"/>
          <a:ext cx="3024188" cy="426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2838287" imgH="4000320" progId="Acrobat.Document.11">
                  <p:embed/>
                </p:oleObj>
              </mc:Choice>
              <mc:Fallback>
                <p:oleObj name="Acrobat Document" r:id="rId3" imgW="2838287" imgH="4000320" progId="Acrobat.Document.11">
                  <p:embed/>
                  <p:pic>
                    <p:nvPicPr>
                      <p:cNvPr id="1229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722" y="1800225"/>
                        <a:ext cx="3024188" cy="426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1" name="Picture 4" descr="D:\Раб.стол\волонтеры проекты\Сертификат волонтера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505" y="1811337"/>
            <a:ext cx="3181350" cy="425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18937" y="404813"/>
            <a:ext cx="10214810" cy="13954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500" b="1" dirty="0">
                <a:solidFill>
                  <a:srgbClr val="002060"/>
                </a:solidFill>
              </a:rPr>
              <a:t>По окончанию курса обучения и успешного выполнения итогового задания вручаются  </a:t>
            </a:r>
            <a:r>
              <a:rPr lang="ru-RU" sz="2500" b="1" dirty="0" smtClean="0">
                <a:solidFill>
                  <a:srgbClr val="002060"/>
                </a:solidFill>
              </a:rPr>
              <a:t>сертификат </a:t>
            </a:r>
            <a:r>
              <a:rPr lang="ru-RU" sz="2500" b="1" dirty="0">
                <a:solidFill>
                  <a:srgbClr val="002060"/>
                </a:solidFill>
              </a:rPr>
              <a:t>и </a:t>
            </a:r>
            <a:r>
              <a:rPr lang="ru-RU" sz="2500" b="1" dirty="0" smtClean="0">
                <a:solidFill>
                  <a:srgbClr val="002060"/>
                </a:solidFill>
              </a:rPr>
              <a:t>личная  книжка волонтера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3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к добровольц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711" y="213391"/>
            <a:ext cx="10368215" cy="5831989"/>
          </a:xfrm>
        </p:spPr>
      </p:pic>
    </p:spTree>
    <p:extLst>
      <p:ext uri="{BB962C8B-B14F-4D97-AF65-F5344CB8AC3E}">
        <p14:creationId xmlns:p14="http://schemas.microsoft.com/office/powerpoint/2010/main" val="272784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536772" y="2534730"/>
            <a:ext cx="239537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spc="200" dirty="0" smtClean="0">
                <a:latin typeface="Titillium Light" charset="0"/>
                <a:ea typeface="Titillium Light" charset="0"/>
                <a:cs typeface="Titillium Light" charset="0"/>
              </a:rPr>
              <a:t>НАШЕ РЕШЕНИЕ</a:t>
            </a:r>
            <a:endParaRPr lang="en-US" sz="1200" spc="200" dirty="0">
              <a:latin typeface="Titillium Light" charset="0"/>
              <a:ea typeface="Titillium Light" charset="0"/>
              <a:cs typeface="Titillium Light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7" b="4207"/>
          <a:stretch>
            <a:fillRect/>
          </a:stretch>
        </p:blipFill>
        <p:spPr>
          <a:xfrm>
            <a:off x="5639658" y="3764472"/>
            <a:ext cx="5152910" cy="3070885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" b="2538"/>
          <a:stretch>
            <a:fillRect/>
          </a:stretch>
        </p:blipFill>
        <p:spPr>
          <a:xfrm>
            <a:off x="845242" y="457200"/>
            <a:ext cx="4794174" cy="3321312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" b="2538"/>
          <a:stretch>
            <a:fillRect/>
          </a:stretch>
        </p:blipFill>
        <p:spPr>
          <a:xfrm>
            <a:off x="845242" y="3803985"/>
            <a:ext cx="4794174" cy="3031373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b="2656"/>
          <a:stretch>
            <a:fillRect/>
          </a:stretch>
        </p:blipFill>
        <p:spPr>
          <a:xfrm>
            <a:off x="5639901" y="457200"/>
            <a:ext cx="5152425" cy="3321312"/>
          </a:xfrm>
        </p:spPr>
      </p:pic>
      <p:sp>
        <p:nvSpPr>
          <p:cNvPr id="20" name="Rectangle 15"/>
          <p:cNvSpPr/>
          <p:nvPr/>
        </p:nvSpPr>
        <p:spPr>
          <a:xfrm>
            <a:off x="4306289" y="3202411"/>
            <a:ext cx="2562727" cy="1124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spc="200" dirty="0" smtClean="0">
                <a:solidFill>
                  <a:srgbClr val="002060"/>
                </a:solidFill>
                <a:latin typeface="Titillium Light" charset="0"/>
                <a:ea typeface="Titillium Light" charset="0"/>
                <a:cs typeface="Titillium Light" charset="0"/>
              </a:rPr>
              <a:t>2015-2016 годы</a:t>
            </a:r>
            <a:endParaRPr lang="ru-RU" b="1" spc="200" dirty="0">
              <a:solidFill>
                <a:srgbClr val="002060"/>
              </a:solidFill>
              <a:latin typeface="Titillium Light" charset="0"/>
              <a:ea typeface="Titillium Light" charset="0"/>
              <a:cs typeface="Titillium Light" charset="0"/>
            </a:endParaRPr>
          </a:p>
          <a:p>
            <a:pPr algn="ctr"/>
            <a:r>
              <a:rPr lang="ru-RU" b="1" spc="200" dirty="0" smtClean="0">
                <a:solidFill>
                  <a:srgbClr val="002060"/>
                </a:solidFill>
                <a:latin typeface="Titillium Light" charset="0"/>
                <a:ea typeface="Titillium Light" charset="0"/>
                <a:cs typeface="Titillium Light" charset="0"/>
              </a:rPr>
              <a:t>ПРОЕКТ </a:t>
            </a:r>
            <a:r>
              <a:rPr lang="ru-RU" b="1" spc="200" dirty="0">
                <a:solidFill>
                  <a:srgbClr val="002060"/>
                </a:solidFill>
                <a:latin typeface="Titillium Light" charset="0"/>
                <a:ea typeface="Titillium Light" charset="0"/>
                <a:cs typeface="Titillium Light" charset="0"/>
              </a:rPr>
              <a:t>«</a:t>
            </a:r>
            <a:r>
              <a:rPr lang="ru-RU" b="1" spc="200" dirty="0" smtClean="0">
                <a:solidFill>
                  <a:srgbClr val="002060"/>
                </a:solidFill>
                <a:latin typeface="Titillium Light" charset="0"/>
                <a:ea typeface="Titillium Light" charset="0"/>
                <a:cs typeface="Titillium Light" charset="0"/>
              </a:rPr>
              <a:t>СТУДИИ </a:t>
            </a:r>
            <a:r>
              <a:rPr lang="ru-RU" b="1" spc="200" dirty="0">
                <a:solidFill>
                  <a:srgbClr val="002060"/>
                </a:solidFill>
                <a:latin typeface="Titillium Light" charset="0"/>
                <a:ea typeface="Titillium Light" charset="0"/>
                <a:cs typeface="Titillium Light" charset="0"/>
              </a:rPr>
              <a:t>ПО ИНТЕРЕСАМ»</a:t>
            </a:r>
            <a:endParaRPr lang="en-US" b="1" spc="200" dirty="0">
              <a:solidFill>
                <a:srgbClr val="002060"/>
              </a:solidFill>
              <a:latin typeface="Titillium Light" charset="0"/>
              <a:ea typeface="Titillium Light" charset="0"/>
              <a:cs typeface="Titillium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реализовывался проект?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75310" y="3771869"/>
            <a:ext cx="393405" cy="393405"/>
          </a:xfrm>
          <a:prstGeom prst="ellipse">
            <a:avLst/>
          </a:prstGeom>
          <a:noFill/>
          <a:ln w="6350">
            <a:solidFill>
              <a:srgbClr val="4ED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1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60365" y="3771869"/>
            <a:ext cx="393405" cy="393405"/>
          </a:xfrm>
          <a:prstGeom prst="ellipse">
            <a:avLst/>
          </a:prstGeom>
          <a:noFill/>
          <a:ln w="6350">
            <a:solidFill>
              <a:srgbClr val="4ED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alpha val="4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7045420" y="3771869"/>
            <a:ext cx="393405" cy="393405"/>
          </a:xfrm>
          <a:prstGeom prst="ellipse">
            <a:avLst/>
          </a:prstGeom>
          <a:noFill/>
          <a:ln w="6350">
            <a:solidFill>
              <a:srgbClr val="4ED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alpha val="4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9230474" y="3771869"/>
            <a:ext cx="393405" cy="393405"/>
          </a:xfrm>
          <a:prstGeom prst="ellipse">
            <a:avLst/>
          </a:prstGeom>
          <a:noFill/>
          <a:ln w="6350">
            <a:solidFill>
              <a:srgbClr val="4ED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alpha val="4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119944" y="3973762"/>
            <a:ext cx="1669312" cy="0"/>
          </a:xfrm>
          <a:prstGeom prst="line">
            <a:avLst/>
          </a:prstGeom>
          <a:ln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04309" y="3973762"/>
            <a:ext cx="1669312" cy="0"/>
          </a:xfrm>
          <a:prstGeom prst="line">
            <a:avLst/>
          </a:prstGeom>
          <a:ln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86733" y="3968571"/>
            <a:ext cx="1669312" cy="0"/>
          </a:xfrm>
          <a:prstGeom prst="line">
            <a:avLst/>
          </a:prstGeom>
          <a:ln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81032" y="4492099"/>
            <a:ext cx="1771774" cy="6647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Знакомство студентов-волонтеров с ребятами в форме интерактива</a:t>
            </a:r>
            <a:r>
              <a:rPr lang="ru-RU" sz="105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.</a:t>
            </a:r>
            <a:endParaRPr lang="en-US" sz="105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71179" y="4492099"/>
            <a:ext cx="1771774" cy="153086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Дискуссия, обсуждение хобби, какие бывают, для чего нужны, что это за ресурс, выявление увлечений,  умений и навыков у ребят 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05285" y="4492099"/>
            <a:ext cx="2116104" cy="22159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Непосредственное проведение серии мастер-классов  по фотографии, умение работать с фотоаппаратом, шахматам, игре на гитаре, оригами,  уроки брейк-данса и др. в соответствии с компетенциями студентов волонтеров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Titillium"/>
              <a:ea typeface="Titillium" charset="0"/>
              <a:cs typeface="Titill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46381" y="4492099"/>
            <a:ext cx="1771774" cy="177279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На мероприятии обязательно присутствует эксперт, наставник студентов-волонтеров</a:t>
            </a:r>
            <a:r>
              <a:rPr lang="ru-RU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(специалист </a:t>
            </a:r>
            <a:r>
              <a:rPr lang="ru-RU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ОГКУ «Центр профилактики наркомании</a:t>
            </a: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»)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454436" y="2716773"/>
            <a:ext cx="1205266" cy="738653"/>
            <a:chOff x="4454436" y="2716773"/>
            <a:chExt cx="1205266" cy="738653"/>
          </a:xfrm>
        </p:grpSpPr>
        <p:sp>
          <p:nvSpPr>
            <p:cNvPr id="8" name="TextBox 7"/>
            <p:cNvSpPr txBox="1"/>
            <p:nvPr/>
          </p:nvSpPr>
          <p:spPr>
            <a:xfrm>
              <a:off x="4454436" y="3307693"/>
              <a:ext cx="1205266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b="1" spc="200" dirty="0" smtClean="0">
                  <a:latin typeface="Titillium" charset="0"/>
                  <a:ea typeface="Titillium" charset="0"/>
                  <a:cs typeface="Titillium" charset="0"/>
                </a:rPr>
                <a:t>Обсуждение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26" name="Shape 3709"/>
            <p:cNvSpPr/>
            <p:nvPr/>
          </p:nvSpPr>
          <p:spPr>
            <a:xfrm>
              <a:off x="4860365" y="2716773"/>
              <a:ext cx="399592" cy="39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132" extrusionOk="0">
                  <a:moveTo>
                    <a:pt x="19045" y="7530"/>
                  </a:moveTo>
                  <a:cubicBezTo>
                    <a:pt x="17544" y="9030"/>
                    <a:pt x="15110" y="9030"/>
                    <a:pt x="13610" y="7530"/>
                  </a:cubicBezTo>
                  <a:cubicBezTo>
                    <a:pt x="12108" y="6031"/>
                    <a:pt x="12108" y="3600"/>
                    <a:pt x="13610" y="2101"/>
                  </a:cubicBezTo>
                  <a:cubicBezTo>
                    <a:pt x="15110" y="601"/>
                    <a:pt x="17544" y="601"/>
                    <a:pt x="19045" y="2101"/>
                  </a:cubicBezTo>
                  <a:cubicBezTo>
                    <a:pt x="20546" y="3600"/>
                    <a:pt x="20546" y="6031"/>
                    <a:pt x="19045" y="7530"/>
                  </a:cubicBezTo>
                  <a:moveTo>
                    <a:pt x="7605" y="16245"/>
                  </a:moveTo>
                  <a:cubicBezTo>
                    <a:pt x="7256" y="16593"/>
                    <a:pt x="6776" y="16807"/>
                    <a:pt x="6245" y="16807"/>
                  </a:cubicBezTo>
                  <a:cubicBezTo>
                    <a:pt x="5184" y="16807"/>
                    <a:pt x="4324" y="15948"/>
                    <a:pt x="4324" y="14888"/>
                  </a:cubicBezTo>
                  <a:cubicBezTo>
                    <a:pt x="4324" y="14358"/>
                    <a:pt x="4539" y="13878"/>
                    <a:pt x="4887" y="13530"/>
                  </a:cubicBezTo>
                  <a:lnTo>
                    <a:pt x="11678" y="5991"/>
                  </a:lnTo>
                  <a:cubicBezTo>
                    <a:pt x="11884" y="6798"/>
                    <a:pt x="12298" y="7563"/>
                    <a:pt x="12930" y="8194"/>
                  </a:cubicBezTo>
                  <a:cubicBezTo>
                    <a:pt x="13569" y="8833"/>
                    <a:pt x="14344" y="9248"/>
                    <a:pt x="15160" y="9451"/>
                  </a:cubicBezTo>
                  <a:cubicBezTo>
                    <a:pt x="15160" y="9451"/>
                    <a:pt x="7605" y="16245"/>
                    <a:pt x="7605" y="16245"/>
                  </a:cubicBezTo>
                  <a:close/>
                  <a:moveTo>
                    <a:pt x="19724" y="1406"/>
                  </a:moveTo>
                  <a:cubicBezTo>
                    <a:pt x="17848" y="-468"/>
                    <a:pt x="14806" y="-468"/>
                    <a:pt x="12930" y="1406"/>
                  </a:cubicBezTo>
                  <a:cubicBezTo>
                    <a:pt x="12024" y="2312"/>
                    <a:pt x="11560" y="3489"/>
                    <a:pt x="11529" y="4676"/>
                  </a:cubicBezTo>
                  <a:lnTo>
                    <a:pt x="4207" y="12851"/>
                  </a:lnTo>
                  <a:cubicBezTo>
                    <a:pt x="3686" y="13373"/>
                    <a:pt x="3363" y="14093"/>
                    <a:pt x="3363" y="14888"/>
                  </a:cubicBezTo>
                  <a:cubicBezTo>
                    <a:pt x="3363" y="15420"/>
                    <a:pt x="3518" y="15912"/>
                    <a:pt x="3770" y="16340"/>
                  </a:cubicBezTo>
                  <a:cubicBezTo>
                    <a:pt x="2436" y="17104"/>
                    <a:pt x="1907" y="17813"/>
                    <a:pt x="2425" y="19364"/>
                  </a:cubicBezTo>
                  <a:cubicBezTo>
                    <a:pt x="2487" y="19550"/>
                    <a:pt x="2434" y="19623"/>
                    <a:pt x="2409" y="19657"/>
                  </a:cubicBezTo>
                  <a:cubicBezTo>
                    <a:pt x="2160" y="20003"/>
                    <a:pt x="1132" y="20167"/>
                    <a:pt x="500" y="20172"/>
                  </a:cubicBezTo>
                  <a:cubicBezTo>
                    <a:pt x="493" y="20171"/>
                    <a:pt x="487" y="20167"/>
                    <a:pt x="480" y="20167"/>
                  </a:cubicBezTo>
                  <a:cubicBezTo>
                    <a:pt x="215" y="20167"/>
                    <a:pt x="0" y="20383"/>
                    <a:pt x="0" y="20647"/>
                  </a:cubicBezTo>
                  <a:cubicBezTo>
                    <a:pt x="0" y="20912"/>
                    <a:pt x="214" y="21126"/>
                    <a:pt x="479" y="21127"/>
                  </a:cubicBezTo>
                  <a:lnTo>
                    <a:pt x="479" y="21132"/>
                  </a:lnTo>
                  <a:cubicBezTo>
                    <a:pt x="821" y="21132"/>
                    <a:pt x="2562" y="21088"/>
                    <a:pt x="3189" y="20219"/>
                  </a:cubicBezTo>
                  <a:cubicBezTo>
                    <a:pt x="3355" y="19988"/>
                    <a:pt x="3516" y="19599"/>
                    <a:pt x="3336" y="19060"/>
                  </a:cubicBezTo>
                  <a:cubicBezTo>
                    <a:pt x="3029" y="18141"/>
                    <a:pt x="3071" y="17806"/>
                    <a:pt x="4399" y="17082"/>
                  </a:cubicBezTo>
                  <a:cubicBezTo>
                    <a:pt x="4900" y="17504"/>
                    <a:pt x="5539" y="17767"/>
                    <a:pt x="6245" y="17767"/>
                  </a:cubicBezTo>
                  <a:cubicBezTo>
                    <a:pt x="7042" y="17767"/>
                    <a:pt x="7762" y="17446"/>
                    <a:pt x="8284" y="16925"/>
                  </a:cubicBezTo>
                  <a:lnTo>
                    <a:pt x="16485" y="9593"/>
                  </a:lnTo>
                  <a:cubicBezTo>
                    <a:pt x="17661" y="9554"/>
                    <a:pt x="18826" y="9091"/>
                    <a:pt x="19724" y="8194"/>
                  </a:cubicBezTo>
                  <a:cubicBezTo>
                    <a:pt x="21600" y="6320"/>
                    <a:pt x="21600" y="3281"/>
                    <a:pt x="19724" y="1406"/>
                  </a:cubicBezTo>
                  <a:moveTo>
                    <a:pt x="8953" y="11504"/>
                  </a:moveTo>
                  <a:lnTo>
                    <a:pt x="9632" y="12183"/>
                  </a:lnTo>
                  <a:lnTo>
                    <a:pt x="12690" y="9807"/>
                  </a:lnTo>
                  <a:lnTo>
                    <a:pt x="11331" y="8449"/>
                  </a:lnTo>
                  <a:cubicBezTo>
                    <a:pt x="11331" y="8449"/>
                    <a:pt x="8953" y="11504"/>
                    <a:pt x="8953" y="11504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11920" y="3307693"/>
            <a:ext cx="2460418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spc="200" dirty="0" smtClean="0">
                <a:latin typeface="Titillium" charset="0"/>
                <a:ea typeface="Titillium" charset="0"/>
                <a:cs typeface="Titillium" charset="0"/>
              </a:rPr>
              <a:t>«Серия мастер-классов»</a:t>
            </a:r>
            <a:endParaRPr lang="en-US" sz="12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2291495" y="2553921"/>
            <a:ext cx="1157176" cy="901505"/>
            <a:chOff x="2291495" y="2553921"/>
            <a:chExt cx="1157176" cy="901505"/>
          </a:xfrm>
        </p:grpSpPr>
        <p:sp>
          <p:nvSpPr>
            <p:cNvPr id="5" name="TextBox 4"/>
            <p:cNvSpPr txBox="1"/>
            <p:nvPr/>
          </p:nvSpPr>
          <p:spPr>
            <a:xfrm>
              <a:off x="2291495" y="3307693"/>
              <a:ext cx="1157176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b="1" spc="200" dirty="0" smtClean="0">
                  <a:latin typeface="Titillium" charset="0"/>
                  <a:ea typeface="Titillium" charset="0"/>
                  <a:cs typeface="Titillium" charset="0"/>
                </a:rPr>
                <a:t>Знакомство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124" y="2553921"/>
              <a:ext cx="706147" cy="706147"/>
            </a:xfrm>
            <a:prstGeom prst="rect">
              <a:avLst/>
            </a:prstGeom>
          </p:spPr>
        </p:pic>
      </p:grpSp>
      <p:cxnSp>
        <p:nvCxnSpPr>
          <p:cNvPr id="33" name="Straight Connector 5"/>
          <p:cNvCxnSpPr/>
          <p:nvPr/>
        </p:nvCxnSpPr>
        <p:spPr>
          <a:xfrm>
            <a:off x="3500086" y="1672141"/>
            <a:ext cx="5023667" cy="7959"/>
          </a:xfrm>
          <a:prstGeom prst="line">
            <a:avLst/>
          </a:prstGeom>
          <a:ln w="25400"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/>
          <p:cNvGrpSpPr/>
          <p:nvPr/>
        </p:nvGrpSpPr>
        <p:grpSpPr>
          <a:xfrm>
            <a:off x="9029653" y="2721214"/>
            <a:ext cx="794192" cy="734212"/>
            <a:chOff x="9029653" y="2721214"/>
            <a:chExt cx="794192" cy="734212"/>
          </a:xfrm>
        </p:grpSpPr>
        <p:sp>
          <p:nvSpPr>
            <p:cNvPr id="14" name="TextBox 13"/>
            <p:cNvSpPr txBox="1"/>
            <p:nvPr/>
          </p:nvSpPr>
          <p:spPr>
            <a:xfrm>
              <a:off x="9029653" y="3307693"/>
              <a:ext cx="794192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b="1" spc="200" dirty="0" smtClean="0">
                  <a:latin typeface="Titillium" charset="0"/>
                  <a:ea typeface="Titillium" charset="0"/>
                  <a:cs typeface="Titillium" charset="0"/>
                </a:rPr>
                <a:t>Эксперт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34" name="Shape 3688"/>
            <p:cNvSpPr/>
            <p:nvPr/>
          </p:nvSpPr>
          <p:spPr>
            <a:xfrm>
              <a:off x="9156045" y="2721214"/>
              <a:ext cx="467834" cy="467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93" y="17879"/>
                  </a:moveTo>
                  <a:cubicBezTo>
                    <a:pt x="16514" y="16546"/>
                    <a:pt x="15177" y="15812"/>
                    <a:pt x="14084" y="15323"/>
                  </a:cubicBezTo>
                  <a:cubicBezTo>
                    <a:pt x="13842" y="15214"/>
                    <a:pt x="13687" y="15098"/>
                    <a:pt x="13598" y="14990"/>
                  </a:cubicBezTo>
                  <a:cubicBezTo>
                    <a:pt x="15238" y="14959"/>
                    <a:pt x="16521" y="14237"/>
                    <a:pt x="16581" y="14203"/>
                  </a:cubicBezTo>
                  <a:cubicBezTo>
                    <a:pt x="16751" y="14106"/>
                    <a:pt x="16846" y="13918"/>
                    <a:pt x="16826" y="13724"/>
                  </a:cubicBezTo>
                  <a:cubicBezTo>
                    <a:pt x="16807" y="13546"/>
                    <a:pt x="16693" y="13394"/>
                    <a:pt x="16530" y="13325"/>
                  </a:cubicBezTo>
                  <a:cubicBezTo>
                    <a:pt x="16461" y="13276"/>
                    <a:pt x="15663" y="12629"/>
                    <a:pt x="15663" y="9051"/>
                  </a:cubicBezTo>
                  <a:cubicBezTo>
                    <a:pt x="15663" y="5000"/>
                    <a:pt x="14115" y="2945"/>
                    <a:pt x="11061" y="2945"/>
                  </a:cubicBezTo>
                  <a:cubicBezTo>
                    <a:pt x="8481" y="2945"/>
                    <a:pt x="5845" y="3643"/>
                    <a:pt x="5845" y="8806"/>
                  </a:cubicBezTo>
                  <a:cubicBezTo>
                    <a:pt x="5845" y="12556"/>
                    <a:pt x="5219" y="13279"/>
                    <a:pt x="5122" y="13367"/>
                  </a:cubicBezTo>
                  <a:cubicBezTo>
                    <a:pt x="4957" y="13417"/>
                    <a:pt x="4826" y="13551"/>
                    <a:pt x="4784" y="13723"/>
                  </a:cubicBezTo>
                  <a:cubicBezTo>
                    <a:pt x="4734" y="13934"/>
                    <a:pt x="4828" y="14154"/>
                    <a:pt x="5015" y="14262"/>
                  </a:cubicBezTo>
                  <a:cubicBezTo>
                    <a:pt x="6396" y="15064"/>
                    <a:pt x="7482" y="15136"/>
                    <a:pt x="8065" y="15092"/>
                  </a:cubicBezTo>
                  <a:cubicBezTo>
                    <a:pt x="7994" y="15151"/>
                    <a:pt x="7850" y="15241"/>
                    <a:pt x="7564" y="15335"/>
                  </a:cubicBezTo>
                  <a:cubicBezTo>
                    <a:pt x="6211" y="15776"/>
                    <a:pt x="4766" y="16808"/>
                    <a:pt x="3958" y="17835"/>
                  </a:cubicBezTo>
                  <a:cubicBezTo>
                    <a:pt x="2125" y="16050"/>
                    <a:pt x="982" y="13560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2" y="982"/>
                    <a:pt x="20618" y="5378"/>
                    <a:pt x="20618" y="10800"/>
                  </a:cubicBezTo>
                  <a:cubicBezTo>
                    <a:pt x="20618" y="13584"/>
                    <a:pt x="19454" y="16092"/>
                    <a:pt x="17593" y="17879"/>
                  </a:cubicBezTo>
                  <a:moveTo>
                    <a:pt x="10800" y="20618"/>
                  </a:moveTo>
                  <a:cubicBezTo>
                    <a:pt x="8489" y="20618"/>
                    <a:pt x="6370" y="19816"/>
                    <a:pt x="4693" y="18480"/>
                  </a:cubicBezTo>
                  <a:cubicBezTo>
                    <a:pt x="5360" y="17605"/>
                    <a:pt x="6693" y="16652"/>
                    <a:pt x="7869" y="16268"/>
                  </a:cubicBezTo>
                  <a:cubicBezTo>
                    <a:pt x="8578" y="16037"/>
                    <a:pt x="8988" y="15688"/>
                    <a:pt x="9087" y="15233"/>
                  </a:cubicBezTo>
                  <a:cubicBezTo>
                    <a:pt x="9214" y="14656"/>
                    <a:pt x="8775" y="14230"/>
                    <a:pt x="8725" y="14184"/>
                  </a:cubicBezTo>
                  <a:cubicBezTo>
                    <a:pt x="8597" y="14066"/>
                    <a:pt x="8412" y="14025"/>
                    <a:pt x="8246" y="14074"/>
                  </a:cubicBezTo>
                  <a:cubicBezTo>
                    <a:pt x="8208" y="14087"/>
                    <a:pt x="7406" y="14309"/>
                    <a:pt x="6089" y="13714"/>
                  </a:cubicBezTo>
                  <a:cubicBezTo>
                    <a:pt x="6486" y="13026"/>
                    <a:pt x="6826" y="11618"/>
                    <a:pt x="6826" y="8806"/>
                  </a:cubicBezTo>
                  <a:cubicBezTo>
                    <a:pt x="6826" y="4301"/>
                    <a:pt x="8829" y="3928"/>
                    <a:pt x="11061" y="3928"/>
                  </a:cubicBezTo>
                  <a:cubicBezTo>
                    <a:pt x="12615" y="3928"/>
                    <a:pt x="14681" y="4458"/>
                    <a:pt x="14681" y="9051"/>
                  </a:cubicBezTo>
                  <a:cubicBezTo>
                    <a:pt x="14681" y="11662"/>
                    <a:pt x="15092" y="12966"/>
                    <a:pt x="15499" y="13617"/>
                  </a:cubicBezTo>
                  <a:cubicBezTo>
                    <a:pt x="14943" y="13829"/>
                    <a:pt x="14058" y="14075"/>
                    <a:pt x="13097" y="13993"/>
                  </a:cubicBezTo>
                  <a:cubicBezTo>
                    <a:pt x="12883" y="13971"/>
                    <a:pt x="12690" y="14093"/>
                    <a:pt x="12605" y="14284"/>
                  </a:cubicBezTo>
                  <a:cubicBezTo>
                    <a:pt x="12420" y="14704"/>
                    <a:pt x="12408" y="15649"/>
                    <a:pt x="13683" y="16219"/>
                  </a:cubicBezTo>
                  <a:cubicBezTo>
                    <a:pt x="14677" y="16664"/>
                    <a:pt x="15893" y="17331"/>
                    <a:pt x="16850" y="18522"/>
                  </a:cubicBezTo>
                  <a:cubicBezTo>
                    <a:pt x="15182" y="19831"/>
                    <a:pt x="13085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Shape 3690"/>
          <p:cNvSpPr/>
          <p:nvPr/>
        </p:nvSpPr>
        <p:spPr>
          <a:xfrm>
            <a:off x="1341565" y="2353683"/>
            <a:ext cx="735024" cy="601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0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3"/>
                  <a:pt x="8380" y="7241"/>
                  <a:pt x="8380" y="7241"/>
                </a:cubicBezTo>
                <a:cubicBezTo>
                  <a:pt x="8112" y="6504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2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6"/>
                  <a:pt x="12890" y="2039"/>
                  <a:pt x="13313" y="3272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3"/>
                </a:cubicBezTo>
                <a:cubicBezTo>
                  <a:pt x="13386" y="9109"/>
                  <a:pt x="13260" y="9535"/>
                  <a:pt x="13227" y="9619"/>
                </a:cubicBezTo>
                <a:cubicBezTo>
                  <a:pt x="13219" y="9631"/>
                  <a:pt x="13101" y="9813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0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2"/>
                </a:cubicBezTo>
                <a:cubicBezTo>
                  <a:pt x="13957" y="10422"/>
                  <a:pt x="14531" y="9808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4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80"/>
                </a:cubicBezTo>
                <a:cubicBezTo>
                  <a:pt x="6540" y="5169"/>
                  <a:pt x="7179" y="6892"/>
                  <a:pt x="7494" y="7758"/>
                </a:cubicBezTo>
                <a:cubicBezTo>
                  <a:pt x="7110" y="9740"/>
                  <a:pt x="7642" y="10422"/>
                  <a:pt x="7642" y="10422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7"/>
                </a:moveTo>
                <a:cubicBezTo>
                  <a:pt x="19516" y="15007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4"/>
                </a:cubicBezTo>
                <a:cubicBezTo>
                  <a:pt x="19388" y="7760"/>
                  <a:pt x="19900" y="6420"/>
                  <a:pt x="19470" y="5184"/>
                </a:cubicBezTo>
                <a:cubicBezTo>
                  <a:pt x="18974" y="3713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4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1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6"/>
                  <a:pt x="17332" y="3919"/>
                </a:cubicBezTo>
                <a:cubicBezTo>
                  <a:pt x="17375" y="3953"/>
                  <a:pt x="17421" y="3983"/>
                  <a:pt x="17467" y="4007"/>
                </a:cubicBezTo>
                <a:cubicBezTo>
                  <a:pt x="17950" y="4265"/>
                  <a:pt x="18131" y="4361"/>
                  <a:pt x="18562" y="5641"/>
                </a:cubicBezTo>
                <a:cubicBezTo>
                  <a:pt x="18822" y="6387"/>
                  <a:pt x="18452" y="7378"/>
                  <a:pt x="18253" y="7910"/>
                </a:cubicBezTo>
                <a:cubicBezTo>
                  <a:pt x="18161" y="8155"/>
                  <a:pt x="18130" y="8457"/>
                  <a:pt x="18182" y="8719"/>
                </a:cubicBezTo>
                <a:cubicBezTo>
                  <a:pt x="18316" y="9392"/>
                  <a:pt x="18254" y="9707"/>
                  <a:pt x="18232" y="9784"/>
                </a:cubicBezTo>
                <a:cubicBezTo>
                  <a:pt x="18230" y="9789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2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7"/>
                  <a:pt x="19516" y="15007"/>
                </a:cubicBezTo>
                <a:moveTo>
                  <a:pt x="2371" y="16155"/>
                </a:moveTo>
                <a:cubicBezTo>
                  <a:pt x="3030" y="15932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9"/>
                  <a:pt x="3367" y="9784"/>
                </a:cubicBezTo>
                <a:cubicBezTo>
                  <a:pt x="3346" y="9707"/>
                  <a:pt x="3283" y="9392"/>
                  <a:pt x="3418" y="8719"/>
                </a:cubicBezTo>
                <a:cubicBezTo>
                  <a:pt x="3470" y="8457"/>
                  <a:pt x="3439" y="8155"/>
                  <a:pt x="3347" y="7910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1"/>
                  <a:pt x="3649" y="4265"/>
                  <a:pt x="4133" y="4007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6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4"/>
                </a:cubicBezTo>
                <a:cubicBezTo>
                  <a:pt x="6045" y="3548"/>
                  <a:pt x="6096" y="3341"/>
                  <a:pt x="6165" y="3133"/>
                </a:cubicBezTo>
                <a:cubicBezTo>
                  <a:pt x="6225" y="2950"/>
                  <a:pt x="6289" y="2793"/>
                  <a:pt x="6351" y="2631"/>
                </a:cubicBezTo>
                <a:cubicBezTo>
                  <a:pt x="6046" y="2469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3"/>
                  <a:pt x="2130" y="5184"/>
                </a:cubicBezTo>
                <a:cubicBezTo>
                  <a:pt x="1700" y="6420"/>
                  <a:pt x="2212" y="7760"/>
                  <a:pt x="2464" y="8434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7"/>
                  <a:pt x="2084" y="15007"/>
                </a:cubicBezTo>
                <a:cubicBezTo>
                  <a:pt x="1191" y="15387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Shape 3688"/>
          <p:cNvSpPr/>
          <p:nvPr/>
        </p:nvSpPr>
        <p:spPr>
          <a:xfrm>
            <a:off x="6920155" y="2746951"/>
            <a:ext cx="467834" cy="467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9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8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6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3"/>
                  <a:pt x="5845" y="8806"/>
                </a:cubicBezTo>
                <a:cubicBezTo>
                  <a:pt x="5845" y="12556"/>
                  <a:pt x="5219" y="13279"/>
                  <a:pt x="5122" y="13367"/>
                </a:cubicBezTo>
                <a:cubicBezTo>
                  <a:pt x="4957" y="13417"/>
                  <a:pt x="4826" y="13551"/>
                  <a:pt x="4784" y="13723"/>
                </a:cubicBezTo>
                <a:cubicBezTo>
                  <a:pt x="4734" y="13934"/>
                  <a:pt x="4828" y="14154"/>
                  <a:pt x="5015" y="14262"/>
                </a:cubicBezTo>
                <a:cubicBezTo>
                  <a:pt x="6396" y="15064"/>
                  <a:pt x="7482" y="15136"/>
                  <a:pt x="8065" y="15092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8"/>
                  <a:pt x="3958" y="17835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2" y="982"/>
                  <a:pt x="20618" y="5378"/>
                  <a:pt x="20618" y="10800"/>
                </a:cubicBezTo>
                <a:cubicBezTo>
                  <a:pt x="20618" y="13584"/>
                  <a:pt x="19454" y="16092"/>
                  <a:pt x="17593" y="17879"/>
                </a:cubicBezTo>
                <a:moveTo>
                  <a:pt x="10800" y="20618"/>
                </a:moveTo>
                <a:cubicBezTo>
                  <a:pt x="8489" y="20618"/>
                  <a:pt x="6370" y="19816"/>
                  <a:pt x="4693" y="18480"/>
                </a:cubicBezTo>
                <a:cubicBezTo>
                  <a:pt x="5360" y="17605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3"/>
                </a:cubicBezTo>
                <a:cubicBezTo>
                  <a:pt x="9214" y="14656"/>
                  <a:pt x="8775" y="14230"/>
                  <a:pt x="8725" y="14184"/>
                </a:cubicBezTo>
                <a:cubicBezTo>
                  <a:pt x="8597" y="14066"/>
                  <a:pt x="8412" y="14025"/>
                  <a:pt x="8246" y="14074"/>
                </a:cubicBezTo>
                <a:cubicBezTo>
                  <a:pt x="8208" y="14087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5"/>
                  <a:pt x="13097" y="13993"/>
                </a:cubicBezTo>
                <a:cubicBezTo>
                  <a:pt x="12883" y="13971"/>
                  <a:pt x="12690" y="14093"/>
                  <a:pt x="12605" y="14284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5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99319" y="1359470"/>
            <a:ext cx="327749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spc="200" dirty="0" smtClean="0">
                <a:latin typeface="Titillium Light" charset="0"/>
                <a:ea typeface="Titillium Light" charset="0"/>
                <a:cs typeface="Titillium Light" charset="0"/>
              </a:rPr>
              <a:t>Интерактивный</a:t>
            </a:r>
            <a:r>
              <a:rPr lang="ru-RU" sz="2400" spc="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tillium Light" charset="0"/>
                <a:ea typeface="Titillium Light" charset="0"/>
                <a:cs typeface="Titillium Light" charset="0"/>
              </a:rPr>
              <a:t> </a:t>
            </a:r>
            <a:r>
              <a:rPr lang="ru-RU" sz="2400" spc="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tillium Light" charset="0"/>
                <a:ea typeface="Titillium Light" charset="0"/>
                <a:cs typeface="Titillium Light" charset="0"/>
              </a:rPr>
              <a:t>театр</a:t>
            </a:r>
            <a:r>
              <a:rPr lang="ru-RU" sz="2400" spc="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tillium Light" charset="0"/>
                <a:ea typeface="Titillium Light" charset="0"/>
                <a:cs typeface="Titillium Light" charset="0"/>
              </a:rPr>
              <a:t> </a:t>
            </a:r>
            <a:r>
              <a:rPr lang="ru-RU" sz="2400" spc="200" dirty="0" smtClean="0">
                <a:solidFill>
                  <a:srgbClr val="4ED0E2"/>
                </a:solidFill>
                <a:latin typeface="Titillium Light" charset="0"/>
                <a:ea typeface="Titillium Light" charset="0"/>
                <a:cs typeface="Titillium Light" charset="0"/>
              </a:rPr>
              <a:t>«Форум»</a:t>
            </a:r>
            <a:endParaRPr lang="en-US" sz="2400" spc="200" dirty="0">
              <a:solidFill>
                <a:srgbClr val="4ED0E2"/>
              </a:solidFill>
              <a:latin typeface="Titillium Light" charset="0"/>
              <a:ea typeface="Titillium Light" charset="0"/>
              <a:cs typeface="Titillium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87877" y="794133"/>
            <a:ext cx="3664772" cy="37484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050" i="1" dirty="0" smtClean="0">
                <a:solidFill>
                  <a:schemeClr val="tx1">
                    <a:alpha val="60000"/>
                  </a:schemeClr>
                </a:solidFill>
                <a:latin typeface="+mj-lt"/>
                <a:ea typeface="Titillium Light" charset="0"/>
                <a:cs typeface="Titillium Light" charset="0"/>
              </a:rPr>
              <a:t>Эффективная технология профилактики театральными методами</a:t>
            </a:r>
            <a:endParaRPr lang="en-US" sz="1050" i="1" dirty="0">
              <a:solidFill>
                <a:schemeClr val="tx1">
                  <a:alpha val="60000"/>
                </a:schemeClr>
              </a:solidFill>
              <a:latin typeface="+mj-lt"/>
              <a:ea typeface="Titillium Light" charset="0"/>
              <a:cs typeface="Titillium Light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>
            <a:fillRect/>
          </a:stretch>
        </p:blipFill>
        <p:spPr>
          <a:xfrm>
            <a:off x="1365423" y="642069"/>
            <a:ext cx="4730577" cy="2991468"/>
          </a:xfrm>
        </p:spPr>
      </p:pic>
      <p:sp>
        <p:nvSpPr>
          <p:cNvPr id="12" name="Рисунок 11"/>
          <p:cNvSpPr>
            <a:spLocks noGrp="1"/>
          </p:cNvSpPr>
          <p:nvPr>
            <p:ph type="pic" sz="quarter" idx="10"/>
          </p:nvPr>
        </p:nvSpPr>
        <p:spPr>
          <a:xfrm>
            <a:off x="6196069" y="3452920"/>
            <a:ext cx="3932829" cy="2457320"/>
          </a:xfrm>
        </p:spPr>
      </p:sp>
      <p:pic>
        <p:nvPicPr>
          <p:cNvPr id="14" name="Picture 12" descr="https://sun9-59.userapi.com/c840725/v840725712/238cc/3CzXRiHs5d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04" y="642067"/>
            <a:ext cx="4827106" cy="30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>
            <a:fillRect/>
          </a:stretch>
        </p:blipFill>
        <p:spPr>
          <a:xfrm>
            <a:off x="6029169" y="3659605"/>
            <a:ext cx="4886341" cy="2837447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>
            <a:fillRect/>
          </a:stretch>
        </p:blipFill>
        <p:spPr>
          <a:xfrm>
            <a:off x="1365423" y="3646571"/>
            <a:ext cx="4659956" cy="2850481"/>
          </a:xfrm>
        </p:spPr>
      </p:pic>
      <p:sp>
        <p:nvSpPr>
          <p:cNvPr id="24" name="Rectangle 15"/>
          <p:cNvSpPr/>
          <p:nvPr/>
        </p:nvSpPr>
        <p:spPr>
          <a:xfrm>
            <a:off x="4672476" y="2967454"/>
            <a:ext cx="2923868" cy="818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700" b="1" spc="200" dirty="0" smtClean="0">
                <a:solidFill>
                  <a:srgbClr val="002060"/>
                </a:solidFill>
                <a:latin typeface="Titillium Light" charset="0"/>
                <a:ea typeface="Titillium Light" charset="0"/>
                <a:cs typeface="Titillium Light" charset="0"/>
              </a:rPr>
              <a:t>2017-2019 годы</a:t>
            </a:r>
            <a:endParaRPr lang="ru-RU" sz="1700" b="1" spc="200" dirty="0">
              <a:solidFill>
                <a:srgbClr val="002060"/>
              </a:solidFill>
              <a:latin typeface="Titillium Light" charset="0"/>
              <a:ea typeface="Titillium Light" charset="0"/>
              <a:cs typeface="Titillium Light" charset="0"/>
            </a:endParaRPr>
          </a:p>
          <a:p>
            <a:pPr algn="ctr"/>
            <a:r>
              <a:rPr lang="ru-RU" sz="1700" b="1" spc="200" dirty="0">
                <a:solidFill>
                  <a:srgbClr val="002060"/>
                </a:solidFill>
                <a:latin typeface="Titillium Light" charset="0"/>
                <a:ea typeface="Titillium Light" charset="0"/>
                <a:cs typeface="Titillium Light" charset="0"/>
              </a:rPr>
              <a:t>ПРОЕКТ </a:t>
            </a:r>
            <a:r>
              <a:rPr lang="ru-RU" sz="1700" b="1" spc="200" dirty="0" smtClean="0">
                <a:solidFill>
                  <a:srgbClr val="002060"/>
                </a:solidFill>
                <a:latin typeface="Titillium Light" charset="0"/>
                <a:ea typeface="Titillium Light" charset="0"/>
                <a:cs typeface="Titillium Light" charset="0"/>
              </a:rPr>
              <a:t>«НАСТАВНИК»</a:t>
            </a:r>
            <a:endParaRPr lang="en-US" sz="1700" b="1" spc="200" dirty="0">
              <a:solidFill>
                <a:srgbClr val="002060"/>
              </a:solidFill>
              <a:latin typeface="Titillium Light" charset="0"/>
              <a:ea typeface="Titillium Light" charset="0"/>
              <a:cs typeface="Titillium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8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реализовывался проект?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75310" y="3771869"/>
            <a:ext cx="393405" cy="393405"/>
          </a:xfrm>
          <a:prstGeom prst="ellipse">
            <a:avLst/>
          </a:prstGeom>
          <a:noFill/>
          <a:ln w="6350">
            <a:solidFill>
              <a:srgbClr val="4ED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1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60365" y="3771869"/>
            <a:ext cx="393405" cy="393405"/>
          </a:xfrm>
          <a:prstGeom prst="ellipse">
            <a:avLst/>
          </a:prstGeom>
          <a:noFill/>
          <a:ln w="6350">
            <a:solidFill>
              <a:srgbClr val="4ED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alpha val="4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7045420" y="3771869"/>
            <a:ext cx="393405" cy="393405"/>
          </a:xfrm>
          <a:prstGeom prst="ellipse">
            <a:avLst/>
          </a:prstGeom>
          <a:noFill/>
          <a:ln w="6350">
            <a:solidFill>
              <a:srgbClr val="4ED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alpha val="4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9230474" y="3771869"/>
            <a:ext cx="393405" cy="393405"/>
          </a:xfrm>
          <a:prstGeom prst="ellipse">
            <a:avLst/>
          </a:prstGeom>
          <a:noFill/>
          <a:ln w="6350">
            <a:solidFill>
              <a:srgbClr val="4ED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alpha val="4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119944" y="3973762"/>
            <a:ext cx="1669312" cy="0"/>
          </a:xfrm>
          <a:prstGeom prst="line">
            <a:avLst/>
          </a:prstGeom>
          <a:ln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04309" y="3973762"/>
            <a:ext cx="1669312" cy="0"/>
          </a:xfrm>
          <a:prstGeom prst="line">
            <a:avLst/>
          </a:prstGeom>
          <a:ln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86733" y="3968571"/>
            <a:ext cx="1669312" cy="0"/>
          </a:xfrm>
          <a:prstGeom prst="line">
            <a:avLst/>
          </a:prstGeom>
          <a:ln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81032" y="4492099"/>
            <a:ext cx="1771774" cy="6647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Знакомство волонтеров с ребятами в форме интерактива</a:t>
            </a:r>
            <a:r>
              <a:rPr lang="ru-RU" sz="105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.</a:t>
            </a:r>
            <a:endParaRPr lang="en-US" sz="105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05285" y="4492099"/>
            <a:ext cx="2116104" cy="8863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Непосредственное проведение занятий по принципу «равный-равному»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Titillium"/>
              <a:ea typeface="Titillium" charset="0"/>
              <a:cs typeface="Titill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46381" y="4492099"/>
            <a:ext cx="1771774" cy="155119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На мероприятии обязательно присутствует эксперт, наставник волонтеров (специалист </a:t>
            </a:r>
            <a:r>
              <a:rPr lang="ru-RU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ОГКУ «Центр профилактики наркомании</a:t>
            </a: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»)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454436" y="2716773"/>
            <a:ext cx="1205266" cy="738653"/>
            <a:chOff x="4454436" y="2716773"/>
            <a:chExt cx="1205266" cy="738653"/>
          </a:xfrm>
        </p:grpSpPr>
        <p:sp>
          <p:nvSpPr>
            <p:cNvPr id="8" name="TextBox 7"/>
            <p:cNvSpPr txBox="1"/>
            <p:nvPr/>
          </p:nvSpPr>
          <p:spPr>
            <a:xfrm>
              <a:off x="4454436" y="3307693"/>
              <a:ext cx="1205266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b="1" spc="200" dirty="0" smtClean="0">
                  <a:latin typeface="Titillium" charset="0"/>
                  <a:ea typeface="Titillium" charset="0"/>
                  <a:cs typeface="Titillium" charset="0"/>
                </a:rPr>
                <a:t>Обсуждение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26" name="Shape 3709"/>
            <p:cNvSpPr/>
            <p:nvPr/>
          </p:nvSpPr>
          <p:spPr>
            <a:xfrm>
              <a:off x="4860365" y="2716773"/>
              <a:ext cx="399592" cy="39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132" extrusionOk="0">
                  <a:moveTo>
                    <a:pt x="19045" y="7530"/>
                  </a:moveTo>
                  <a:cubicBezTo>
                    <a:pt x="17544" y="9030"/>
                    <a:pt x="15110" y="9030"/>
                    <a:pt x="13610" y="7530"/>
                  </a:cubicBezTo>
                  <a:cubicBezTo>
                    <a:pt x="12108" y="6031"/>
                    <a:pt x="12108" y="3600"/>
                    <a:pt x="13610" y="2101"/>
                  </a:cubicBezTo>
                  <a:cubicBezTo>
                    <a:pt x="15110" y="601"/>
                    <a:pt x="17544" y="601"/>
                    <a:pt x="19045" y="2101"/>
                  </a:cubicBezTo>
                  <a:cubicBezTo>
                    <a:pt x="20546" y="3600"/>
                    <a:pt x="20546" y="6031"/>
                    <a:pt x="19045" y="7530"/>
                  </a:cubicBezTo>
                  <a:moveTo>
                    <a:pt x="7605" y="16245"/>
                  </a:moveTo>
                  <a:cubicBezTo>
                    <a:pt x="7256" y="16593"/>
                    <a:pt x="6776" y="16807"/>
                    <a:pt x="6245" y="16807"/>
                  </a:cubicBezTo>
                  <a:cubicBezTo>
                    <a:pt x="5184" y="16807"/>
                    <a:pt x="4324" y="15948"/>
                    <a:pt x="4324" y="14888"/>
                  </a:cubicBezTo>
                  <a:cubicBezTo>
                    <a:pt x="4324" y="14358"/>
                    <a:pt x="4539" y="13878"/>
                    <a:pt x="4887" y="13530"/>
                  </a:cubicBezTo>
                  <a:lnTo>
                    <a:pt x="11678" y="5991"/>
                  </a:lnTo>
                  <a:cubicBezTo>
                    <a:pt x="11884" y="6798"/>
                    <a:pt x="12298" y="7563"/>
                    <a:pt x="12930" y="8194"/>
                  </a:cubicBezTo>
                  <a:cubicBezTo>
                    <a:pt x="13569" y="8833"/>
                    <a:pt x="14344" y="9248"/>
                    <a:pt x="15160" y="9451"/>
                  </a:cubicBezTo>
                  <a:cubicBezTo>
                    <a:pt x="15160" y="9451"/>
                    <a:pt x="7605" y="16245"/>
                    <a:pt x="7605" y="16245"/>
                  </a:cubicBezTo>
                  <a:close/>
                  <a:moveTo>
                    <a:pt x="19724" y="1406"/>
                  </a:moveTo>
                  <a:cubicBezTo>
                    <a:pt x="17848" y="-468"/>
                    <a:pt x="14806" y="-468"/>
                    <a:pt x="12930" y="1406"/>
                  </a:cubicBezTo>
                  <a:cubicBezTo>
                    <a:pt x="12024" y="2312"/>
                    <a:pt x="11560" y="3489"/>
                    <a:pt x="11529" y="4676"/>
                  </a:cubicBezTo>
                  <a:lnTo>
                    <a:pt x="4207" y="12851"/>
                  </a:lnTo>
                  <a:cubicBezTo>
                    <a:pt x="3686" y="13373"/>
                    <a:pt x="3363" y="14093"/>
                    <a:pt x="3363" y="14888"/>
                  </a:cubicBezTo>
                  <a:cubicBezTo>
                    <a:pt x="3363" y="15420"/>
                    <a:pt x="3518" y="15912"/>
                    <a:pt x="3770" y="16340"/>
                  </a:cubicBezTo>
                  <a:cubicBezTo>
                    <a:pt x="2436" y="17104"/>
                    <a:pt x="1907" y="17813"/>
                    <a:pt x="2425" y="19364"/>
                  </a:cubicBezTo>
                  <a:cubicBezTo>
                    <a:pt x="2487" y="19550"/>
                    <a:pt x="2434" y="19623"/>
                    <a:pt x="2409" y="19657"/>
                  </a:cubicBezTo>
                  <a:cubicBezTo>
                    <a:pt x="2160" y="20003"/>
                    <a:pt x="1132" y="20167"/>
                    <a:pt x="500" y="20172"/>
                  </a:cubicBezTo>
                  <a:cubicBezTo>
                    <a:pt x="493" y="20171"/>
                    <a:pt x="487" y="20167"/>
                    <a:pt x="480" y="20167"/>
                  </a:cubicBezTo>
                  <a:cubicBezTo>
                    <a:pt x="215" y="20167"/>
                    <a:pt x="0" y="20383"/>
                    <a:pt x="0" y="20647"/>
                  </a:cubicBezTo>
                  <a:cubicBezTo>
                    <a:pt x="0" y="20912"/>
                    <a:pt x="214" y="21126"/>
                    <a:pt x="479" y="21127"/>
                  </a:cubicBezTo>
                  <a:lnTo>
                    <a:pt x="479" y="21132"/>
                  </a:lnTo>
                  <a:cubicBezTo>
                    <a:pt x="821" y="21132"/>
                    <a:pt x="2562" y="21088"/>
                    <a:pt x="3189" y="20219"/>
                  </a:cubicBezTo>
                  <a:cubicBezTo>
                    <a:pt x="3355" y="19988"/>
                    <a:pt x="3516" y="19599"/>
                    <a:pt x="3336" y="19060"/>
                  </a:cubicBezTo>
                  <a:cubicBezTo>
                    <a:pt x="3029" y="18141"/>
                    <a:pt x="3071" y="17806"/>
                    <a:pt x="4399" y="17082"/>
                  </a:cubicBezTo>
                  <a:cubicBezTo>
                    <a:pt x="4900" y="17504"/>
                    <a:pt x="5539" y="17767"/>
                    <a:pt x="6245" y="17767"/>
                  </a:cubicBezTo>
                  <a:cubicBezTo>
                    <a:pt x="7042" y="17767"/>
                    <a:pt x="7762" y="17446"/>
                    <a:pt x="8284" y="16925"/>
                  </a:cubicBezTo>
                  <a:lnTo>
                    <a:pt x="16485" y="9593"/>
                  </a:lnTo>
                  <a:cubicBezTo>
                    <a:pt x="17661" y="9554"/>
                    <a:pt x="18826" y="9091"/>
                    <a:pt x="19724" y="8194"/>
                  </a:cubicBezTo>
                  <a:cubicBezTo>
                    <a:pt x="21600" y="6320"/>
                    <a:pt x="21600" y="3281"/>
                    <a:pt x="19724" y="1406"/>
                  </a:cubicBezTo>
                  <a:moveTo>
                    <a:pt x="8953" y="11504"/>
                  </a:moveTo>
                  <a:lnTo>
                    <a:pt x="9632" y="12183"/>
                  </a:lnTo>
                  <a:lnTo>
                    <a:pt x="12690" y="9807"/>
                  </a:lnTo>
                  <a:lnTo>
                    <a:pt x="11331" y="8449"/>
                  </a:lnTo>
                  <a:cubicBezTo>
                    <a:pt x="11331" y="8449"/>
                    <a:pt x="8953" y="11504"/>
                    <a:pt x="8953" y="11504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729972" y="3307693"/>
            <a:ext cx="1024319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spc="200" dirty="0" smtClean="0">
                <a:latin typeface="Titillium" charset="0"/>
                <a:ea typeface="Titillium" charset="0"/>
                <a:cs typeface="Titillium" charset="0"/>
              </a:rPr>
              <a:t>«Занятия»</a:t>
            </a:r>
            <a:endParaRPr lang="en-US" sz="12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2291495" y="2553921"/>
            <a:ext cx="1157176" cy="901505"/>
            <a:chOff x="2291495" y="2553921"/>
            <a:chExt cx="1157176" cy="901505"/>
          </a:xfrm>
        </p:grpSpPr>
        <p:sp>
          <p:nvSpPr>
            <p:cNvPr id="5" name="TextBox 4"/>
            <p:cNvSpPr txBox="1"/>
            <p:nvPr/>
          </p:nvSpPr>
          <p:spPr>
            <a:xfrm>
              <a:off x="2291495" y="3307693"/>
              <a:ext cx="1157176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b="1" spc="200" dirty="0" smtClean="0">
                  <a:latin typeface="Titillium" charset="0"/>
                  <a:ea typeface="Titillium" charset="0"/>
                  <a:cs typeface="Titillium" charset="0"/>
                </a:rPr>
                <a:t>Знакомство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124" y="2553921"/>
              <a:ext cx="706147" cy="706147"/>
            </a:xfrm>
            <a:prstGeom prst="rect">
              <a:avLst/>
            </a:prstGeom>
          </p:spPr>
        </p:pic>
      </p:grpSp>
      <p:cxnSp>
        <p:nvCxnSpPr>
          <p:cNvPr id="33" name="Straight Connector 5"/>
          <p:cNvCxnSpPr/>
          <p:nvPr/>
        </p:nvCxnSpPr>
        <p:spPr>
          <a:xfrm>
            <a:off x="3500086" y="1672141"/>
            <a:ext cx="5023667" cy="7959"/>
          </a:xfrm>
          <a:prstGeom prst="line">
            <a:avLst/>
          </a:prstGeom>
          <a:ln w="25400">
            <a:solidFill>
              <a:srgbClr val="4ED0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/>
          <p:cNvGrpSpPr/>
          <p:nvPr/>
        </p:nvGrpSpPr>
        <p:grpSpPr>
          <a:xfrm>
            <a:off x="9029653" y="2721214"/>
            <a:ext cx="794192" cy="734212"/>
            <a:chOff x="9029653" y="2721214"/>
            <a:chExt cx="794192" cy="734212"/>
          </a:xfrm>
        </p:grpSpPr>
        <p:sp>
          <p:nvSpPr>
            <p:cNvPr id="14" name="TextBox 13"/>
            <p:cNvSpPr txBox="1"/>
            <p:nvPr/>
          </p:nvSpPr>
          <p:spPr>
            <a:xfrm>
              <a:off x="9029653" y="3307693"/>
              <a:ext cx="794192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b="1" spc="200" dirty="0" smtClean="0">
                  <a:latin typeface="Titillium" charset="0"/>
                  <a:ea typeface="Titillium" charset="0"/>
                  <a:cs typeface="Titillium" charset="0"/>
                </a:rPr>
                <a:t>Эксперт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34" name="Shape 3688"/>
            <p:cNvSpPr/>
            <p:nvPr/>
          </p:nvSpPr>
          <p:spPr>
            <a:xfrm>
              <a:off x="9156045" y="2721214"/>
              <a:ext cx="467834" cy="467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93" y="17879"/>
                  </a:moveTo>
                  <a:cubicBezTo>
                    <a:pt x="16514" y="16546"/>
                    <a:pt x="15177" y="15812"/>
                    <a:pt x="14084" y="15323"/>
                  </a:cubicBezTo>
                  <a:cubicBezTo>
                    <a:pt x="13842" y="15214"/>
                    <a:pt x="13687" y="15098"/>
                    <a:pt x="13598" y="14990"/>
                  </a:cubicBezTo>
                  <a:cubicBezTo>
                    <a:pt x="15238" y="14959"/>
                    <a:pt x="16521" y="14237"/>
                    <a:pt x="16581" y="14203"/>
                  </a:cubicBezTo>
                  <a:cubicBezTo>
                    <a:pt x="16751" y="14106"/>
                    <a:pt x="16846" y="13918"/>
                    <a:pt x="16826" y="13724"/>
                  </a:cubicBezTo>
                  <a:cubicBezTo>
                    <a:pt x="16807" y="13546"/>
                    <a:pt x="16693" y="13394"/>
                    <a:pt x="16530" y="13325"/>
                  </a:cubicBezTo>
                  <a:cubicBezTo>
                    <a:pt x="16461" y="13276"/>
                    <a:pt x="15663" y="12629"/>
                    <a:pt x="15663" y="9051"/>
                  </a:cubicBezTo>
                  <a:cubicBezTo>
                    <a:pt x="15663" y="5000"/>
                    <a:pt x="14115" y="2945"/>
                    <a:pt x="11061" y="2945"/>
                  </a:cubicBezTo>
                  <a:cubicBezTo>
                    <a:pt x="8481" y="2945"/>
                    <a:pt x="5845" y="3643"/>
                    <a:pt x="5845" y="8806"/>
                  </a:cubicBezTo>
                  <a:cubicBezTo>
                    <a:pt x="5845" y="12556"/>
                    <a:pt x="5219" y="13279"/>
                    <a:pt x="5122" y="13367"/>
                  </a:cubicBezTo>
                  <a:cubicBezTo>
                    <a:pt x="4957" y="13417"/>
                    <a:pt x="4826" y="13551"/>
                    <a:pt x="4784" y="13723"/>
                  </a:cubicBezTo>
                  <a:cubicBezTo>
                    <a:pt x="4734" y="13934"/>
                    <a:pt x="4828" y="14154"/>
                    <a:pt x="5015" y="14262"/>
                  </a:cubicBezTo>
                  <a:cubicBezTo>
                    <a:pt x="6396" y="15064"/>
                    <a:pt x="7482" y="15136"/>
                    <a:pt x="8065" y="15092"/>
                  </a:cubicBezTo>
                  <a:cubicBezTo>
                    <a:pt x="7994" y="15151"/>
                    <a:pt x="7850" y="15241"/>
                    <a:pt x="7564" y="15335"/>
                  </a:cubicBezTo>
                  <a:cubicBezTo>
                    <a:pt x="6211" y="15776"/>
                    <a:pt x="4766" y="16808"/>
                    <a:pt x="3958" y="17835"/>
                  </a:cubicBezTo>
                  <a:cubicBezTo>
                    <a:pt x="2125" y="16050"/>
                    <a:pt x="982" y="13560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2" y="982"/>
                    <a:pt x="20618" y="5378"/>
                    <a:pt x="20618" y="10800"/>
                  </a:cubicBezTo>
                  <a:cubicBezTo>
                    <a:pt x="20618" y="13584"/>
                    <a:pt x="19454" y="16092"/>
                    <a:pt x="17593" y="17879"/>
                  </a:cubicBezTo>
                  <a:moveTo>
                    <a:pt x="10800" y="20618"/>
                  </a:moveTo>
                  <a:cubicBezTo>
                    <a:pt x="8489" y="20618"/>
                    <a:pt x="6370" y="19816"/>
                    <a:pt x="4693" y="18480"/>
                  </a:cubicBezTo>
                  <a:cubicBezTo>
                    <a:pt x="5360" y="17605"/>
                    <a:pt x="6693" y="16652"/>
                    <a:pt x="7869" y="16268"/>
                  </a:cubicBezTo>
                  <a:cubicBezTo>
                    <a:pt x="8578" y="16037"/>
                    <a:pt x="8988" y="15688"/>
                    <a:pt x="9087" y="15233"/>
                  </a:cubicBezTo>
                  <a:cubicBezTo>
                    <a:pt x="9214" y="14656"/>
                    <a:pt x="8775" y="14230"/>
                    <a:pt x="8725" y="14184"/>
                  </a:cubicBezTo>
                  <a:cubicBezTo>
                    <a:pt x="8597" y="14066"/>
                    <a:pt x="8412" y="14025"/>
                    <a:pt x="8246" y="14074"/>
                  </a:cubicBezTo>
                  <a:cubicBezTo>
                    <a:pt x="8208" y="14087"/>
                    <a:pt x="7406" y="14309"/>
                    <a:pt x="6089" y="13714"/>
                  </a:cubicBezTo>
                  <a:cubicBezTo>
                    <a:pt x="6486" y="13026"/>
                    <a:pt x="6826" y="11618"/>
                    <a:pt x="6826" y="8806"/>
                  </a:cubicBezTo>
                  <a:cubicBezTo>
                    <a:pt x="6826" y="4301"/>
                    <a:pt x="8829" y="3928"/>
                    <a:pt x="11061" y="3928"/>
                  </a:cubicBezTo>
                  <a:cubicBezTo>
                    <a:pt x="12615" y="3928"/>
                    <a:pt x="14681" y="4458"/>
                    <a:pt x="14681" y="9051"/>
                  </a:cubicBezTo>
                  <a:cubicBezTo>
                    <a:pt x="14681" y="11662"/>
                    <a:pt x="15092" y="12966"/>
                    <a:pt x="15499" y="13617"/>
                  </a:cubicBezTo>
                  <a:cubicBezTo>
                    <a:pt x="14943" y="13829"/>
                    <a:pt x="14058" y="14075"/>
                    <a:pt x="13097" y="13993"/>
                  </a:cubicBezTo>
                  <a:cubicBezTo>
                    <a:pt x="12883" y="13971"/>
                    <a:pt x="12690" y="14093"/>
                    <a:pt x="12605" y="14284"/>
                  </a:cubicBezTo>
                  <a:cubicBezTo>
                    <a:pt x="12420" y="14704"/>
                    <a:pt x="12408" y="15649"/>
                    <a:pt x="13683" y="16219"/>
                  </a:cubicBezTo>
                  <a:cubicBezTo>
                    <a:pt x="14677" y="16664"/>
                    <a:pt x="15893" y="17331"/>
                    <a:pt x="16850" y="18522"/>
                  </a:cubicBezTo>
                  <a:cubicBezTo>
                    <a:pt x="15182" y="19831"/>
                    <a:pt x="13085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Shape 3690"/>
          <p:cNvSpPr/>
          <p:nvPr/>
        </p:nvSpPr>
        <p:spPr>
          <a:xfrm>
            <a:off x="1341565" y="2353683"/>
            <a:ext cx="735024" cy="601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0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3"/>
                  <a:pt x="8380" y="7241"/>
                  <a:pt x="8380" y="7241"/>
                </a:cubicBezTo>
                <a:cubicBezTo>
                  <a:pt x="8112" y="6504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2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6"/>
                  <a:pt x="12890" y="2039"/>
                  <a:pt x="13313" y="3272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3"/>
                </a:cubicBezTo>
                <a:cubicBezTo>
                  <a:pt x="13386" y="9109"/>
                  <a:pt x="13260" y="9535"/>
                  <a:pt x="13227" y="9619"/>
                </a:cubicBezTo>
                <a:cubicBezTo>
                  <a:pt x="13219" y="9631"/>
                  <a:pt x="13101" y="9813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0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2"/>
                </a:cubicBezTo>
                <a:cubicBezTo>
                  <a:pt x="13957" y="10422"/>
                  <a:pt x="14531" y="9808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4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80"/>
                </a:cubicBezTo>
                <a:cubicBezTo>
                  <a:pt x="6540" y="5169"/>
                  <a:pt x="7179" y="6892"/>
                  <a:pt x="7494" y="7758"/>
                </a:cubicBezTo>
                <a:cubicBezTo>
                  <a:pt x="7110" y="9740"/>
                  <a:pt x="7642" y="10422"/>
                  <a:pt x="7642" y="10422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7"/>
                </a:moveTo>
                <a:cubicBezTo>
                  <a:pt x="19516" y="15007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4"/>
                </a:cubicBezTo>
                <a:cubicBezTo>
                  <a:pt x="19388" y="7760"/>
                  <a:pt x="19900" y="6420"/>
                  <a:pt x="19470" y="5184"/>
                </a:cubicBezTo>
                <a:cubicBezTo>
                  <a:pt x="18974" y="3713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4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1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6"/>
                  <a:pt x="17332" y="3919"/>
                </a:cubicBezTo>
                <a:cubicBezTo>
                  <a:pt x="17375" y="3953"/>
                  <a:pt x="17421" y="3983"/>
                  <a:pt x="17467" y="4007"/>
                </a:cubicBezTo>
                <a:cubicBezTo>
                  <a:pt x="17950" y="4265"/>
                  <a:pt x="18131" y="4361"/>
                  <a:pt x="18562" y="5641"/>
                </a:cubicBezTo>
                <a:cubicBezTo>
                  <a:pt x="18822" y="6387"/>
                  <a:pt x="18452" y="7378"/>
                  <a:pt x="18253" y="7910"/>
                </a:cubicBezTo>
                <a:cubicBezTo>
                  <a:pt x="18161" y="8155"/>
                  <a:pt x="18130" y="8457"/>
                  <a:pt x="18182" y="8719"/>
                </a:cubicBezTo>
                <a:cubicBezTo>
                  <a:pt x="18316" y="9392"/>
                  <a:pt x="18254" y="9707"/>
                  <a:pt x="18232" y="9784"/>
                </a:cubicBezTo>
                <a:cubicBezTo>
                  <a:pt x="18230" y="9789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2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7"/>
                  <a:pt x="19516" y="15007"/>
                </a:cubicBezTo>
                <a:moveTo>
                  <a:pt x="2371" y="16155"/>
                </a:moveTo>
                <a:cubicBezTo>
                  <a:pt x="3030" y="15932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9"/>
                  <a:pt x="3367" y="9784"/>
                </a:cubicBezTo>
                <a:cubicBezTo>
                  <a:pt x="3346" y="9707"/>
                  <a:pt x="3283" y="9392"/>
                  <a:pt x="3418" y="8719"/>
                </a:cubicBezTo>
                <a:cubicBezTo>
                  <a:pt x="3470" y="8457"/>
                  <a:pt x="3439" y="8155"/>
                  <a:pt x="3347" y="7910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1"/>
                  <a:pt x="3649" y="4265"/>
                  <a:pt x="4133" y="4007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6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4"/>
                </a:cubicBezTo>
                <a:cubicBezTo>
                  <a:pt x="6045" y="3548"/>
                  <a:pt x="6096" y="3341"/>
                  <a:pt x="6165" y="3133"/>
                </a:cubicBezTo>
                <a:cubicBezTo>
                  <a:pt x="6225" y="2950"/>
                  <a:pt x="6289" y="2793"/>
                  <a:pt x="6351" y="2631"/>
                </a:cubicBezTo>
                <a:cubicBezTo>
                  <a:pt x="6046" y="2469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3"/>
                  <a:pt x="2130" y="5184"/>
                </a:cubicBezTo>
                <a:cubicBezTo>
                  <a:pt x="1700" y="6420"/>
                  <a:pt x="2212" y="7760"/>
                  <a:pt x="2464" y="8434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7"/>
                  <a:pt x="2084" y="15007"/>
                </a:cubicBezTo>
                <a:cubicBezTo>
                  <a:pt x="1191" y="15387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Shape 3688"/>
          <p:cNvSpPr/>
          <p:nvPr/>
        </p:nvSpPr>
        <p:spPr>
          <a:xfrm>
            <a:off x="6920155" y="2746951"/>
            <a:ext cx="467834" cy="467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9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8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6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3"/>
                  <a:pt x="5845" y="8806"/>
                </a:cubicBezTo>
                <a:cubicBezTo>
                  <a:pt x="5845" y="12556"/>
                  <a:pt x="5219" y="13279"/>
                  <a:pt x="5122" y="13367"/>
                </a:cubicBezTo>
                <a:cubicBezTo>
                  <a:pt x="4957" y="13417"/>
                  <a:pt x="4826" y="13551"/>
                  <a:pt x="4784" y="13723"/>
                </a:cubicBezTo>
                <a:cubicBezTo>
                  <a:pt x="4734" y="13934"/>
                  <a:pt x="4828" y="14154"/>
                  <a:pt x="5015" y="14262"/>
                </a:cubicBezTo>
                <a:cubicBezTo>
                  <a:pt x="6396" y="15064"/>
                  <a:pt x="7482" y="15136"/>
                  <a:pt x="8065" y="15092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8"/>
                  <a:pt x="3958" y="17835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2" y="982"/>
                  <a:pt x="20618" y="5378"/>
                  <a:pt x="20618" y="10800"/>
                </a:cubicBezTo>
                <a:cubicBezTo>
                  <a:pt x="20618" y="13584"/>
                  <a:pt x="19454" y="16092"/>
                  <a:pt x="17593" y="17879"/>
                </a:cubicBezTo>
                <a:moveTo>
                  <a:pt x="10800" y="20618"/>
                </a:moveTo>
                <a:cubicBezTo>
                  <a:pt x="8489" y="20618"/>
                  <a:pt x="6370" y="19816"/>
                  <a:pt x="4693" y="18480"/>
                </a:cubicBezTo>
                <a:cubicBezTo>
                  <a:pt x="5360" y="17605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3"/>
                </a:cubicBezTo>
                <a:cubicBezTo>
                  <a:pt x="9214" y="14656"/>
                  <a:pt x="8775" y="14230"/>
                  <a:pt x="8725" y="14184"/>
                </a:cubicBezTo>
                <a:cubicBezTo>
                  <a:pt x="8597" y="14066"/>
                  <a:pt x="8412" y="14025"/>
                  <a:pt x="8246" y="14074"/>
                </a:cubicBezTo>
                <a:cubicBezTo>
                  <a:pt x="8208" y="14087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5"/>
                  <a:pt x="13097" y="13993"/>
                </a:cubicBezTo>
                <a:cubicBezTo>
                  <a:pt x="12883" y="13971"/>
                  <a:pt x="12690" y="14093"/>
                  <a:pt x="12605" y="14284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77798" y="4492098"/>
            <a:ext cx="1771774" cy="130926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Погружение ребят в тему занятия, выстраивание доверительных отношений, установление контакта</a:t>
            </a:r>
            <a:endParaRPr lang="en-US" sz="105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0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3938</TotalTime>
  <Words>583</Words>
  <Application>Microsoft Office PowerPoint</Application>
  <PresentationFormat>Произвольный</PresentationFormat>
  <Paragraphs>101</Paragraphs>
  <Slides>21</Slides>
  <Notes>4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По окончанию курса обучения и успешного выполнения итогового задания вручаются  сертификат и личная  книжка волонтера </vt:lpstr>
      <vt:lpstr>Презентация PowerPoint</vt:lpstr>
      <vt:lpstr>Презентация PowerPoint</vt:lpstr>
      <vt:lpstr>Как реализовывался проект?</vt:lpstr>
      <vt:lpstr>Презентация PowerPoint</vt:lpstr>
      <vt:lpstr>Как реализовывался проект?</vt:lpstr>
      <vt:lpstr>Акция Единого действия  «Горячая линия»</vt:lpstr>
      <vt:lpstr>Презентация PowerPoint</vt:lpstr>
      <vt:lpstr>Акция «АНТИСПАЙС»</vt:lpstr>
      <vt:lpstr>Презентация PowerPoint</vt:lpstr>
      <vt:lpstr>Профилактические мероприятия  (лекции, беседы, кинолектории, круглые столы, дебаты, ролевые игры, квесты, ток-шоу)</vt:lpstr>
      <vt:lpstr>Уличные акции (консультационные палатки, расклеивание информации, раздача буклетов среди населения, проведение социологических опросов, проведение массовых акций, посвященных Международному дню борьбы с наркоманией,  Всемирному дню отказа от курения, Дню Трезвости и др.)</vt:lpstr>
      <vt:lpstr>Презентация PowerPoint</vt:lpstr>
      <vt:lpstr>Что включает проект?</vt:lpstr>
      <vt:lpstr>ПРИМЕР АНТИНАРКОТИЧЕСКОГО КОМИКСА</vt:lpstr>
      <vt:lpstr>Макет полиграфической продукции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Glooming</dc:creator>
  <cp:lastModifiedBy>Олеся</cp:lastModifiedBy>
  <cp:revision>129</cp:revision>
  <dcterms:created xsi:type="dcterms:W3CDTF">2018-10-20T18:40:46Z</dcterms:created>
  <dcterms:modified xsi:type="dcterms:W3CDTF">2020-10-06T10:28:24Z</dcterms:modified>
</cp:coreProperties>
</file>