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20" r:id="rId65"/>
    <p:sldId id="321" r:id="rId66"/>
    <p:sldId id="319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  <p:sldId id="420" r:id="rId166"/>
    <p:sldId id="421" r:id="rId167"/>
    <p:sldId id="422" r:id="rId168"/>
    <p:sldId id="423" r:id="rId169"/>
    <p:sldId id="424" r:id="rId170"/>
    <p:sldId id="425" r:id="rId171"/>
    <p:sldId id="426" r:id="rId172"/>
    <p:sldId id="427" r:id="rId173"/>
    <p:sldId id="428" r:id="rId174"/>
    <p:sldId id="429" r:id="rId175"/>
    <p:sldId id="430" r:id="rId17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presProps" Target="presProps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theme" Target="theme/theme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tableStyles" Target="tableStyles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Острая аэробная хирургическая инфекция Общая гнойная </a:t>
            </a:r>
            <a:r>
              <a:rPr lang="ru-RU" dirty="0" smtClean="0"/>
              <a:t>хирургическая </a:t>
            </a:r>
            <a:r>
              <a:rPr lang="ru-RU" dirty="0"/>
              <a:t>инфекция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56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2680" y="413118"/>
            <a:ext cx="1082254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Клеточные механизмы </a:t>
            </a:r>
            <a:r>
              <a:rPr lang="ru-RU" sz="2400" dirty="0"/>
              <a:t>неспецифической защиты представлены </a:t>
            </a:r>
            <a:r>
              <a:rPr lang="ru-RU" sz="2400" dirty="0" smtClean="0"/>
              <a:t>воспалительной </a:t>
            </a:r>
            <a:r>
              <a:rPr lang="ru-RU" sz="2400" dirty="0"/>
              <a:t>реакцией и фагоцитозом. </a:t>
            </a:r>
            <a:r>
              <a:rPr lang="ru-RU" sz="2400" dirty="0" smtClean="0"/>
              <a:t>Воспаление - ведущая реакция </a:t>
            </a:r>
            <a:r>
              <a:rPr lang="ru-RU" sz="2400" dirty="0"/>
              <a:t>организма при острой гнойной инфекции, </a:t>
            </a:r>
            <a:r>
              <a:rPr lang="ru-RU" sz="2400" dirty="0" smtClean="0"/>
              <a:t>признак </a:t>
            </a:r>
            <a:r>
              <a:rPr lang="ru-RU" sz="2400" dirty="0"/>
              <a:t>хорошо и целесообразно организованной </a:t>
            </a:r>
            <a:r>
              <a:rPr lang="ru-RU" sz="2400" dirty="0" smtClean="0"/>
              <a:t>приспособляемости </a:t>
            </a:r>
            <a:r>
              <a:rPr lang="ru-RU" sz="2400" dirty="0"/>
              <a:t>организма. Реакция организма на внедрение микробов </a:t>
            </a:r>
            <a:r>
              <a:rPr lang="ru-RU" sz="2400" dirty="0" smtClean="0"/>
              <a:t>сопровождается </a:t>
            </a:r>
            <a:r>
              <a:rPr lang="ru-RU" sz="2400" dirty="0"/>
              <a:t>местными и общими проявлениями. Прежде всего </a:t>
            </a:r>
            <a:r>
              <a:rPr lang="ru-RU" sz="2400" dirty="0" smtClean="0"/>
              <a:t>образуется </a:t>
            </a:r>
            <a:r>
              <a:rPr lang="ru-RU" sz="2400" dirty="0"/>
              <a:t>лейкоцитарный вал, ограничивающий очаг инфекции от внутренней среды организма. Определенным барьером для генерализации инфекции являются лимфатические сосуды и узлы. В процессе развития тканевой </a:t>
            </a:r>
            <a:r>
              <a:rPr lang="ru-RU" sz="2400" dirty="0" smtClean="0"/>
              <a:t>реакции </a:t>
            </a:r>
            <a:r>
              <a:rPr lang="ru-RU" sz="2400" dirty="0"/>
              <a:t>вокруг гнойного очага образуется грануляционный вал, который еще более надежно ограничивает гнойный очаг. При длительном </a:t>
            </a:r>
            <a:r>
              <a:rPr lang="ru-RU" sz="2400" dirty="0" smtClean="0"/>
              <a:t>существовании </a:t>
            </a:r>
            <a:r>
              <a:rPr lang="ru-RU" sz="2400" dirty="0"/>
              <a:t>ограниченного гнойного процесса из окружающего его </a:t>
            </a:r>
            <a:r>
              <a:rPr lang="ru-RU" sz="2400" dirty="0" smtClean="0"/>
              <a:t>грануляционного </a:t>
            </a:r>
            <a:r>
              <a:rPr lang="ru-RU" sz="2400" dirty="0"/>
              <a:t>вала образуется плотная </a:t>
            </a:r>
            <a:r>
              <a:rPr lang="ru-RU" sz="2400" dirty="0" err="1"/>
              <a:t>пиогенная</a:t>
            </a:r>
            <a:r>
              <a:rPr lang="ru-RU" sz="2400" dirty="0"/>
              <a:t> оболочка, которая </a:t>
            </a:r>
            <a:r>
              <a:rPr lang="ru-RU" sz="2400" dirty="0" smtClean="0"/>
              <a:t>является </a:t>
            </a:r>
            <a:r>
              <a:rPr lang="ru-RU" sz="2400" dirty="0"/>
              <a:t>надежным препятствием для распространения инфекции. </a:t>
            </a:r>
          </a:p>
          <a:p>
            <a:r>
              <a:rPr lang="ru-RU" sz="2400" dirty="0"/>
              <a:t>В очаге воспаления особенно эффективен процесс фагоцитоза. Фагоциты — это </a:t>
            </a:r>
            <a:r>
              <a:rPr lang="ru-RU" sz="2400" dirty="0" err="1"/>
              <a:t>нейтрофильные</a:t>
            </a:r>
            <a:r>
              <a:rPr lang="ru-RU" sz="2400" dirty="0"/>
              <a:t> лейкоциты и </a:t>
            </a:r>
            <a:r>
              <a:rPr lang="ru-RU" sz="2400" dirty="0" err="1"/>
              <a:t>мононуклеарные</a:t>
            </a:r>
            <a:r>
              <a:rPr lang="ru-RU" sz="2400" dirty="0"/>
              <a:t> фагоциты способные поглощать и разрушать микробные тела и другие инородные </a:t>
            </a:r>
            <a:r>
              <a:rPr lang="ru-RU" sz="2400" dirty="0" smtClean="0"/>
              <a:t>агенты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9905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611" y="631854"/>
            <a:ext cx="105606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Общие принципы консервативного лечения 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Местно</a:t>
            </a:r>
            <a:r>
              <a:rPr lang="ru-RU" sz="2000" dirty="0" smtClean="0"/>
              <a:t> </a:t>
            </a:r>
            <a:r>
              <a:rPr lang="ru-RU" sz="2000" dirty="0"/>
              <a:t>после операции проводится лечение образовавшейся гнойной </a:t>
            </a:r>
            <a:r>
              <a:rPr lang="ru-RU" sz="2000" dirty="0" smtClean="0"/>
              <a:t>раны </a:t>
            </a:r>
            <a:r>
              <a:rPr lang="ru-RU" sz="2000" dirty="0"/>
              <a:t>(перевязки с наложением влажно-высыхающих повязок с </a:t>
            </a:r>
            <a:r>
              <a:rPr lang="ru-RU" sz="2000" dirty="0" smtClean="0"/>
              <a:t>антисептиками</a:t>
            </a:r>
            <a:r>
              <a:rPr lang="ru-RU" sz="2000" dirty="0"/>
              <a:t>, промывание раны и т. д.). При глубоких формах обязательной </a:t>
            </a:r>
            <a:r>
              <a:rPr lang="ru-RU" sz="2000" dirty="0" smtClean="0"/>
              <a:t>является </a:t>
            </a:r>
            <a:r>
              <a:rPr lang="ru-RU" sz="2000" dirty="0"/>
              <a:t>иммобилизация пальца, дополнительно применяют физиотерапию, а при поражении костей и суставов — рентгенотерапию. </a:t>
            </a:r>
          </a:p>
          <a:p>
            <a:r>
              <a:rPr lang="ru-RU" sz="2000" dirty="0"/>
              <a:t>Необходимость в общем лечении при панариции возникает при глубоких его формах, а также при наличии отягощенного фона (сахарный диабет, иммунодефицит и пр.). При обычном течении поверхностных форм </a:t>
            </a:r>
            <a:r>
              <a:rPr lang="ru-RU" sz="2000" dirty="0" smtClean="0"/>
              <a:t>панариция </a:t>
            </a:r>
            <a:r>
              <a:rPr lang="ru-RU" sz="2000" dirty="0"/>
              <a:t>достаточно местных лечебных манипуляций. </a:t>
            </a:r>
          </a:p>
          <a:p>
            <a:r>
              <a:rPr lang="ru-RU" sz="2000" dirty="0"/>
              <a:t>Из методов общего лечения основное значение имеет антибактериальная терапия, так как </a:t>
            </a:r>
            <a:r>
              <a:rPr lang="ru-RU" sz="2000" dirty="0" err="1"/>
              <a:t>дезинтоксикация</a:t>
            </a:r>
            <a:r>
              <a:rPr lang="ru-RU" sz="2000" dirty="0"/>
              <a:t> требуется лишь в особо тяжелых </a:t>
            </a:r>
            <a:r>
              <a:rPr lang="ru-RU" sz="2000" dirty="0" smtClean="0"/>
              <a:t>случаях</a:t>
            </a:r>
            <a:r>
              <a:rPr lang="ru-RU" sz="2000" dirty="0"/>
              <a:t>. Антибиотикотерапия проводится по общим принципам лечения </a:t>
            </a:r>
            <a:r>
              <a:rPr lang="ru-RU" sz="2000" dirty="0" smtClean="0"/>
              <a:t>гнойной </a:t>
            </a:r>
            <a:r>
              <a:rPr lang="ru-RU" sz="2000" dirty="0"/>
              <a:t>хирургической инфекции. </a:t>
            </a:r>
          </a:p>
          <a:p>
            <a:r>
              <a:rPr lang="ru-RU" sz="2000" dirty="0"/>
              <a:t>В последнее время для создания высокой регионарной концентрации </a:t>
            </a:r>
            <a:r>
              <a:rPr lang="ru-RU" sz="2000" dirty="0" smtClean="0"/>
              <a:t>широкое </a:t>
            </a:r>
            <a:r>
              <a:rPr lang="ru-RU" sz="2000" dirty="0"/>
              <a:t>распространение получил метод внутривенного введения </a:t>
            </a:r>
            <a:r>
              <a:rPr lang="ru-RU" sz="2000" dirty="0" smtClean="0"/>
              <a:t>антибиотика </a:t>
            </a:r>
            <a:r>
              <a:rPr lang="ru-RU" sz="2000" dirty="0"/>
              <a:t>под жгутом. </a:t>
            </a:r>
          </a:p>
          <a:p>
            <a:r>
              <a:rPr lang="ru-RU" sz="2000" dirty="0"/>
              <a:t>После купирования острого воспаления необходимо как можно раньше предпринять меры по скорейшему восстановлению функции пальца (</a:t>
            </a:r>
            <a:r>
              <a:rPr lang="ru-RU" sz="2000" dirty="0" smtClean="0"/>
              <a:t>лечебная </a:t>
            </a:r>
            <a:r>
              <a:rPr lang="ru-RU" sz="2000" dirty="0"/>
              <a:t>физкультура, физиотерапия</a:t>
            </a:r>
            <a:r>
              <a:rPr lang="ru-RU" sz="2000" dirty="0" smtClean="0"/>
              <a:t>)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76073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4044" y="500103"/>
            <a:ext cx="1086118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КОЖНЫЙ ПАНАРИЦИЙ</a:t>
            </a:r>
          </a:p>
          <a:p>
            <a:r>
              <a:rPr lang="ru-RU" sz="2200" dirty="0" smtClean="0"/>
              <a:t>При </a:t>
            </a:r>
            <a:r>
              <a:rPr lang="ru-RU" sz="2200" dirty="0"/>
              <a:t>кожном панариции нагноение ограничивается только кожей. Обычно оно развивается в глубоких слоях эпидермиса, причем образующийся гной на значительном протяжении приподымает и отслаивает роговой слой, в результате чего получается гнойный волдырь или </a:t>
            </a:r>
            <a:r>
              <a:rPr lang="ru-RU" sz="2200" dirty="0" err="1" smtClean="0"/>
              <a:t>фликтена</a:t>
            </a:r>
            <a:endParaRPr lang="ru-RU" sz="2200" dirty="0"/>
          </a:p>
          <a:p>
            <a:endParaRPr lang="ru-RU" sz="2200" dirty="0"/>
          </a:p>
          <a:p>
            <a:r>
              <a:rPr lang="ru-RU" sz="2200" dirty="0" smtClean="0"/>
              <a:t>Особенности </a:t>
            </a:r>
            <a:r>
              <a:rPr lang="ru-RU" sz="2200" dirty="0"/>
              <a:t>клиники и диагностики </a:t>
            </a:r>
          </a:p>
          <a:p>
            <a:r>
              <a:rPr lang="ru-RU" sz="2200" dirty="0"/>
              <a:t>Клиническая картина очень убедительна: на ладонной поверхности пальца формируется слегка болезненный пузырь, окруженный узким венчиком гиперемии, через тонкую стенку которого просвечивает желтоватый гной. Спонтанные боли и общая реакция обычно не </a:t>
            </a:r>
            <a:r>
              <a:rPr lang="ru-RU" sz="2200" dirty="0" smtClean="0"/>
              <a:t>выражены</a:t>
            </a:r>
            <a:endParaRPr lang="ru-RU" sz="2200" dirty="0"/>
          </a:p>
          <a:p>
            <a:endParaRPr lang="ru-RU" sz="2200" dirty="0"/>
          </a:p>
          <a:p>
            <a:r>
              <a:rPr lang="ru-RU" sz="2200" dirty="0" smtClean="0"/>
              <a:t>Лечение </a:t>
            </a:r>
            <a:endParaRPr lang="ru-RU" sz="2200" dirty="0"/>
          </a:p>
          <a:p>
            <a:r>
              <a:rPr lang="ru-RU" sz="2200" dirty="0"/>
              <a:t>Лечение состоит в полном удалении ножницами (без анестезии) </a:t>
            </a:r>
            <a:r>
              <a:rPr lang="ru-RU" sz="2200" dirty="0" smtClean="0"/>
              <a:t>нечувствительного </a:t>
            </a:r>
            <a:r>
              <a:rPr lang="ru-RU" sz="2200" dirty="0"/>
              <a:t>отслоенного рогового слоя эпидермиса с последующим </a:t>
            </a:r>
            <a:r>
              <a:rPr lang="ru-RU" sz="2200" dirty="0" smtClean="0"/>
              <a:t>наложением </a:t>
            </a:r>
            <a:r>
              <a:rPr lang="ru-RU" sz="2200" dirty="0"/>
              <a:t>повязки с антисептической мазью. Через 4-5 дней роговой слой </a:t>
            </a:r>
            <a:r>
              <a:rPr lang="ru-RU" sz="2200" dirty="0" smtClean="0"/>
              <a:t>эпидермиса </a:t>
            </a:r>
            <a:r>
              <a:rPr lang="ru-RU" sz="2200" dirty="0"/>
              <a:t>восстанавливается и больной </a:t>
            </a:r>
            <a:r>
              <a:rPr lang="ru-RU" sz="2200" dirty="0" smtClean="0"/>
              <a:t>выздоравливает</a:t>
            </a:r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2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4045" y="561330"/>
            <a:ext cx="1078391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ПОДКОЖНЫЙ ПАНАРИЦИЙ</a:t>
            </a:r>
          </a:p>
          <a:p>
            <a:r>
              <a:rPr lang="ru-RU" sz="2400" dirty="0" smtClean="0"/>
              <a:t>При </a:t>
            </a:r>
            <a:r>
              <a:rPr lang="ru-RU" sz="2400" dirty="0"/>
              <a:t>подкожном панариции гнойный процесс локализуется в подкожной клетчатке. Это самая частая форма заболевания. Она имеет значение не только сама по себе, но и как первичный очаг гнойной инфекции на </a:t>
            </a:r>
            <a:r>
              <a:rPr lang="ru-RU" sz="2400" dirty="0" smtClean="0"/>
              <a:t>пальце</a:t>
            </a:r>
            <a:r>
              <a:rPr lang="ru-RU" sz="2400" dirty="0"/>
              <a:t>, откуда процесс может распространиться на кость, сухожильное </a:t>
            </a:r>
            <a:r>
              <a:rPr lang="ru-RU" sz="2400" dirty="0" smtClean="0"/>
              <a:t>влагалище</a:t>
            </a:r>
            <a:r>
              <a:rPr lang="ru-RU" sz="2400" dirty="0"/>
              <a:t>, сустав, клетчаточные пространства ладони. </a:t>
            </a:r>
          </a:p>
          <a:p>
            <a:r>
              <a:rPr lang="ru-RU" sz="2400" dirty="0" smtClean="0"/>
              <a:t>Особенности </a:t>
            </a:r>
            <a:r>
              <a:rPr lang="ru-RU" sz="2400" dirty="0"/>
              <a:t>клиники и диагностики </a:t>
            </a:r>
          </a:p>
          <a:p>
            <a:r>
              <a:rPr lang="ru-RU" sz="2400" dirty="0"/>
              <a:t>Процесс в большинстве случаев локализуется на ладонной поверхности ногтевой фаланги, наиболее часто подвергающейся </a:t>
            </a:r>
            <a:r>
              <a:rPr lang="ru-RU" sz="2400" dirty="0" err="1"/>
              <a:t>травматизации</a:t>
            </a:r>
            <a:r>
              <a:rPr lang="ru-RU" sz="2400" dirty="0"/>
              <a:t>. Через несколько часов или через 1-3 суток после получения микротравмы </a:t>
            </a:r>
            <a:r>
              <a:rPr lang="ru-RU" sz="2400" dirty="0" smtClean="0"/>
              <a:t>появляется </a:t>
            </a:r>
            <a:r>
              <a:rPr lang="ru-RU" sz="2400" dirty="0"/>
              <a:t>вначале болезненность, а затем спонтанная пульсирующая боль, мучительная и не дающая больному уснуть. Нередко появляется общее недомогание, повышение температуры, регионарный лимфаденит. </a:t>
            </a:r>
          </a:p>
          <a:p>
            <a:r>
              <a:rPr lang="ru-RU" sz="2400" dirty="0"/>
              <a:t>При объективном исследовании отмечается резкая локальная </a:t>
            </a:r>
            <a:r>
              <a:rPr lang="ru-RU" sz="2400" dirty="0" smtClean="0"/>
              <a:t>болезненность </a:t>
            </a:r>
            <a:r>
              <a:rPr lang="ru-RU" sz="2400" dirty="0"/>
              <a:t>в </a:t>
            </a:r>
            <a:r>
              <a:rPr lang="ru-RU" sz="2400" dirty="0" smtClean="0"/>
              <a:t>области поражения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9238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7" y="622968"/>
            <a:ext cx="105520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Хирургическое лечение </a:t>
            </a:r>
          </a:p>
          <a:p>
            <a:r>
              <a:rPr lang="ru-RU" sz="2800" dirty="0"/>
              <a:t>Типичные разрезы при подкожном панариции проводятся параллельно друг другу по переднебоковой поверхности пальца соответственно </a:t>
            </a:r>
            <a:r>
              <a:rPr lang="ru-RU" sz="2800" dirty="0" smtClean="0"/>
              <a:t>гнойному </a:t>
            </a:r>
            <a:r>
              <a:rPr lang="ru-RU" sz="2800" dirty="0"/>
              <a:t>очагу, не распространяясь на межфаланговые складки. После </a:t>
            </a:r>
            <a:r>
              <a:rPr lang="ru-RU" sz="2800" dirty="0" smtClean="0"/>
              <a:t>вскрытия </a:t>
            </a:r>
            <a:r>
              <a:rPr lang="ru-RU" sz="2800" dirty="0"/>
              <a:t>и обследования гнойника следует по возможности иссечь </a:t>
            </a:r>
            <a:r>
              <a:rPr lang="ru-RU" sz="2800" dirty="0" err="1" smtClean="0"/>
              <a:t>некротизированную</a:t>
            </a:r>
            <a:r>
              <a:rPr lang="ru-RU" sz="2800" dirty="0" smtClean="0"/>
              <a:t> </a:t>
            </a:r>
            <a:r>
              <a:rPr lang="ru-RU" sz="2800" dirty="0"/>
              <a:t>подкожную клетчатку. Полость дренируется полоской из </a:t>
            </a:r>
            <a:r>
              <a:rPr lang="ru-RU" sz="2800" dirty="0" smtClean="0"/>
              <a:t>перчаточной </a:t>
            </a:r>
            <a:r>
              <a:rPr lang="ru-RU" sz="2800" dirty="0"/>
              <a:t>резины насквозь через оба разреза. Накладывается повязка, после чего производится иммобилизация в функционально выгодном </a:t>
            </a:r>
            <a:r>
              <a:rPr lang="ru-RU" sz="2800" dirty="0" smtClean="0"/>
              <a:t>положении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3844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348" y="616632"/>
            <a:ext cx="105649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ОКОЛОНОГТЕВОЙ ПАНАРИЦИЙ</a:t>
            </a:r>
          </a:p>
          <a:p>
            <a:endParaRPr lang="ru-RU" sz="2800" dirty="0"/>
          </a:p>
          <a:p>
            <a:r>
              <a:rPr lang="ru-RU" sz="2800" dirty="0"/>
              <a:t>Околоногтевой панариций или </a:t>
            </a:r>
            <a:r>
              <a:rPr lang="ru-RU" sz="2800" dirty="0" err="1"/>
              <a:t>паранихия</a:t>
            </a:r>
            <a:r>
              <a:rPr lang="ru-RU" sz="2800" dirty="0"/>
              <a:t> является одним из самых частых видов гнойного поражения пальцев. Инфицирование околоногтевого </a:t>
            </a:r>
            <a:r>
              <a:rPr lang="ru-RU" sz="2800" dirty="0" smtClean="0"/>
              <a:t>валика </a:t>
            </a:r>
            <a:r>
              <a:rPr lang="ru-RU" sz="2800" dirty="0"/>
              <a:t>происходит в основном через трещины кожи у основания заусениц, а также при инфицированных микротравмах. </a:t>
            </a:r>
          </a:p>
          <a:p>
            <a:r>
              <a:rPr lang="ru-RU" sz="2800" dirty="0"/>
              <a:t>Гнойный процесс обычно захватывает валик и проникает под ноготь, </a:t>
            </a:r>
            <a:r>
              <a:rPr lang="ru-RU" sz="2800" dirty="0" smtClean="0"/>
              <a:t>отслаивая его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6810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9802" y="632472"/>
            <a:ext cx="1077103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Особенности клиники и диагностики </a:t>
            </a:r>
          </a:p>
          <a:p>
            <a:r>
              <a:rPr lang="ru-RU" sz="2400" dirty="0"/>
              <a:t>В области околоногтевого валика появляется умеренная боль, </a:t>
            </a:r>
            <a:r>
              <a:rPr lang="ru-RU" sz="2400" dirty="0" smtClean="0"/>
              <a:t>припухлость </a:t>
            </a:r>
            <a:r>
              <a:rPr lang="ru-RU" sz="2400" dirty="0"/>
              <a:t>и краснота. При надавливании из-под валика выделяется капля гноя. Иногда просвечивает скопление гноя у основания ногтя. Общая реакция, как правило, незначительна. Процесс может приобрести хроническое </a:t>
            </a:r>
            <a:r>
              <a:rPr lang="ru-RU" sz="2400" dirty="0" smtClean="0"/>
              <a:t>течение </a:t>
            </a:r>
            <a:r>
              <a:rPr lang="ru-RU" sz="2400" dirty="0"/>
              <a:t>и тянуться </a:t>
            </a:r>
            <a:r>
              <a:rPr lang="ru-RU" sz="2400" dirty="0" smtClean="0"/>
              <a:t>неделями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 smtClean="0"/>
              <a:t>Хирургическое </a:t>
            </a:r>
            <a:r>
              <a:rPr lang="ru-RU" sz="2400" dirty="0"/>
              <a:t>лечение</a:t>
            </a:r>
          </a:p>
          <a:p>
            <a:r>
              <a:rPr lang="ru-RU" sz="2400" dirty="0"/>
              <a:t>Гнойную полость вскрывают, иссекают некротически измененные ткани околоногтевого валика и накладывают повязку с антисептиком. Основание ногтя, если под ним скапливается гной, резецируется, в дальнейшем </a:t>
            </a:r>
            <a:r>
              <a:rPr lang="ru-RU" sz="2400" dirty="0" smtClean="0"/>
              <a:t>постепенно </a:t>
            </a:r>
            <a:r>
              <a:rPr lang="ru-RU" sz="2400" dirty="0"/>
              <a:t>происходит смена ногтя на новый. При дальнейшем лечении </a:t>
            </a:r>
            <a:r>
              <a:rPr lang="ru-RU" sz="2400" dirty="0" smtClean="0"/>
              <a:t>применяются </a:t>
            </a:r>
            <a:r>
              <a:rPr lang="ru-RU" sz="2400" dirty="0"/>
              <a:t>мазевые </a:t>
            </a:r>
            <a:r>
              <a:rPr lang="ru-RU" sz="2400" dirty="0" smtClean="0"/>
              <a:t>повязки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0413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227" y="674277"/>
            <a:ext cx="106164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ПОДНОГТЕВОЙ ПАНАРИЦИЙ</a:t>
            </a:r>
          </a:p>
          <a:p>
            <a:endParaRPr lang="ru-RU" sz="2400" dirty="0"/>
          </a:p>
          <a:p>
            <a:r>
              <a:rPr lang="ru-RU" sz="2400" dirty="0" err="1"/>
              <a:t>Подногтевой</a:t>
            </a:r>
            <a:r>
              <a:rPr lang="ru-RU" sz="2400" dirty="0"/>
              <a:t> панариций обычно возникает вследствие попадания под </a:t>
            </a:r>
            <a:r>
              <a:rPr lang="ru-RU" sz="2400" dirty="0" smtClean="0"/>
              <a:t>ноготь </a:t>
            </a:r>
            <a:r>
              <a:rPr lang="ru-RU" sz="2400" dirty="0"/>
              <a:t>занозы или инфицирования </a:t>
            </a:r>
            <a:r>
              <a:rPr lang="ru-RU" sz="2400" dirty="0" err="1"/>
              <a:t>подногтевой</a:t>
            </a:r>
            <a:r>
              <a:rPr lang="ru-RU" sz="2400" dirty="0"/>
              <a:t> гематомы, возникшей </a:t>
            </a:r>
            <a:r>
              <a:rPr lang="ru-RU" sz="2400" dirty="0" smtClean="0"/>
              <a:t>вследствие </a:t>
            </a:r>
            <a:r>
              <a:rPr lang="ru-RU" sz="2400" dirty="0"/>
              <a:t>ушиба области ногтя. В результате </a:t>
            </a:r>
            <a:r>
              <a:rPr lang="ru-RU" sz="2400" dirty="0" err="1"/>
              <a:t>подногтевого</a:t>
            </a:r>
            <a:r>
              <a:rPr lang="ru-RU" sz="2400" dirty="0"/>
              <a:t> нагноения ноготь отслаивается от ногтевого ложа, погибает и постепенно заменяется </a:t>
            </a:r>
            <a:r>
              <a:rPr lang="ru-RU" sz="2400" dirty="0" smtClean="0"/>
              <a:t>новым</a:t>
            </a:r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Особенности </a:t>
            </a:r>
            <a:r>
              <a:rPr lang="ru-RU" sz="2400" dirty="0"/>
              <a:t>клиники и диагностики </a:t>
            </a:r>
          </a:p>
          <a:p>
            <a:r>
              <a:rPr lang="ru-RU" sz="2400" dirty="0"/>
              <a:t>Диагностика предельно проста. В области ногтя возникает болезненный очаг, причем под ногтем бывает заметно желтоватое скопление гноя. Наблюдается умеренный отек и гиперемия околоногтевого валика. </a:t>
            </a:r>
            <a:r>
              <a:rPr lang="ru-RU" sz="2400" dirty="0" smtClean="0"/>
              <a:t>Больные </a:t>
            </a:r>
            <a:r>
              <a:rPr lang="ru-RU" sz="2400" dirty="0"/>
              <a:t>жалуются на интенсивные пульсирующие боли, усиливающиеся при опускании </a:t>
            </a:r>
            <a:r>
              <a:rPr lang="ru-RU" sz="2400" dirty="0" smtClean="0"/>
              <a:t>руки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2517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227" y="661605"/>
            <a:ext cx="105263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Хирургическое лечение </a:t>
            </a:r>
          </a:p>
          <a:p>
            <a:r>
              <a:rPr lang="ru-RU" sz="2400" dirty="0"/>
              <a:t>При небольшом локальном скоплении гноя часть ногтя над гнойным </a:t>
            </a:r>
            <a:r>
              <a:rPr lang="ru-RU" sz="2400" dirty="0" smtClean="0"/>
              <a:t>очагом </a:t>
            </a:r>
            <a:r>
              <a:rPr lang="ru-RU" sz="2400" dirty="0"/>
              <a:t>удаляется. После этого накладывается повязка с антисептическим </a:t>
            </a:r>
            <a:r>
              <a:rPr lang="ru-RU" sz="2400" dirty="0" smtClean="0"/>
              <a:t>раствором</a:t>
            </a:r>
            <a:r>
              <a:rPr lang="ru-RU" sz="2400" dirty="0"/>
              <a:t>. При распространении процесса на значительную часть </a:t>
            </a:r>
            <a:r>
              <a:rPr lang="ru-RU" sz="2400" dirty="0" err="1" smtClean="0"/>
              <a:t>подногтевого</a:t>
            </a:r>
            <a:r>
              <a:rPr lang="ru-RU" sz="2400" dirty="0" smtClean="0"/>
              <a:t> </a:t>
            </a:r>
            <a:r>
              <a:rPr lang="ru-RU" sz="2400" dirty="0"/>
              <a:t>пространства удаляют весь ноготь и санируют ногтевое ложе. Если имеется распространение гнойного процесса на околоногтевой валик, </a:t>
            </a:r>
            <a:r>
              <a:rPr lang="ru-RU" sz="2400" dirty="0" smtClean="0"/>
              <a:t>после </a:t>
            </a:r>
            <a:r>
              <a:rPr lang="ru-RU" sz="2400" dirty="0"/>
              <a:t>удаления ногтя его рассекают и частично иссекают. После операции применяют повязки с антисептиками, а затем </a:t>
            </a:r>
            <a:r>
              <a:rPr lang="ru-RU" sz="2400" dirty="0" smtClean="0"/>
              <a:t>мазями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00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1470" y="664360"/>
            <a:ext cx="1046193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СУХОЖИЛЬНЫЙ </a:t>
            </a:r>
            <a:r>
              <a:rPr lang="ru-RU" sz="2400" dirty="0" smtClean="0"/>
              <a:t>ПАНАРИЦИЙ</a:t>
            </a:r>
            <a:endParaRPr lang="ru-RU" sz="2400" dirty="0"/>
          </a:p>
          <a:p>
            <a:r>
              <a:rPr lang="ru-RU" sz="2400" dirty="0"/>
              <a:t>Инфекционные возбудители попадают в сухожильное влагалище </a:t>
            </a:r>
            <a:r>
              <a:rPr lang="ru-RU" sz="2400" dirty="0" smtClean="0"/>
              <a:t>сгибателей </a:t>
            </a:r>
            <a:r>
              <a:rPr lang="ru-RU" sz="2400" dirty="0"/>
              <a:t>при непосредственных его повреждениях ранящим предметом (</a:t>
            </a:r>
            <a:r>
              <a:rPr lang="ru-RU" sz="2400" dirty="0" smtClean="0"/>
              <a:t>колотые </a:t>
            </a:r>
            <a:r>
              <a:rPr lang="ru-RU" sz="2400" dirty="0"/>
              <a:t>раны обычно в области межфаланговых складок) или в результате распространения гнойного процесса из подкожной клетчатки. </a:t>
            </a:r>
          </a:p>
          <a:p>
            <a:r>
              <a:rPr lang="ru-RU" sz="2400" dirty="0"/>
              <a:t>При появлении гнойного выпота в сухожильном влагалище давление в нем вследствие ограниченной растяжимости резко повышается. Это </a:t>
            </a:r>
            <a:r>
              <a:rPr lang="ru-RU" sz="2400" dirty="0" smtClean="0"/>
              <a:t>обусловливает</a:t>
            </a:r>
            <a:r>
              <a:rPr lang="ru-RU" sz="2400" dirty="0"/>
              <a:t>, с одной стороны, появление жестоких болей, а с другой стороны, сдавление мелких сосудов питающих сухожилие и в результате к некрозу сухожилия, ведущему к необратимому нарушению функции пальца.</a:t>
            </a:r>
          </a:p>
          <a:p>
            <a:r>
              <a:rPr lang="ru-RU" sz="2400" dirty="0" smtClean="0"/>
              <a:t>Гнойный </a:t>
            </a:r>
            <a:r>
              <a:rPr lang="ru-RU" sz="2400" dirty="0"/>
              <a:t>процесс из полости влагалищ сухожилий первого и пятого </a:t>
            </a:r>
            <a:r>
              <a:rPr lang="ru-RU" sz="2400" dirty="0" smtClean="0"/>
              <a:t>пальцев </a:t>
            </a:r>
            <a:r>
              <a:rPr lang="ru-RU" sz="2400" dirty="0"/>
              <a:t>склонен распространяться на глубокое клетчаточное пространство </a:t>
            </a:r>
            <a:r>
              <a:rPr lang="ru-RU" sz="2400" dirty="0" smtClean="0"/>
              <a:t>предплечья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2812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5" y="658024"/>
            <a:ext cx="1056496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Особенности клиники и диагностики </a:t>
            </a:r>
          </a:p>
          <a:p>
            <a:r>
              <a:rPr lang="ru-RU" sz="2400" dirty="0"/>
              <a:t>Характерной является резкая спонтанная боль, распространяющаяся по всей ладонной поверхности средней и основной фаланг и переходящая на дистальную часть кисти. Палец при этом находится в вынужденном </a:t>
            </a:r>
            <a:r>
              <a:rPr lang="ru-RU" sz="2400" dirty="0" smtClean="0"/>
              <a:t>полусогнутом </a:t>
            </a:r>
            <a:r>
              <a:rPr lang="ru-RU" sz="2400" dirty="0"/>
              <a:t>положении, причем при попытке его разогнуть возникает </a:t>
            </a:r>
            <a:r>
              <a:rPr lang="ru-RU" sz="2400" dirty="0" smtClean="0"/>
              <a:t>мучительная </a:t>
            </a:r>
            <a:r>
              <a:rPr lang="ru-RU" sz="2400" dirty="0"/>
              <a:t>боль. </a:t>
            </a:r>
            <a:r>
              <a:rPr lang="ru-RU" sz="2400" dirty="0" smtClean="0"/>
              <a:t>При </a:t>
            </a:r>
            <a:r>
              <a:rPr lang="ru-RU" sz="2400" dirty="0"/>
              <a:t>пальпации зондом выявляется резкая болезненность в зоне </a:t>
            </a:r>
            <a:r>
              <a:rPr lang="ru-RU" sz="2400" dirty="0" smtClean="0"/>
              <a:t>расположения </a:t>
            </a:r>
            <a:r>
              <a:rPr lang="ru-RU" sz="2400" dirty="0"/>
              <a:t>сухожильного влагалища. Палец в объеме может быть почти не </a:t>
            </a:r>
            <a:r>
              <a:rPr lang="ru-RU" sz="2400" dirty="0" smtClean="0"/>
              <a:t>увеличен</a:t>
            </a:r>
            <a:r>
              <a:rPr lang="ru-RU" sz="2400" dirty="0"/>
              <a:t>. Гиперемия отсутствует. Общая реакция бывает </a:t>
            </a:r>
            <a:r>
              <a:rPr lang="ru-RU" sz="2400" dirty="0" smtClean="0"/>
              <a:t>значительной</a:t>
            </a:r>
          </a:p>
          <a:p>
            <a:endParaRPr lang="ru-RU" sz="2400" dirty="0"/>
          </a:p>
          <a:p>
            <a:r>
              <a:rPr lang="ru-RU" sz="2400" dirty="0" smtClean="0"/>
              <a:t>Хирургическое </a:t>
            </a:r>
            <a:r>
              <a:rPr lang="ru-RU" sz="2400" dirty="0"/>
              <a:t>лечение </a:t>
            </a:r>
          </a:p>
          <a:p>
            <a:r>
              <a:rPr lang="ru-RU" sz="2400" dirty="0"/>
              <a:t>Производится вскрытие сухожильного влагалища в проксимальном и </a:t>
            </a:r>
            <a:r>
              <a:rPr lang="ru-RU" sz="2400" dirty="0" smtClean="0"/>
              <a:t>дистальном </a:t>
            </a:r>
            <a:r>
              <a:rPr lang="ru-RU" sz="2400" dirty="0"/>
              <a:t>его отделах со сквозным проведением тонкого </a:t>
            </a:r>
            <a:r>
              <a:rPr lang="ru-RU" sz="2400" dirty="0" smtClean="0"/>
              <a:t>перфорированного </a:t>
            </a:r>
            <a:r>
              <a:rPr lang="ru-RU" sz="2400" dirty="0"/>
              <a:t>полихлорвинилового дренажа</a:t>
            </a:r>
            <a:r>
              <a:rPr lang="ru-RU" sz="2400" dirty="0" smtClean="0"/>
              <a:t>. В </a:t>
            </a:r>
            <a:r>
              <a:rPr lang="ru-RU" sz="2400" dirty="0"/>
              <a:t>послеоперационном периоде проводят промывание влагалища </a:t>
            </a:r>
            <a:r>
              <a:rPr lang="ru-RU" sz="2400" dirty="0" smtClean="0"/>
              <a:t>антисептиками </a:t>
            </a:r>
            <a:r>
              <a:rPr lang="ru-RU" sz="2400" dirty="0"/>
              <a:t>через установленный </a:t>
            </a:r>
            <a:r>
              <a:rPr lang="ru-RU" sz="2400" dirty="0" smtClean="0"/>
              <a:t>дренаж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8217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954" y="680820"/>
            <a:ext cx="1050057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СПЕЦИФИЧЕСКИЕ МЕХАНИЗМЫ ЗАЩИТЫ</a:t>
            </a:r>
            <a:endParaRPr lang="ru-RU" sz="2800" dirty="0"/>
          </a:p>
          <a:p>
            <a:r>
              <a:rPr lang="ru-RU" sz="2800" dirty="0"/>
              <a:t>Специфические механизмы защиты включают в себя иммунный ответ </a:t>
            </a:r>
            <a:r>
              <a:rPr lang="ru-RU" sz="2800" dirty="0" smtClean="0"/>
              <a:t>гуморального </a:t>
            </a:r>
            <a:r>
              <a:rPr lang="ru-RU" sz="2800" dirty="0"/>
              <a:t>и клеточного типа. </a:t>
            </a:r>
          </a:p>
          <a:p>
            <a:r>
              <a:rPr lang="ru-RU" sz="2800" dirty="0"/>
              <a:t>При ответе гуморального типа вначале происходит процесс распознавания агента, а затем начинается синтез В-лимфоцитами антител к нему. </a:t>
            </a:r>
            <a:r>
              <a:rPr lang="ru-RU" sz="2800" dirty="0" smtClean="0"/>
              <a:t>Большую </a:t>
            </a:r>
            <a:r>
              <a:rPr lang="ru-RU" sz="2800" dirty="0"/>
              <a:t>роль в этом механизме играют все фенотипы Т-лимфоцитов и интер-лейкин-2 (IL-2). </a:t>
            </a:r>
          </a:p>
          <a:p>
            <a:r>
              <a:rPr lang="ru-RU" sz="2800" dirty="0"/>
              <a:t>При ответе клеточного типа ведущая роль принадлежит Т-лимфоцитам. Часть из них оказывает непосредственное действие на антиген (клетки-киллеры), а другие влияют опосредованно, вырабатывая медиаторы </a:t>
            </a:r>
            <a:r>
              <a:rPr lang="ru-RU" sz="2800" dirty="0" smtClean="0"/>
              <a:t>иммунного </a:t>
            </a:r>
            <a:r>
              <a:rPr lang="ru-RU" sz="2800" dirty="0"/>
              <a:t>ответа (</a:t>
            </a:r>
            <a:r>
              <a:rPr lang="ru-RU" sz="2800" dirty="0" err="1"/>
              <a:t>лимфокины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8052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9852" y="609265"/>
            <a:ext cx="1074098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КОСТНЫЙ ПАНАРИЦИЙ</a:t>
            </a:r>
          </a:p>
          <a:p>
            <a:endParaRPr lang="ru-RU" sz="2000" dirty="0"/>
          </a:p>
          <a:p>
            <a:r>
              <a:rPr lang="ru-RU" sz="2000" dirty="0"/>
              <a:t>Как правило, гнойный процесс в кости является результатом </a:t>
            </a:r>
            <a:r>
              <a:rPr lang="ru-RU" sz="2000" dirty="0" smtClean="0"/>
              <a:t>несвоевременного </a:t>
            </a:r>
            <a:r>
              <a:rPr lang="ru-RU" sz="2000" dirty="0"/>
              <a:t>или неправильного лечения подкожного панариция и </a:t>
            </a:r>
            <a:r>
              <a:rPr lang="ru-RU" sz="2000" dirty="0" smtClean="0"/>
              <a:t>распространения </a:t>
            </a:r>
            <a:r>
              <a:rPr lang="ru-RU" sz="2000" dirty="0"/>
              <a:t>инфекционного процесса на надкостницу со стороны мягких тканей </a:t>
            </a:r>
            <a:r>
              <a:rPr lang="ru-RU" sz="2000" dirty="0" smtClean="0"/>
              <a:t>- так </a:t>
            </a:r>
            <a:r>
              <a:rPr lang="ru-RU" sz="2000" dirty="0"/>
              <a:t>называемый вторичный костный панариций. </a:t>
            </a:r>
          </a:p>
          <a:p>
            <a:r>
              <a:rPr lang="ru-RU" sz="2000" dirty="0"/>
              <a:t>Типичной локализацией костного панариция является ногтевая фаланга, где фиброзные пучки, пронизывающие подкожную клетчатку, </a:t>
            </a:r>
            <a:r>
              <a:rPr lang="ru-RU" sz="2000" dirty="0" smtClean="0"/>
              <a:t>прикрепляются </a:t>
            </a:r>
            <a:r>
              <a:rPr lang="ru-RU" sz="2000" dirty="0"/>
              <a:t>непосредственно к надкостнице. В результате отслойки гнойным </a:t>
            </a:r>
            <a:r>
              <a:rPr lang="ru-RU" sz="2000" dirty="0" smtClean="0"/>
              <a:t>процессом </a:t>
            </a:r>
            <a:r>
              <a:rPr lang="ru-RU" sz="2000" dirty="0"/>
              <a:t>надкостницы и расстройств кровообращения в тканях, вызванных сдавлением сосудов на пораженной фаланге, наступает омертвение костной </a:t>
            </a:r>
            <a:r>
              <a:rPr lang="ru-RU" sz="2000" dirty="0" smtClean="0"/>
              <a:t>ткани</a:t>
            </a:r>
          </a:p>
          <a:p>
            <a:endParaRPr lang="ru-RU" sz="2000" dirty="0"/>
          </a:p>
          <a:p>
            <a:r>
              <a:rPr lang="ru-RU" sz="2000" dirty="0" smtClean="0"/>
              <a:t>Особенности </a:t>
            </a:r>
            <a:r>
              <a:rPr lang="ru-RU" sz="2000" dirty="0"/>
              <a:t>клиники и диагностики </a:t>
            </a:r>
          </a:p>
          <a:p>
            <a:r>
              <a:rPr lang="ru-RU" sz="2000" dirty="0"/>
              <a:t>После вскрытия гнойного очага в подкожной клетчатке рана не заживает и формируется свищ с избыточными грануляциями и гнойным отделяемым, через который пуговчатым зондом обычно ощущается шероховатая </a:t>
            </a:r>
            <a:r>
              <a:rPr lang="ru-RU" sz="2000" dirty="0" smtClean="0"/>
              <a:t>обнаженная </a:t>
            </a:r>
            <a:r>
              <a:rPr lang="ru-RU" sz="2000" dirty="0"/>
              <a:t>поверхность мертвой кости. </a:t>
            </a:r>
          </a:p>
          <a:p>
            <a:r>
              <a:rPr lang="ru-RU" sz="2000" dirty="0"/>
              <a:t>При длительном течении процесса ногтевая фаланга булавовидно </a:t>
            </a:r>
            <a:r>
              <a:rPr lang="ru-RU" sz="2000" dirty="0" smtClean="0"/>
              <a:t>утолщается</a:t>
            </a:r>
            <a:r>
              <a:rPr lang="ru-RU" sz="2000" dirty="0"/>
              <a:t>. </a:t>
            </a:r>
          </a:p>
          <a:p>
            <a:r>
              <a:rPr lang="ru-RU" sz="2000" dirty="0"/>
              <a:t>Рентгенологические изменения обычно появляются через 2-3 недели </a:t>
            </a:r>
            <a:r>
              <a:rPr lang="ru-RU" sz="2000" dirty="0" smtClean="0"/>
              <a:t>безуспешного </a:t>
            </a:r>
            <a:r>
              <a:rPr lang="ru-RU" sz="2000" dirty="0"/>
              <a:t>лечения одной из поверхностных форм панариция (чаще </a:t>
            </a:r>
            <a:r>
              <a:rPr lang="ru-RU" sz="2000" dirty="0" smtClean="0"/>
              <a:t>подкожного</a:t>
            </a:r>
            <a:r>
              <a:rPr lang="ru-RU" sz="2000" dirty="0"/>
              <a:t>). Определяется разрежение и частичное расплавление костной ткани фаланги, а иногда отдельные костные </a:t>
            </a:r>
            <a:r>
              <a:rPr lang="ru-RU" sz="2000" dirty="0" smtClean="0"/>
              <a:t>секвестры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1644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229" y="709745"/>
            <a:ext cx="1050057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Хирургическое лечение </a:t>
            </a:r>
          </a:p>
          <a:p>
            <a:r>
              <a:rPr lang="ru-RU" sz="2400" dirty="0"/>
              <a:t>При первичном костном панариции и отсутствии секвестрации может быть испробовано консервативное лечение (регионарное внутривенное введение антибиотиков под жгутом, иммобилизация и рентгенотерапия). </a:t>
            </a:r>
          </a:p>
          <a:p>
            <a:r>
              <a:rPr lang="ru-RU" sz="2400" dirty="0"/>
              <a:t>При начальных признаках деструкции кости выполняют продольные </a:t>
            </a:r>
            <a:r>
              <a:rPr lang="ru-RU" sz="2400" dirty="0" smtClean="0"/>
              <a:t>параллельные </a:t>
            </a:r>
            <a:r>
              <a:rPr lang="ru-RU" sz="2400" dirty="0"/>
              <a:t>разрезы, производят широкую </a:t>
            </a:r>
            <a:r>
              <a:rPr lang="ru-RU" sz="2400" dirty="0" err="1"/>
              <a:t>некрэктомию</a:t>
            </a:r>
            <a:r>
              <a:rPr lang="ru-RU" sz="2400" dirty="0"/>
              <a:t> мягких тканей и дренирование. </a:t>
            </a:r>
          </a:p>
          <a:p>
            <a:r>
              <a:rPr lang="ru-RU" sz="2400" dirty="0"/>
              <a:t>В подавляющем же большинстве случаев при вторичном костном </a:t>
            </a:r>
            <a:r>
              <a:rPr lang="ru-RU" sz="2400" dirty="0" smtClean="0"/>
              <a:t>панариции </a:t>
            </a:r>
            <a:r>
              <a:rPr lang="ru-RU" sz="2400" dirty="0"/>
              <a:t>приходится рассекать свищ, иссекать патологические грануляции и, по возможности экономно, удалять секвестры и резецировать </a:t>
            </a:r>
            <a:r>
              <a:rPr lang="ru-RU" sz="2400" dirty="0" smtClean="0"/>
              <a:t>полуразрушенную </a:t>
            </a:r>
            <a:r>
              <a:rPr lang="ru-RU" sz="2400" dirty="0"/>
              <a:t>крошащуюся </a:t>
            </a:r>
            <a:r>
              <a:rPr lang="ru-RU" sz="2400" dirty="0" smtClean="0"/>
              <a:t>кость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6006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6" y="671691"/>
            <a:ext cx="1065512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СУСТАВНОЙ ПАНАРИЦИЙ</a:t>
            </a:r>
          </a:p>
          <a:p>
            <a:r>
              <a:rPr lang="ru-RU" sz="2200" dirty="0" smtClean="0"/>
              <a:t>При </a:t>
            </a:r>
            <a:r>
              <a:rPr lang="ru-RU" sz="2200" dirty="0"/>
              <a:t>суставном панариции инфицирование полости сустава может </a:t>
            </a:r>
            <a:r>
              <a:rPr lang="ru-RU" sz="2200" dirty="0" smtClean="0"/>
              <a:t>произойти </a:t>
            </a:r>
            <a:r>
              <a:rPr lang="ru-RU" sz="2200" dirty="0"/>
              <a:t>как первично — при нанесении колотых ран в область сустава, так и вторично — при переходе процесса с мягких тканей или с суставного конца соседней фаланги. </a:t>
            </a:r>
            <a:endParaRPr lang="ru-RU" sz="2200" dirty="0" smtClean="0"/>
          </a:p>
          <a:p>
            <a:endParaRPr lang="ru-RU" sz="2200" dirty="0"/>
          </a:p>
          <a:p>
            <a:r>
              <a:rPr lang="ru-RU" sz="2200" dirty="0" smtClean="0"/>
              <a:t>Особенности </a:t>
            </a:r>
            <a:r>
              <a:rPr lang="ru-RU" sz="2200" dirty="0"/>
              <a:t>клиники и диагностики </a:t>
            </a:r>
          </a:p>
          <a:p>
            <a:r>
              <a:rPr lang="ru-RU" sz="2200" dirty="0"/>
              <a:t>Появляется припухлость и резкая болезненность в области суставной </a:t>
            </a:r>
            <a:r>
              <a:rPr lang="ru-RU" sz="2200" dirty="0" smtClean="0"/>
              <a:t>линии </a:t>
            </a:r>
            <a:r>
              <a:rPr lang="ru-RU" sz="2200" dirty="0"/>
              <a:t>при пальпации и движениях. В дальнейшем начинает определяться </a:t>
            </a:r>
            <a:r>
              <a:rPr lang="ru-RU" sz="2200" dirty="0" smtClean="0"/>
              <a:t>патологическая </a:t>
            </a:r>
            <a:r>
              <a:rPr lang="ru-RU" sz="2200" dirty="0"/>
              <a:t>подвижность в суставе вследствие разрушения капсулы и связок и крепитация при движениях из-за расплавления суставных </a:t>
            </a:r>
            <a:r>
              <a:rPr lang="ru-RU" sz="2200" dirty="0" smtClean="0"/>
              <a:t>хрящей</a:t>
            </a:r>
          </a:p>
          <a:p>
            <a:endParaRPr lang="ru-RU" sz="2200" dirty="0"/>
          </a:p>
          <a:p>
            <a:r>
              <a:rPr lang="ru-RU" sz="2200" dirty="0" smtClean="0"/>
              <a:t>Хирургическое </a:t>
            </a:r>
            <a:r>
              <a:rPr lang="ru-RU" sz="2200" dirty="0"/>
              <a:t>лечение </a:t>
            </a:r>
          </a:p>
          <a:p>
            <a:r>
              <a:rPr lang="ru-RU" sz="2200" dirty="0"/>
              <a:t>В начальных фазах заболевания, особенно при первичном поражении </a:t>
            </a:r>
            <a:r>
              <a:rPr lang="ru-RU" sz="2200" dirty="0" smtClean="0"/>
              <a:t>сустава</a:t>
            </a:r>
            <a:r>
              <a:rPr lang="ru-RU" sz="2200" dirty="0"/>
              <a:t>, лечение может заключаться в ежедневных пункциях сустава с </a:t>
            </a:r>
            <a:r>
              <a:rPr lang="ru-RU" sz="2200" dirty="0" smtClean="0"/>
              <a:t>эвакуацией </a:t>
            </a:r>
            <a:r>
              <a:rPr lang="ru-RU" sz="2200" dirty="0"/>
              <a:t>гноя и антибактериальной терапией. </a:t>
            </a:r>
          </a:p>
          <a:p>
            <a:r>
              <a:rPr lang="ru-RU" sz="2200" dirty="0"/>
              <a:t>При выраженной деструкции суставных концов осуществляется резекция </a:t>
            </a:r>
            <a:r>
              <a:rPr lang="ru-RU" sz="2200" dirty="0" smtClean="0"/>
              <a:t>сустава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64107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5713" y="635434"/>
            <a:ext cx="106422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ПАНДАКТИЛИТ</a:t>
            </a:r>
          </a:p>
          <a:p>
            <a:endParaRPr lang="ru-RU" sz="2200" dirty="0"/>
          </a:p>
          <a:p>
            <a:r>
              <a:rPr lang="ru-RU" sz="2200" dirty="0"/>
              <a:t>Пандактилит — гнойное воспаление всех тканей пальца (кожи, подкожной клетчатки, сухожилий, костей и суставов). Это наиболее тяжелая форма </a:t>
            </a:r>
            <a:r>
              <a:rPr lang="ru-RU" sz="2200" dirty="0" smtClean="0"/>
              <a:t>панариция</a:t>
            </a:r>
            <a:endParaRPr lang="ru-RU" sz="2200" dirty="0"/>
          </a:p>
          <a:p>
            <a:endParaRPr lang="ru-RU" sz="2200" dirty="0" smtClean="0"/>
          </a:p>
          <a:p>
            <a:r>
              <a:rPr lang="ru-RU" sz="2200" dirty="0" smtClean="0"/>
              <a:t>Особенности </a:t>
            </a:r>
            <a:r>
              <a:rPr lang="ru-RU" sz="2200" dirty="0"/>
              <a:t>клиники и диагностики </a:t>
            </a:r>
          </a:p>
          <a:p>
            <a:r>
              <a:rPr lang="ru-RU" sz="2200" dirty="0"/>
              <a:t>Палец резко увеличен в объеме и деформирован. Кожные покровы </a:t>
            </a:r>
            <a:r>
              <a:rPr lang="ru-RU" sz="2200" dirty="0" smtClean="0"/>
              <a:t>напряжены</a:t>
            </a:r>
            <a:r>
              <a:rPr lang="ru-RU" sz="2200" dirty="0"/>
              <a:t>, цианотичны, с багровым оттенком, что указывает на значительные нарушения кровообращения. Палец находится в полусогнутом положении. Часто имеются свищи, из которых выделяется гной и </a:t>
            </a:r>
            <a:r>
              <a:rPr lang="ru-RU" sz="2200" dirty="0" err="1"/>
              <a:t>некротизированные</a:t>
            </a:r>
            <a:r>
              <a:rPr lang="ru-RU" sz="2200" dirty="0"/>
              <a:t> ткани. Имеются явления лимфангоита и лимфаденита. Рентгенологически отмечается сужение суставных щелей, деструкция костей. Наблюдаются явления общей </a:t>
            </a:r>
            <a:r>
              <a:rPr lang="ru-RU" sz="2200" dirty="0" smtClean="0"/>
              <a:t>интоксикации</a:t>
            </a:r>
            <a:endParaRPr lang="ru-RU" sz="2200" dirty="0"/>
          </a:p>
          <a:p>
            <a:endParaRPr lang="ru-RU" sz="2200" dirty="0"/>
          </a:p>
          <a:p>
            <a:r>
              <a:rPr lang="ru-RU" sz="2200" dirty="0" smtClean="0"/>
              <a:t>Хирургическое </a:t>
            </a:r>
            <a:r>
              <a:rPr lang="ru-RU" sz="2200" dirty="0"/>
              <a:t>лечение </a:t>
            </a:r>
          </a:p>
          <a:p>
            <a:r>
              <a:rPr lang="ru-RU" sz="2200" dirty="0"/>
              <a:t>Пандактилит относится к заболеваниям, при которых хирурги вынуждены прибегать к ампутации </a:t>
            </a:r>
            <a:r>
              <a:rPr lang="ru-RU" sz="2200" dirty="0" smtClean="0"/>
              <a:t>пальца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421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2528" y="557749"/>
            <a:ext cx="1080966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ОБЩАЯ ГНОЙНАЯ ИНФЕКЦИЯ (СЕПСИС)</a:t>
            </a:r>
          </a:p>
          <a:p>
            <a:endParaRPr lang="ru-RU" sz="2200" dirty="0"/>
          </a:p>
          <a:p>
            <a:r>
              <a:rPr lang="ru-RU" sz="2200" dirty="0"/>
              <a:t>СЕПСИС — это тяжелое инфекционное заболевание, вызываемое разными возбудителями, проявляющееся своеобразной реакцией организма с </a:t>
            </a:r>
            <a:r>
              <a:rPr lang="ru-RU" sz="2200" dirty="0" smtClean="0"/>
              <a:t>однотипной</a:t>
            </a:r>
            <a:r>
              <a:rPr lang="ru-RU" sz="2200" dirty="0"/>
              <a:t>, несмотря на различие возбудителей, клинической </a:t>
            </a:r>
            <a:r>
              <a:rPr lang="ru-RU" sz="2200" dirty="0" smtClean="0"/>
              <a:t>картиной</a:t>
            </a:r>
            <a:endParaRPr lang="ru-RU" sz="2200" dirty="0"/>
          </a:p>
          <a:p>
            <a:r>
              <a:rPr lang="ru-RU" sz="2200" dirty="0" smtClean="0"/>
              <a:t>Актуальность </a:t>
            </a:r>
            <a:r>
              <a:rPr lang="ru-RU" sz="2200" dirty="0"/>
              <a:t>проблемы: </a:t>
            </a:r>
            <a:r>
              <a:rPr lang="ru-RU" sz="2200" dirty="0" smtClean="0"/>
              <a:t>частота </a:t>
            </a:r>
            <a:r>
              <a:rPr lang="ru-RU" sz="2200" dirty="0"/>
              <a:t>развития</a:t>
            </a:r>
            <a:r>
              <a:rPr lang="ru-RU" sz="2200" dirty="0" smtClean="0"/>
              <a:t>, высокая летальность, значительная </a:t>
            </a:r>
            <a:r>
              <a:rPr lang="ru-RU" sz="2200" dirty="0"/>
              <a:t>стоимость лечения </a:t>
            </a:r>
          </a:p>
          <a:p>
            <a:endParaRPr lang="ru-RU" sz="2200" dirty="0"/>
          </a:p>
          <a:p>
            <a:r>
              <a:rPr lang="ru-RU" sz="2200" dirty="0"/>
              <a:t>ТЕРМИНОЛОГИЯ</a:t>
            </a:r>
          </a:p>
          <a:p>
            <a:r>
              <a:rPr lang="ru-RU" sz="2200" dirty="0" smtClean="0"/>
              <a:t>Бактериемия </a:t>
            </a:r>
            <a:r>
              <a:rPr lang="ru-RU" sz="2200" dirty="0"/>
              <a:t>— наличие жизнеспособных бактерий в крови пациента. </a:t>
            </a:r>
          </a:p>
          <a:p>
            <a:r>
              <a:rPr lang="ru-RU" sz="2200" dirty="0"/>
              <a:t>Синдром системной воспалительной реакции (ССВР) — системная </a:t>
            </a:r>
            <a:r>
              <a:rPr lang="ru-RU" sz="2200" dirty="0" smtClean="0"/>
              <a:t>воспалительная </a:t>
            </a:r>
            <a:r>
              <a:rPr lang="ru-RU" sz="2200" dirty="0"/>
              <a:t>реакция на различные тяжелые повреждения тканей</a:t>
            </a:r>
            <a:r>
              <a:rPr lang="ru-RU" sz="2200" dirty="0" smtClean="0"/>
              <a:t>.</a:t>
            </a:r>
            <a:endParaRPr lang="ru-RU" sz="2200" dirty="0"/>
          </a:p>
          <a:p>
            <a:r>
              <a:rPr lang="ru-RU" sz="2200" dirty="0"/>
              <a:t>Септический шок — сепсис с гипотензией, сохраняющейся несмотря на адекватную коррекцию </a:t>
            </a:r>
            <a:r>
              <a:rPr lang="ru-RU" sz="2200" dirty="0" err="1"/>
              <a:t>гиповолемии</a:t>
            </a:r>
            <a:r>
              <a:rPr lang="ru-RU" sz="2200" dirty="0"/>
              <a:t>, и нарушением перфузии. </a:t>
            </a:r>
          </a:p>
          <a:p>
            <a:r>
              <a:rPr lang="ru-RU" sz="2200" dirty="0"/>
              <a:t>Синдром </a:t>
            </a:r>
            <a:r>
              <a:rPr lang="ru-RU" sz="2200" dirty="0" err="1"/>
              <a:t>полиорганной</a:t>
            </a:r>
            <a:r>
              <a:rPr lang="ru-RU" sz="2200" dirty="0"/>
              <a:t> дисфункции — нарушение функции органов у больного в тяжелом состоянии (самостоятельное, без лечения, </a:t>
            </a:r>
            <a:r>
              <a:rPr lang="ru-RU" sz="2200" dirty="0" smtClean="0"/>
              <a:t>поддержание </a:t>
            </a:r>
            <a:r>
              <a:rPr lang="ru-RU" sz="2200" dirty="0"/>
              <a:t>гомеостаза невозможно</a:t>
            </a:r>
            <a:r>
              <a:rPr lang="ru-RU" sz="2200" dirty="0" smtClean="0"/>
              <a:t>)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39705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5408" y="568660"/>
            <a:ext cx="1071951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КЛАССИФИКАЦИИ СЕПСИСА</a:t>
            </a:r>
            <a:endParaRPr lang="ru-RU" sz="2400" dirty="0"/>
          </a:p>
          <a:p>
            <a:r>
              <a:rPr lang="ru-RU" sz="2400" dirty="0"/>
              <a:t>Различают первичный и вторичный сепсис. </a:t>
            </a:r>
          </a:p>
          <a:p>
            <a:r>
              <a:rPr lang="ru-RU" sz="2400" dirty="0"/>
              <a:t>Первичный сепсис (криптогенный). Встречается относительно редко. </a:t>
            </a:r>
            <a:r>
              <a:rPr lang="ru-RU" sz="2400" dirty="0" smtClean="0"/>
              <a:t>Происхождение </a:t>
            </a:r>
            <a:r>
              <a:rPr lang="ru-RU" sz="2400" dirty="0"/>
              <a:t>его не ясно. Предполагается связь с аутоинфекцией (</a:t>
            </a:r>
            <a:r>
              <a:rPr lang="ru-RU" sz="2400" dirty="0" smtClean="0"/>
              <a:t>хронический </a:t>
            </a:r>
            <a:r>
              <a:rPr lang="ru-RU" sz="2400" dirty="0" err="1"/>
              <a:t>тонзилит</a:t>
            </a:r>
            <a:r>
              <a:rPr lang="ru-RU" sz="2400" dirty="0"/>
              <a:t>, кариозные зубы, дремлющая инфекция). </a:t>
            </a:r>
          </a:p>
          <a:p>
            <a:r>
              <a:rPr lang="ru-RU" sz="2400" dirty="0"/>
              <a:t>Вторичный сепсис развивается на фоне существования в организме </a:t>
            </a:r>
            <a:r>
              <a:rPr lang="ru-RU" sz="2400" dirty="0" smtClean="0"/>
              <a:t>гнойного </a:t>
            </a:r>
            <a:r>
              <a:rPr lang="ru-RU" sz="2400" dirty="0"/>
              <a:t>очага: гнойной раны, острого гнойного хирургического заболевания, а также после оперативного вмешательства.</a:t>
            </a:r>
          </a:p>
          <a:p>
            <a:endParaRPr lang="ru-RU" sz="2400" dirty="0"/>
          </a:p>
          <a:p>
            <a:r>
              <a:rPr lang="ru-RU" sz="2400" dirty="0"/>
              <a:t>По локализации первичного очага: 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Хирургический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Гинекологический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Урологический</a:t>
            </a:r>
          </a:p>
          <a:p>
            <a:pPr marL="342900" indent="-342900">
              <a:buAutoNum type="arabicPeriod"/>
            </a:pPr>
            <a:r>
              <a:rPr lang="ru-RU" sz="2400" dirty="0" err="1" smtClean="0"/>
              <a:t>Отогенный</a:t>
            </a:r>
            <a:endParaRPr lang="ru-RU" sz="24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9031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954" y="742252"/>
            <a:ext cx="1042330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 виду возбудителя: </a:t>
            </a:r>
          </a:p>
          <a:p>
            <a:r>
              <a:rPr lang="ru-RU" sz="2400" dirty="0" smtClean="0"/>
              <a:t>1. Стафилококковый</a:t>
            </a:r>
            <a:endParaRPr lang="ru-RU" sz="2400" dirty="0"/>
          </a:p>
          <a:p>
            <a:r>
              <a:rPr lang="ru-RU" sz="2400" dirty="0" smtClean="0"/>
              <a:t>2. Стрептококковый</a:t>
            </a:r>
            <a:endParaRPr lang="ru-RU" sz="2400" dirty="0"/>
          </a:p>
          <a:p>
            <a:r>
              <a:rPr lang="ru-RU" sz="2400" dirty="0" smtClean="0"/>
              <a:t>3. Колибациллярный</a:t>
            </a:r>
            <a:endParaRPr lang="ru-RU" sz="2400" dirty="0"/>
          </a:p>
          <a:p>
            <a:r>
              <a:rPr lang="ru-RU" sz="2400" dirty="0" smtClean="0"/>
              <a:t>4. Синегнойный</a:t>
            </a:r>
            <a:endParaRPr lang="ru-RU" sz="2400" dirty="0"/>
          </a:p>
          <a:p>
            <a:r>
              <a:rPr lang="ru-RU" sz="2400" dirty="0" smtClean="0"/>
              <a:t>5. Анаэробный</a:t>
            </a:r>
            <a:endParaRPr lang="ru-RU" sz="2400" dirty="0"/>
          </a:p>
          <a:p>
            <a:r>
              <a:rPr lang="ru-RU" sz="2400" dirty="0"/>
              <a:t>Иногда выделяют </a:t>
            </a:r>
            <a:r>
              <a:rPr lang="ru-RU" sz="2400" dirty="0" smtClean="0"/>
              <a:t>грамположительный </a:t>
            </a:r>
            <a:r>
              <a:rPr lang="ru-RU" sz="2400" dirty="0"/>
              <a:t>и грамотрицательный </a:t>
            </a:r>
            <a:r>
              <a:rPr lang="ru-RU" sz="2400" dirty="0" smtClean="0"/>
              <a:t>сепсис</a:t>
            </a:r>
          </a:p>
          <a:p>
            <a:endParaRPr lang="ru-RU" sz="2400" dirty="0" smtClean="0"/>
          </a:p>
          <a:p>
            <a:r>
              <a:rPr lang="ru-RU" sz="2400" dirty="0"/>
              <a:t>По источнику: </a:t>
            </a:r>
            <a:endParaRPr lang="ru-RU" sz="2400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Раневой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Послеоперационный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Воспалительный </a:t>
            </a:r>
            <a:r>
              <a:rPr lang="ru-RU" sz="2400" dirty="0"/>
              <a:t>сепсис (флегмона, абсцесс, остеомиелит и т. д</a:t>
            </a:r>
            <a:r>
              <a:rPr lang="ru-RU" sz="2400" dirty="0" smtClean="0"/>
              <a:t>.)</a:t>
            </a:r>
          </a:p>
          <a:p>
            <a:pPr marL="457200" indent="-457200">
              <a:buAutoNum type="arabicPeriod"/>
            </a:pPr>
            <a:r>
              <a:rPr lang="ru-RU" sz="2400" dirty="0"/>
              <a:t>С</a:t>
            </a:r>
            <a:r>
              <a:rPr lang="ru-RU" sz="2400" dirty="0" smtClean="0"/>
              <a:t>епсис </a:t>
            </a:r>
            <a:r>
              <a:rPr lang="ru-RU" sz="2400" dirty="0"/>
              <a:t>при внутренних болезнях (ангина, пневмония и др</a:t>
            </a:r>
            <a:r>
              <a:rPr lang="ru-RU" sz="2400" dirty="0" smtClean="0"/>
              <a:t>.)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5927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318" y="835778"/>
            <a:ext cx="107195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 времени развития: 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Ранний </a:t>
            </a:r>
            <a:r>
              <a:rPr lang="ru-RU" sz="2400" dirty="0"/>
              <a:t>(до 10-14 дней с момента </a:t>
            </a:r>
            <a:r>
              <a:rPr lang="ru-RU" sz="2400" dirty="0" smtClean="0"/>
              <a:t>повреждения)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Поздний </a:t>
            </a:r>
            <a:r>
              <a:rPr lang="ru-RU" sz="2400" dirty="0"/>
              <a:t>(через 2 недели и более с момента повреждения</a:t>
            </a:r>
            <a:r>
              <a:rPr lang="ru-RU" sz="2400" dirty="0" smtClean="0"/>
              <a:t>)</a:t>
            </a:r>
          </a:p>
          <a:p>
            <a:endParaRPr lang="ru-RU" sz="2400" dirty="0"/>
          </a:p>
          <a:p>
            <a:r>
              <a:rPr lang="ru-RU" sz="2400" dirty="0"/>
              <a:t>По типу клинического течения: 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Молниеносный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Острый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Подострый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Хронический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8949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318" y="690324"/>
            <a:ext cx="1074527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Молниеносный сепсис </a:t>
            </a:r>
            <a:r>
              <a:rPr lang="ru-RU" sz="2400" dirty="0"/>
              <a:t>характеризуется быстрой генерализацией воспали-тельного процесса, и уже в течение нескольких часов (12-24 часов) после повреждения можно выявить его клинические симптомы. Длительность </a:t>
            </a:r>
            <a:r>
              <a:rPr lang="ru-RU" sz="2400" dirty="0" smtClean="0"/>
              <a:t>течения </a:t>
            </a:r>
            <a:r>
              <a:rPr lang="ru-RU" sz="2400" dirty="0"/>
              <a:t>составляет 5-7 дней, и чаще наступает летальный исход, даже при своевременном лечении. </a:t>
            </a:r>
          </a:p>
          <a:p>
            <a:r>
              <a:rPr lang="ru-RU" sz="2400" b="1" dirty="0"/>
              <a:t>Острый сепсис </a:t>
            </a:r>
            <a:r>
              <a:rPr lang="ru-RU" sz="2400" dirty="0"/>
              <a:t>характеризуется более благоприятным течением, и </a:t>
            </a:r>
            <a:r>
              <a:rPr lang="ru-RU" sz="2400" dirty="0" smtClean="0"/>
              <a:t>клинические </a:t>
            </a:r>
            <a:r>
              <a:rPr lang="ru-RU" sz="2400" dirty="0"/>
              <a:t>симптомы проявляются в течение нескольких дней. Длительность течения составляет 2-4 недели. </a:t>
            </a:r>
          </a:p>
          <a:p>
            <a:r>
              <a:rPr lang="ru-RU" sz="2400" b="1" dirty="0"/>
              <a:t>Подострый сепсис </a:t>
            </a:r>
            <a:r>
              <a:rPr lang="ru-RU" sz="2400" dirty="0"/>
              <a:t>продолжается 6-12 недель с благоприятным исходом. </a:t>
            </a:r>
          </a:p>
          <a:p>
            <a:r>
              <a:rPr lang="ru-RU" sz="2400" dirty="0"/>
              <a:t>Если не удается ликвидировать острый сепсис, то процесс переходит в хроническую стадию. </a:t>
            </a:r>
            <a:endParaRPr lang="ru-RU" sz="2400" dirty="0" smtClean="0"/>
          </a:p>
          <a:p>
            <a:r>
              <a:rPr lang="ru-RU" sz="2400" b="1" dirty="0" smtClean="0"/>
              <a:t>Хронический </a:t>
            </a:r>
            <a:r>
              <a:rPr lang="ru-RU" sz="2400" b="1" dirty="0"/>
              <a:t>сепсис </a:t>
            </a:r>
            <a:r>
              <a:rPr lang="ru-RU" sz="2400" dirty="0"/>
              <a:t>течет годами с периодическими обострениями и </a:t>
            </a:r>
            <a:r>
              <a:rPr lang="ru-RU" sz="2400" dirty="0" smtClean="0"/>
              <a:t>ремиссиями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5450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318" y="777721"/>
            <a:ext cx="1071951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 характеру реакций организма: 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err="1" smtClean="0"/>
              <a:t>Гиперергический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err="1" smtClean="0"/>
              <a:t>Нормергический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err="1" smtClean="0"/>
              <a:t>Гипергический</a:t>
            </a:r>
            <a:r>
              <a:rPr lang="ru-RU" sz="2400" dirty="0" smtClean="0"/>
              <a:t> </a:t>
            </a:r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По </a:t>
            </a:r>
            <a:r>
              <a:rPr lang="ru-RU" sz="2400" dirty="0"/>
              <a:t>клинико-анатомическим признакам: 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Септицемия </a:t>
            </a:r>
            <a:r>
              <a:rPr lang="ru-RU" sz="2400" dirty="0"/>
              <a:t>(без </a:t>
            </a:r>
            <a:r>
              <a:rPr lang="ru-RU" sz="2400" dirty="0" smtClean="0"/>
              <a:t>метастазов)</a:t>
            </a:r>
          </a:p>
          <a:p>
            <a:pPr marL="342900" indent="-342900">
              <a:buAutoNum type="arabicPeriod"/>
            </a:pPr>
            <a:r>
              <a:rPr lang="ru-RU" sz="2400" dirty="0" err="1" smtClean="0"/>
              <a:t>Септикопиемия</a:t>
            </a:r>
            <a:r>
              <a:rPr lang="ru-RU" sz="2400" dirty="0" smtClean="0"/>
              <a:t> </a:t>
            </a:r>
            <a:r>
              <a:rPr lang="ru-RU" sz="2400" dirty="0"/>
              <a:t>(со вторичными метастатическими гнойными очагами</a:t>
            </a:r>
            <a:r>
              <a:rPr lang="ru-RU" sz="2400" dirty="0" smtClean="0"/>
              <a:t>)</a:t>
            </a:r>
          </a:p>
          <a:p>
            <a:pPr marL="342900" indent="-342900">
              <a:buAutoNum type="arabicPeriod"/>
            </a:pPr>
            <a:endParaRPr lang="ru-RU" sz="2400" dirty="0"/>
          </a:p>
          <a:p>
            <a:r>
              <a:rPr lang="ru-RU" sz="2400" dirty="0" smtClean="0"/>
              <a:t>Фазы </a:t>
            </a:r>
            <a:r>
              <a:rPr lang="ru-RU" sz="2400" dirty="0"/>
              <a:t>клинического течения: 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Напряжения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Катаболическая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Анаболическая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Реабилитационная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6165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349" y="651688"/>
            <a:ext cx="106293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ФАКТОРЫ СНИЖЕНИЯ МЕХАНИЗМОВ ЗАЩИТЫ</a:t>
            </a:r>
            <a:endParaRPr lang="ru-RU" sz="2400" dirty="0"/>
          </a:p>
          <a:p>
            <a:r>
              <a:rPr lang="ru-RU" sz="2400" b="1" dirty="0"/>
              <a:t>Возраст</a:t>
            </a:r>
            <a:r>
              <a:rPr lang="ru-RU" sz="2400" dirty="0"/>
              <a:t>. Снижение защитных механизмов в раннем детстве и пожилом возрасте определяется особенностями анатомических барьеров и секреции, а также состоянием иммунной системы: в первые 3-6 месяцев организм </a:t>
            </a:r>
            <a:r>
              <a:rPr lang="ru-RU" sz="2400" dirty="0" smtClean="0"/>
              <a:t>ребенка </a:t>
            </a:r>
            <a:r>
              <a:rPr lang="ru-RU" sz="2400" dirty="0"/>
              <a:t>целиком зависит от материнских антител, у пожилых же людей наблюдается понижение выраженности иммунных реакций</a:t>
            </a:r>
          </a:p>
          <a:p>
            <a:r>
              <a:rPr lang="ru-RU" sz="2400" b="1" dirty="0"/>
              <a:t>Пол</a:t>
            </a:r>
            <a:r>
              <a:rPr lang="ru-RU" sz="2400" dirty="0"/>
              <a:t>. </a:t>
            </a:r>
            <a:r>
              <a:rPr lang="ru-RU" sz="2400" dirty="0" smtClean="0"/>
              <a:t>Известно</a:t>
            </a:r>
            <a:r>
              <a:rPr lang="ru-RU" sz="2400" dirty="0"/>
              <a:t>, что женский организм характеризуется более выраженными </a:t>
            </a:r>
            <a:r>
              <a:rPr lang="ru-RU" sz="2400" dirty="0" smtClean="0"/>
              <a:t>защитными </a:t>
            </a:r>
            <a:r>
              <a:rPr lang="ru-RU" sz="2400" dirty="0"/>
              <a:t>механизмами, чем </a:t>
            </a:r>
            <a:r>
              <a:rPr lang="ru-RU" sz="2400" dirty="0" smtClean="0"/>
              <a:t>мужской</a:t>
            </a:r>
            <a:endParaRPr lang="ru-RU" sz="2400" dirty="0"/>
          </a:p>
          <a:p>
            <a:r>
              <a:rPr lang="ru-RU" sz="2400" b="1" dirty="0"/>
              <a:t>Заболевания, сопровождающиеся </a:t>
            </a:r>
            <a:r>
              <a:rPr lang="ru-RU" sz="2400" b="1" dirty="0" smtClean="0"/>
              <a:t>иммунодефицитом. </a:t>
            </a:r>
            <a:r>
              <a:rPr lang="ru-RU" sz="2400" dirty="0" smtClean="0"/>
              <a:t>Сахарный </a:t>
            </a:r>
            <a:r>
              <a:rPr lang="ru-RU" sz="2400" dirty="0"/>
              <a:t>диабет, СПИД, алкоголизм, </a:t>
            </a:r>
            <a:r>
              <a:rPr lang="ru-RU" sz="2400" dirty="0" smtClean="0"/>
              <a:t>наркомания</a:t>
            </a:r>
            <a:endParaRPr lang="ru-RU" sz="2400" dirty="0"/>
          </a:p>
          <a:p>
            <a:r>
              <a:rPr lang="ru-RU" sz="2400" b="1" dirty="0"/>
              <a:t>Терапевтические воздействия</a:t>
            </a:r>
            <a:r>
              <a:rPr lang="ru-RU" sz="2400" dirty="0"/>
              <a:t>: применение антибиотиков, </a:t>
            </a:r>
            <a:r>
              <a:rPr lang="ru-RU" sz="2400" dirty="0" smtClean="0"/>
              <a:t>иммунодепрессивных </a:t>
            </a:r>
            <a:r>
              <a:rPr lang="ru-RU" sz="2400" dirty="0"/>
              <a:t>и цитотоксических препаратов, </a:t>
            </a:r>
            <a:r>
              <a:rPr lang="ru-RU" sz="2400" dirty="0" smtClean="0"/>
              <a:t>рентгенотерапии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159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318" y="616013"/>
            <a:ext cx="107452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ЭТИОЛОГИЯ</a:t>
            </a:r>
          </a:p>
          <a:p>
            <a:r>
              <a:rPr lang="ru-RU" sz="2400" dirty="0" smtClean="0"/>
              <a:t>Возбудителями </a:t>
            </a:r>
            <a:r>
              <a:rPr lang="ru-RU" sz="2400" dirty="0"/>
              <a:t>сепсиса могут быть почти все существующие патогенные и условно патогенные бактерии. Наиболее распространенными являются стафилококки, стрептококки, синегнойные палочки, протей, анаэробная флора и бактероиды. </a:t>
            </a:r>
          </a:p>
          <a:p>
            <a:r>
              <a:rPr lang="ru-RU" sz="2400" dirty="0"/>
              <a:t>Если первичная микрофлора, вызвавшая сепсис, может быть разной, то начиная со 2-3 недели происходит смена доминирующей микрофлоры. При этом ведущая роль переходит к эндогенной флоре, в которой </a:t>
            </a:r>
            <a:r>
              <a:rPr lang="ru-RU" sz="2400" dirty="0" smtClean="0"/>
              <a:t>абсолютно </a:t>
            </a:r>
            <a:r>
              <a:rPr lang="ru-RU" sz="2400" dirty="0"/>
              <a:t>преобладают </a:t>
            </a:r>
            <a:r>
              <a:rPr lang="ru-RU" sz="2400" dirty="0" err="1"/>
              <a:t>неклостридиальные</a:t>
            </a:r>
            <a:r>
              <a:rPr lang="ru-RU" sz="2400" dirty="0"/>
              <a:t> анаэробы. Собственная </a:t>
            </a:r>
            <a:r>
              <a:rPr lang="ru-RU" sz="2400" dirty="0" smtClean="0"/>
              <a:t>эндогенная </a:t>
            </a:r>
            <a:r>
              <a:rPr lang="ru-RU" sz="2400" dirty="0"/>
              <a:t>микрофлора постепенно вытесняет экзогенную в конкурентной борьбе за существование. </a:t>
            </a:r>
          </a:p>
          <a:p>
            <a:r>
              <a:rPr lang="ru-RU" sz="2400" dirty="0"/>
              <a:t>Помимо бактерий и их токсинов на течение общей гнойной инфекции большое влияние оказывают продукты распада тканей первичного и </a:t>
            </a:r>
            <a:r>
              <a:rPr lang="ru-RU" sz="2400" dirty="0" smtClean="0"/>
              <a:t>вторичного </a:t>
            </a:r>
            <a:r>
              <a:rPr lang="ru-RU" sz="2400" dirty="0"/>
              <a:t>очагов, которые, всасываясь в кровь, приводят к тяжелой </a:t>
            </a:r>
            <a:r>
              <a:rPr lang="ru-RU" sz="2400" dirty="0" smtClean="0"/>
              <a:t>интоксикации </a:t>
            </a:r>
            <a:r>
              <a:rPr lang="ru-RU" sz="2400" dirty="0"/>
              <a:t>и дегенеративным изменениям жизненно важных </a:t>
            </a:r>
            <a:r>
              <a:rPr lang="ru-RU" sz="2400" dirty="0" smtClean="0"/>
              <a:t>органов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0246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9801" y="696867"/>
            <a:ext cx="10783911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ПАТОГЕНЕЗ</a:t>
            </a:r>
          </a:p>
          <a:p>
            <a:endParaRPr lang="ru-RU" sz="2800" dirty="0"/>
          </a:p>
          <a:p>
            <a:r>
              <a:rPr lang="ru-RU" sz="2800" dirty="0"/>
              <a:t>Патогенез общей гнойной инфекции определяется тремя следующими </a:t>
            </a:r>
            <a:r>
              <a:rPr lang="ru-RU" sz="2800" dirty="0" smtClean="0"/>
              <a:t>факторами</a:t>
            </a:r>
            <a:r>
              <a:rPr lang="ru-RU" sz="2800" dirty="0"/>
              <a:t>:</a:t>
            </a:r>
          </a:p>
          <a:p>
            <a:r>
              <a:rPr lang="ru-RU" sz="2800" dirty="0" smtClean="0"/>
              <a:t>1. Микробиологическим </a:t>
            </a:r>
            <a:r>
              <a:rPr lang="ru-RU" sz="2800" dirty="0"/>
              <a:t>— видом, вирулентностью, количеством и </a:t>
            </a:r>
            <a:r>
              <a:rPr lang="ru-RU" sz="2800" dirty="0" smtClean="0"/>
              <a:t>длительностью </a:t>
            </a:r>
            <a:r>
              <a:rPr lang="ru-RU" sz="2800" dirty="0"/>
              <a:t>воздействия попавших в организм </a:t>
            </a:r>
            <a:r>
              <a:rPr lang="ru-RU" sz="2800" dirty="0" smtClean="0"/>
              <a:t>бактерий</a:t>
            </a:r>
            <a:endParaRPr lang="ru-RU" sz="2800" dirty="0"/>
          </a:p>
          <a:p>
            <a:r>
              <a:rPr lang="ru-RU" sz="2800" dirty="0" smtClean="0"/>
              <a:t>2. Очагом </a:t>
            </a:r>
            <a:r>
              <a:rPr lang="ru-RU" sz="2800" dirty="0"/>
              <a:t>внедрения инфекции — областью, характером и объемом </a:t>
            </a:r>
            <a:r>
              <a:rPr lang="ru-RU" sz="2800" dirty="0" smtClean="0"/>
              <a:t>разрушения </a:t>
            </a:r>
            <a:r>
              <a:rPr lang="ru-RU" sz="2800" dirty="0"/>
              <a:t>тканей, состоянием кровообращения в </a:t>
            </a:r>
            <a:r>
              <a:rPr lang="ru-RU" sz="2800" dirty="0" smtClean="0"/>
              <a:t>очаге</a:t>
            </a:r>
            <a:endParaRPr lang="ru-RU" sz="2800" dirty="0"/>
          </a:p>
          <a:p>
            <a:r>
              <a:rPr lang="ru-RU" sz="2800" dirty="0" smtClean="0"/>
              <a:t>3. Реактивностью </a:t>
            </a:r>
            <a:r>
              <a:rPr lang="ru-RU" sz="2800" dirty="0"/>
              <a:t>организма — состоянием его иммунобиологических сил, наличием сопутствующих заболеваний основных органов и </a:t>
            </a:r>
            <a:r>
              <a:rPr lang="ru-RU" sz="2800" dirty="0" smtClean="0"/>
              <a:t>систем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9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955" y="606508"/>
            <a:ext cx="1060360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зависимости от различных сочетаний перечисленных факторов сепсис может развиться через несколько часов после повреждения или выявиться через несколько недель или даже месяцев после появления </a:t>
            </a:r>
            <a:r>
              <a:rPr lang="ru-RU" sz="2400" dirty="0" smtClean="0"/>
              <a:t>воспалительного </a:t>
            </a:r>
            <a:r>
              <a:rPr lang="ru-RU" sz="2400" dirty="0"/>
              <a:t>очага. </a:t>
            </a:r>
          </a:p>
          <a:p>
            <a:r>
              <a:rPr lang="ru-RU" sz="2400" dirty="0"/>
              <a:t>Развитие и течение сепсиса являются результатом сложного динамического процесса взаимодействия между внедрившейся микрофлорой и </a:t>
            </a:r>
            <a:r>
              <a:rPr lang="ru-RU" sz="2400" dirty="0" smtClean="0"/>
              <a:t>организмом </a:t>
            </a:r>
            <a:r>
              <a:rPr lang="ru-RU" sz="2400" dirty="0"/>
              <a:t>больного. </a:t>
            </a:r>
          </a:p>
          <a:p>
            <a:r>
              <a:rPr lang="ru-RU" sz="2400" dirty="0"/>
              <a:t>Важную роль в генерализации гнойной инфекции играет порой </a:t>
            </a:r>
            <a:r>
              <a:rPr lang="ru-RU" sz="2400" dirty="0" smtClean="0"/>
              <a:t>бесконтрольное </a:t>
            </a:r>
            <a:r>
              <a:rPr lang="ru-RU" sz="2400" dirty="0"/>
              <a:t>применение таких медикаментозных средств, как антибиотики и иммунодепрессанты. </a:t>
            </a:r>
          </a:p>
          <a:p>
            <a:r>
              <a:rPr lang="ru-RU" sz="2400" dirty="0"/>
              <a:t>Нарушение иммунитета является одной из основных причин </a:t>
            </a:r>
            <a:r>
              <a:rPr lang="ru-RU" sz="2400" dirty="0" smtClean="0"/>
              <a:t>возникновения </a:t>
            </a:r>
            <a:r>
              <a:rPr lang="ru-RU" sz="2400" dirty="0"/>
              <a:t>сепсиса. Эти нарушения могут быть как врожденными, так и </a:t>
            </a:r>
            <a:r>
              <a:rPr lang="ru-RU" sz="2400" dirty="0" smtClean="0"/>
              <a:t>приобретенными</a:t>
            </a:r>
            <a:r>
              <a:rPr lang="ru-RU" sz="2400" dirty="0"/>
              <a:t>, первичными, связанными с дефектами в самих </a:t>
            </a:r>
            <a:r>
              <a:rPr lang="ru-RU" sz="2400" dirty="0" smtClean="0"/>
              <a:t>иммунокомпетентных </a:t>
            </a:r>
            <a:r>
              <a:rPr lang="ru-RU" sz="2400" dirty="0"/>
              <a:t>клетках или </a:t>
            </a:r>
            <a:r>
              <a:rPr lang="ru-RU" sz="2400" dirty="0" err="1" smtClean="0"/>
              <a:t>цитокиновой</a:t>
            </a:r>
            <a:r>
              <a:rPr lang="ru-RU" sz="2400" dirty="0" smtClean="0"/>
              <a:t> </a:t>
            </a:r>
            <a:r>
              <a:rPr lang="ru-RU" sz="2400" dirty="0"/>
              <a:t>сети, и вторичными, когда из-за других заболеваний снижается реактивность </a:t>
            </a:r>
            <a:r>
              <a:rPr lang="ru-RU" sz="2400" dirty="0" smtClean="0"/>
              <a:t>организма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9693874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1216" y="545076"/>
            <a:ext cx="1081825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Важную роль в развитии гнойной инфекции играют такие факторы, как нарушение питания (истощение или избыточный вес) и гиповитаминоз. </a:t>
            </a:r>
          </a:p>
          <a:p>
            <a:r>
              <a:rPr lang="ru-RU" sz="2200" dirty="0"/>
              <a:t>Нельзя не брать в расчет изменчивость и быструю адаптацию микрофлоры к антибиотикам и другим препаратам, их мутацию с образованием </a:t>
            </a:r>
            <a:r>
              <a:rPr lang="ru-RU" sz="2200" dirty="0" smtClean="0"/>
              <a:t>устойчивых </a:t>
            </a:r>
            <a:r>
              <a:rPr lang="ru-RU" sz="2200" dirty="0"/>
              <a:t>штаммов, обмен информацией между микроорганизмами. </a:t>
            </a:r>
          </a:p>
          <a:p>
            <a:r>
              <a:rPr lang="ru-RU" sz="2200" dirty="0"/>
              <a:t>В частности, резкий рост послеоперационных гнойных осложнений может быть связан с появлением госпитальных штаммов микроорганизмов, </a:t>
            </a:r>
            <a:r>
              <a:rPr lang="ru-RU" sz="2200" dirty="0" smtClean="0"/>
              <a:t>чувствительных </a:t>
            </a:r>
            <a:r>
              <a:rPr lang="ru-RU" sz="2200" dirty="0"/>
              <a:t>только к резервным антибиотикам. </a:t>
            </a:r>
          </a:p>
          <a:p>
            <a:r>
              <a:rPr lang="ru-RU" sz="2200" dirty="0"/>
              <a:t>Центральное место в патогенезе сепсиса в настоящее время в соответствии с положениями, принятыми на конференции согласия (1991), занимает </a:t>
            </a:r>
            <a:r>
              <a:rPr lang="ru-RU" sz="2200" dirty="0" smtClean="0"/>
              <a:t>вызванная </a:t>
            </a:r>
            <a:r>
              <a:rPr lang="ru-RU" sz="2200" dirty="0"/>
              <a:t>бактериальным токсином чрезмерная воспалительная реакция </a:t>
            </a:r>
            <a:r>
              <a:rPr lang="ru-RU" sz="2200" dirty="0" smtClean="0"/>
              <a:t>организма</a:t>
            </a:r>
            <a:r>
              <a:rPr lang="ru-RU" sz="2200" dirty="0"/>
              <a:t>. </a:t>
            </a:r>
          </a:p>
          <a:p>
            <a:r>
              <a:rPr lang="ru-RU" sz="2200" dirty="0"/>
              <a:t>В общем случае инфекция может проявляться тогда, когда </a:t>
            </a:r>
            <a:r>
              <a:rPr lang="ru-RU" sz="2200" dirty="0" smtClean="0"/>
              <a:t>микроорганизмы </a:t>
            </a:r>
            <a:r>
              <a:rPr lang="ru-RU" sz="2200" dirty="0"/>
              <a:t>проникают через барьеры (кожа, слизистые). Токсические </a:t>
            </a:r>
            <a:r>
              <a:rPr lang="ru-RU" sz="2200" dirty="0" smtClean="0"/>
              <a:t>бактериальные </a:t>
            </a:r>
            <a:r>
              <a:rPr lang="ru-RU" sz="2200" dirty="0"/>
              <a:t>продукты активируют системные защитные механизмы. К ним </a:t>
            </a:r>
            <a:r>
              <a:rPr lang="ru-RU" sz="2200" dirty="0" smtClean="0"/>
              <a:t>относятся </a:t>
            </a:r>
            <a:r>
              <a:rPr lang="ru-RU" sz="2200" dirty="0"/>
              <a:t>система комплемента и каскад системы свертывания, а также </a:t>
            </a:r>
            <a:r>
              <a:rPr lang="ru-RU" sz="2200" dirty="0" smtClean="0"/>
              <a:t>клеточные </a:t>
            </a:r>
            <a:r>
              <a:rPr lang="ru-RU" sz="2200" dirty="0"/>
              <a:t>компоненты: нейтрофилы, моноциты, макрофаги и клетки </a:t>
            </a:r>
            <a:r>
              <a:rPr lang="ru-RU" sz="2200" dirty="0" smtClean="0"/>
              <a:t>эндотелия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758572184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9802" y="641977"/>
            <a:ext cx="1068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КЛИНИКА </a:t>
            </a:r>
            <a:r>
              <a:rPr lang="ru-RU" sz="2400" dirty="0"/>
              <a:t>ОСТРОГО СЕПСИСА</a:t>
            </a:r>
          </a:p>
          <a:p>
            <a:r>
              <a:rPr lang="ru-RU" sz="2400" dirty="0" smtClean="0"/>
              <a:t>Жалобы </a:t>
            </a:r>
            <a:endParaRPr lang="ru-RU" sz="2400" dirty="0"/>
          </a:p>
          <a:p>
            <a:r>
              <a:rPr lang="ru-RU" sz="2400" dirty="0"/>
              <a:t>Главной жалобой является чувство жара и озноб, связанные с высокой </a:t>
            </a:r>
            <a:r>
              <a:rPr lang="ru-RU" sz="2400" dirty="0" smtClean="0"/>
              <a:t>лихорадкой</a:t>
            </a:r>
            <a:r>
              <a:rPr lang="ru-RU" sz="2400" dirty="0"/>
              <a:t>, которую нельзя связать с нарушением оттока отделяемого из гнойного очага. При сепсисе без метастазов размахи температурной </a:t>
            </a:r>
            <a:r>
              <a:rPr lang="ru-RU" sz="2400" dirty="0" smtClean="0"/>
              <a:t>кривой </a:t>
            </a:r>
            <a:r>
              <a:rPr lang="ru-RU" sz="2400" dirty="0"/>
              <a:t>обычно небольшие (в пределах 0,5-1,0°С), а при сепсисе с метастазами наблюдается чаще </a:t>
            </a:r>
            <a:r>
              <a:rPr lang="ru-RU" sz="2400" dirty="0" err="1"/>
              <a:t>гектическая</a:t>
            </a:r>
            <a:r>
              <a:rPr lang="ru-RU" sz="2400" dirty="0"/>
              <a:t> или ремитирующая лихорадка с сильными ознобами и проливными потами. </a:t>
            </a:r>
          </a:p>
          <a:p>
            <a:r>
              <a:rPr lang="ru-RU" sz="2400" dirty="0"/>
              <a:t>Остальные жалобы менее постоянны. Больных беспокоит общая слабость, потеря аппетита, бессонница, иногда профузные поносы. В ряде случаев больные </a:t>
            </a:r>
            <a:r>
              <a:rPr lang="ru-RU" sz="2400" dirty="0" err="1"/>
              <a:t>эйфоричны</a:t>
            </a:r>
            <a:r>
              <a:rPr lang="ru-RU" sz="2400" dirty="0"/>
              <a:t>, возбуждены и не отдают себе отчета в тяжести своего заболевания. Другие пациенты пассивны и находятся в состоянии </a:t>
            </a:r>
            <a:r>
              <a:rPr lang="ru-RU" sz="2400" dirty="0" smtClean="0"/>
              <a:t>прострации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8280390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9802" y="632472"/>
            <a:ext cx="1077103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Объективное исследование </a:t>
            </a:r>
          </a:p>
          <a:p>
            <a:r>
              <a:rPr lang="ru-RU" sz="2400" dirty="0"/>
              <a:t>Общий вид септического больного достаточно характерен. Лицо обычно осунувшееся, землистого, иногда желтоватого цвета. Язык сухой и </a:t>
            </a:r>
            <a:r>
              <a:rPr lang="ru-RU" sz="2400" dirty="0" smtClean="0"/>
              <a:t>обложен </a:t>
            </a:r>
            <a:r>
              <a:rPr lang="ru-RU" sz="2400" dirty="0"/>
              <a:t>налетом. На теле часто видна </a:t>
            </a:r>
            <a:r>
              <a:rPr lang="ru-RU" sz="2400" dirty="0" err="1"/>
              <a:t>петехиальная</a:t>
            </a:r>
            <a:r>
              <a:rPr lang="ru-RU" sz="2400" dirty="0"/>
              <a:t> сыпь. У длительно </a:t>
            </a:r>
            <a:r>
              <a:rPr lang="ru-RU" sz="2400" dirty="0" smtClean="0"/>
              <a:t>болеющих </a:t>
            </a:r>
            <a:r>
              <a:rPr lang="ru-RU" sz="2400" dirty="0"/>
              <a:t>наблюдаются пролежни. </a:t>
            </a:r>
          </a:p>
          <a:p>
            <a:r>
              <a:rPr lang="ru-RU" sz="2400" dirty="0"/>
              <a:t>Пульс обычно учащен. Артериальное давление нормальное или несколько снижено. При развитии септического шока давление может снижаться ниже 70-80 мм рт. ст. При выслушивании сердца иногда определяется </a:t>
            </a:r>
            <a:r>
              <a:rPr lang="ru-RU" sz="2400" dirty="0" smtClean="0"/>
              <a:t>диастолический </a:t>
            </a:r>
            <a:r>
              <a:rPr lang="ru-RU" sz="2400" dirty="0"/>
              <a:t>шум аортальной недостаточности (при этом обычно снижается диастолическое артериальное давление). Со стороны дыхательной системы наблюдаются одышка, кашель, хрипы</a:t>
            </a:r>
          </a:p>
        </p:txBody>
      </p:sp>
    </p:spTree>
    <p:extLst>
      <p:ext uri="{BB962C8B-B14F-4D97-AF65-F5344CB8AC3E}">
        <p14:creationId xmlns:p14="http://schemas.microsoft.com/office/powerpoint/2010/main" val="243284250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2680" y="616219"/>
            <a:ext cx="1070663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 исследовании брюшной полости отмечается увеличение размеров </a:t>
            </a:r>
            <a:r>
              <a:rPr lang="ru-RU" sz="2400" dirty="0" smtClean="0"/>
              <a:t>селезенки </a:t>
            </a:r>
            <a:r>
              <a:rPr lang="ru-RU" sz="2400" dirty="0"/>
              <a:t>и печени. Для сепсиса с метастазами чрезвычайно характерно вы-явление вторичных гнойных очагов, а при осложнении сепсиса </a:t>
            </a:r>
            <a:r>
              <a:rPr lang="ru-RU" sz="2400" dirty="0" smtClean="0"/>
              <a:t>эндокардитом </a:t>
            </a:r>
            <a:r>
              <a:rPr lang="ru-RU" sz="2400" dirty="0"/>
              <a:t>— возникновение эмболий большого круга кровообращения (</a:t>
            </a:r>
            <a:r>
              <a:rPr lang="ru-RU" sz="2400" dirty="0" smtClean="0"/>
              <a:t>инфаркты </a:t>
            </a:r>
            <a:r>
              <a:rPr lang="ru-RU" sz="2400" dirty="0"/>
              <a:t>селезенки, почек, эмболии сосудов головного мозга, сосудов </a:t>
            </a:r>
            <a:r>
              <a:rPr lang="ru-RU" sz="2400" dirty="0" smtClean="0"/>
              <a:t>конечностей</a:t>
            </a:r>
            <a:r>
              <a:rPr lang="ru-RU" sz="2400" dirty="0"/>
              <a:t>). Для объективизации оценки степени тяжести состояния больных </a:t>
            </a:r>
            <a:r>
              <a:rPr lang="ru-RU" sz="2400" dirty="0" smtClean="0"/>
              <a:t>используются </a:t>
            </a:r>
            <a:r>
              <a:rPr lang="ru-RU" sz="2400" dirty="0"/>
              <a:t>различные системы, но наиболее популярна система </a:t>
            </a:r>
            <a:r>
              <a:rPr lang="ru-RU" sz="2400" dirty="0" smtClean="0"/>
              <a:t>SAPS. </a:t>
            </a:r>
            <a:endParaRPr lang="ru-RU" sz="2400" dirty="0"/>
          </a:p>
          <a:p>
            <a:r>
              <a:rPr lang="ru-RU" sz="2400" dirty="0"/>
              <a:t>Течение сепсиса характеризуется прогрессивным ухудшением общего со-стояния и истощением больного. </a:t>
            </a:r>
          </a:p>
          <a:p>
            <a:r>
              <a:rPr lang="ru-RU" sz="2400" dirty="0"/>
              <a:t>Гибель пациентов наступает вследствие прогрессирующей интоксикации и истощения, присоединившейся септической пневмонии, развития </a:t>
            </a:r>
            <a:r>
              <a:rPr lang="ru-RU" sz="2400" dirty="0" smtClean="0"/>
              <a:t>вторичных </a:t>
            </a:r>
            <a:r>
              <a:rPr lang="ru-RU" sz="2400" dirty="0"/>
              <a:t>гнойников в жизненно важных органах, поражения клапанов сердца, острых расстройств кровообращения и т. д.</a:t>
            </a:r>
          </a:p>
        </p:txBody>
      </p:sp>
    </p:spTree>
    <p:extLst>
      <p:ext uri="{BB962C8B-B14F-4D97-AF65-F5344CB8AC3E}">
        <p14:creationId xmlns:p14="http://schemas.microsoft.com/office/powerpoint/2010/main" val="1880721950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59" y="571040"/>
            <a:ext cx="1075815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Состояние первичного очага </a:t>
            </a:r>
          </a:p>
          <a:p>
            <a:r>
              <a:rPr lang="ru-RU" sz="2200" dirty="0"/>
              <a:t>Для состояния первичного очага (раны, гнойника) при сепсисе характерна вялость, кровоточивость и бледность грануляций, задержка отторжения </a:t>
            </a:r>
            <a:r>
              <a:rPr lang="ru-RU" sz="2200" dirty="0" err="1"/>
              <a:t>некротизированных</a:t>
            </a:r>
            <a:r>
              <a:rPr lang="ru-RU" sz="2200" dirty="0"/>
              <a:t> тканей, и напротив, прогрессирование некротических изменений, скудность отделяемого, приобретающего </a:t>
            </a:r>
            <a:r>
              <a:rPr lang="ru-RU" sz="2200" dirty="0" smtClean="0"/>
              <a:t>серозно-геморрагический </a:t>
            </a:r>
            <a:r>
              <a:rPr lang="ru-RU" sz="2200" dirty="0"/>
              <a:t>или гнилостный </a:t>
            </a:r>
            <a:r>
              <a:rPr lang="ru-RU" sz="2200" dirty="0" smtClean="0"/>
              <a:t>характер</a:t>
            </a:r>
            <a:endParaRPr lang="ru-RU" sz="2200" dirty="0"/>
          </a:p>
          <a:p>
            <a:endParaRPr lang="ru-RU" sz="2200" dirty="0"/>
          </a:p>
          <a:p>
            <a:r>
              <a:rPr lang="ru-RU" sz="2200" dirty="0" smtClean="0"/>
              <a:t>Лабораторные </a:t>
            </a:r>
            <a:r>
              <a:rPr lang="ru-RU" sz="2200" dirty="0"/>
              <a:t>данные </a:t>
            </a:r>
          </a:p>
          <a:p>
            <a:r>
              <a:rPr lang="ru-RU" sz="2200" dirty="0"/>
              <a:t>При исследовании крови обнаруживается лейкоцитоз со значительным сдвигом формулы влево, прогрессирующее падение гемоглобина и </a:t>
            </a:r>
            <a:r>
              <a:rPr lang="ru-RU" sz="2200" dirty="0" smtClean="0"/>
              <a:t>количества </a:t>
            </a:r>
            <a:r>
              <a:rPr lang="ru-RU" sz="2200" dirty="0"/>
              <a:t>эритроцитов, возможна тромбоцитопения. Резко ускоряется СОЭ. </a:t>
            </a:r>
          </a:p>
          <a:p>
            <a:r>
              <a:rPr lang="ru-RU" sz="2200" dirty="0"/>
              <a:t>Важным исследованием является посев крови. Посев крови берут три дня подряд. </a:t>
            </a:r>
            <a:r>
              <a:rPr lang="ru-RU" sz="2200" dirty="0" smtClean="0"/>
              <a:t> </a:t>
            </a:r>
            <a:r>
              <a:rPr lang="ru-RU" sz="2200" dirty="0"/>
              <a:t>Однако следует отметить, что </a:t>
            </a:r>
            <a:r>
              <a:rPr lang="ru-RU" sz="2200" dirty="0" smtClean="0"/>
              <a:t>отрицательный </a:t>
            </a:r>
            <a:r>
              <a:rPr lang="ru-RU" sz="2200" dirty="0"/>
              <a:t>результат посева не противоречит диагнозу сепсиса. </a:t>
            </a:r>
          </a:p>
          <a:p>
            <a:r>
              <a:rPr lang="ru-RU" sz="2200" dirty="0"/>
              <a:t>В моче определяются протеинурия, эритроцит-, лейкоцит- и </a:t>
            </a:r>
            <a:r>
              <a:rPr lang="ru-RU" sz="2200" dirty="0" err="1" smtClean="0"/>
              <a:t>цилиндрурия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166779414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8" y="674484"/>
            <a:ext cx="105907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СЕПТИЧЕСКИЙ </a:t>
            </a:r>
            <a:r>
              <a:rPr lang="ru-RU" sz="2400" dirty="0"/>
              <a:t>ШОК</a:t>
            </a:r>
          </a:p>
          <a:p>
            <a:endParaRPr lang="ru-RU" sz="2400" dirty="0"/>
          </a:p>
          <a:p>
            <a:r>
              <a:rPr lang="ru-RU" sz="2400" dirty="0"/>
              <a:t>В последние годы весьма интенсивно изучаются острые расстройства </a:t>
            </a:r>
            <a:r>
              <a:rPr lang="ru-RU" sz="2400" dirty="0" smtClean="0"/>
              <a:t>кровообращения</a:t>
            </a:r>
            <a:r>
              <a:rPr lang="ru-RU" sz="2400" dirty="0"/>
              <a:t>, наблюдающиеся при поступлении в кровеносное русло </a:t>
            </a:r>
            <a:r>
              <a:rPr lang="ru-RU" sz="2400" dirty="0" smtClean="0"/>
              <a:t>значительных </a:t>
            </a:r>
            <a:r>
              <a:rPr lang="ru-RU" sz="2400" dirty="0"/>
              <a:t>порций микроорганизмов и их токсинов, — септический шок. </a:t>
            </a:r>
          </a:p>
          <a:p>
            <a:r>
              <a:rPr lang="ru-RU" sz="2400" dirty="0"/>
              <a:t>Септический шок по летальности (80-90%) занимает первое место среди других видов шока. Чаще всего он вызывается инвазией </a:t>
            </a:r>
            <a:r>
              <a:rPr lang="ru-RU" sz="2400" dirty="0" smtClean="0"/>
              <a:t>грамотрицательной </a:t>
            </a:r>
            <a:r>
              <a:rPr lang="ru-RU" sz="2400" dirty="0"/>
              <a:t>флоры (кишечная, синегнойная палочка и прочие), реже — </a:t>
            </a:r>
            <a:r>
              <a:rPr lang="ru-RU" sz="2400" dirty="0" smtClean="0"/>
              <a:t>грамположительной</a:t>
            </a:r>
            <a:r>
              <a:rPr lang="ru-RU" sz="2400" dirty="0"/>
              <a:t>. Патогенез этих форм шока </a:t>
            </a:r>
            <a:r>
              <a:rPr lang="ru-RU" sz="2400" dirty="0" smtClean="0"/>
              <a:t>различен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2270698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60" y="709952"/>
            <a:ext cx="1077103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Эндотоксины </a:t>
            </a:r>
            <a:r>
              <a:rPr lang="ru-RU" sz="2400" dirty="0"/>
              <a:t>грамотрицательных микроорганизмов (в основном </a:t>
            </a:r>
            <a:r>
              <a:rPr lang="ru-RU" sz="2400" dirty="0" err="1" smtClean="0"/>
              <a:t>липополисахариды</a:t>
            </a:r>
            <a:r>
              <a:rPr lang="ru-RU" sz="2400" dirty="0"/>
              <a:t>), попадая в кровь, вызывают резкий спазм </a:t>
            </a:r>
            <a:r>
              <a:rPr lang="ru-RU" sz="2400" dirty="0" err="1" smtClean="0"/>
              <a:t>прекапиллярного</a:t>
            </a:r>
            <a:r>
              <a:rPr lang="ru-RU" sz="2400" dirty="0" smtClean="0"/>
              <a:t> </a:t>
            </a:r>
            <a:r>
              <a:rPr lang="ru-RU" sz="2400" dirty="0"/>
              <a:t>русла (через стимуляцию надпочечников с выделением </a:t>
            </a:r>
            <a:r>
              <a:rPr lang="ru-RU" sz="2400" dirty="0" smtClean="0"/>
              <a:t>катехоламинов</a:t>
            </a:r>
            <a:r>
              <a:rPr lang="ru-RU" sz="2400" dirty="0"/>
              <a:t>). В результате развивается </a:t>
            </a:r>
            <a:r>
              <a:rPr lang="ru-RU" sz="2400" dirty="0" err="1"/>
              <a:t>генерализованая</a:t>
            </a:r>
            <a:r>
              <a:rPr lang="ru-RU" sz="2400" dirty="0"/>
              <a:t> ишемическая гипоксия тканей с развитием тяжелого метаболического ацидоза, нарушение </a:t>
            </a:r>
            <a:r>
              <a:rPr lang="ru-RU" sz="2400" dirty="0" smtClean="0"/>
              <a:t>функции </a:t>
            </a:r>
            <a:r>
              <a:rPr lang="ru-RU" sz="2400" dirty="0"/>
              <a:t>жизненно важных органов. Спазм капилляров в </a:t>
            </a:r>
            <a:r>
              <a:rPr lang="ru-RU" sz="2400" dirty="0" err="1"/>
              <a:t>ишемизированных</a:t>
            </a:r>
            <a:r>
              <a:rPr lang="ru-RU" sz="2400" dirty="0"/>
              <a:t> тканях заканчивается парезом с развитием необратимого коллапса и </a:t>
            </a:r>
            <a:r>
              <a:rPr lang="ru-RU" sz="2400" dirty="0" smtClean="0"/>
              <a:t>гибелью больного</a:t>
            </a:r>
          </a:p>
          <a:p>
            <a:endParaRPr lang="ru-RU" sz="2400" dirty="0" smtClean="0"/>
          </a:p>
          <a:p>
            <a:r>
              <a:rPr lang="ru-RU" sz="2400" dirty="0" smtClean="0"/>
              <a:t>При </a:t>
            </a:r>
            <a:r>
              <a:rPr lang="ru-RU" sz="2400" dirty="0"/>
              <a:t>септическом шоке, вызванном грамположительными кокками, </a:t>
            </a:r>
            <a:r>
              <a:rPr lang="ru-RU" sz="2400" dirty="0" smtClean="0"/>
              <a:t>микробные </a:t>
            </a:r>
            <a:r>
              <a:rPr lang="ru-RU" sz="2400" dirty="0"/>
              <a:t>экзотоксины вызывают клеточный </a:t>
            </a:r>
            <a:r>
              <a:rPr lang="ru-RU" sz="2400" dirty="0" err="1"/>
              <a:t>протеолиз</a:t>
            </a:r>
            <a:r>
              <a:rPr lang="ru-RU" sz="2400" dirty="0"/>
              <a:t> с освобождением </a:t>
            </a:r>
            <a:r>
              <a:rPr lang="ru-RU" sz="2400" dirty="0" err="1" smtClean="0"/>
              <a:t>плазмокининов</a:t>
            </a:r>
            <a:r>
              <a:rPr lang="ru-RU" sz="2400" dirty="0" smtClean="0"/>
              <a:t>, </a:t>
            </a:r>
            <a:r>
              <a:rPr lang="ru-RU" sz="2400" dirty="0"/>
              <a:t>обладающих </a:t>
            </a:r>
            <a:r>
              <a:rPr lang="ru-RU" sz="2400" dirty="0" err="1"/>
              <a:t>гистаминоподобным</a:t>
            </a:r>
            <a:r>
              <a:rPr lang="ru-RU" sz="2400" dirty="0"/>
              <a:t> и </a:t>
            </a:r>
            <a:r>
              <a:rPr lang="ru-RU" sz="2400" dirty="0" err="1"/>
              <a:t>серотониноподобным</a:t>
            </a:r>
            <a:r>
              <a:rPr lang="ru-RU" sz="2400" dirty="0"/>
              <a:t> </a:t>
            </a:r>
            <a:r>
              <a:rPr lang="ru-RU" sz="2400" dirty="0" smtClean="0"/>
              <a:t>сосудорасширяющим </a:t>
            </a:r>
            <a:r>
              <a:rPr lang="ru-RU" sz="2400" dirty="0"/>
              <a:t>действием. В результате пареза </a:t>
            </a:r>
            <a:r>
              <a:rPr lang="ru-RU" sz="2400" dirty="0" smtClean="0"/>
              <a:t>прекапилляров </a:t>
            </a:r>
            <a:r>
              <a:rPr lang="ru-RU" sz="2400" dirty="0"/>
              <a:t>возникает </a:t>
            </a:r>
            <a:r>
              <a:rPr lang="ru-RU" sz="2400" dirty="0" smtClean="0"/>
              <a:t>гипотония</a:t>
            </a:r>
            <a:r>
              <a:rPr lang="ru-RU" sz="2400" dirty="0"/>
              <a:t>. Кровоснабжение тканей, в том числе жизненно важных органов, нарушается, в результате чего наступает летальный </a:t>
            </a:r>
            <a:r>
              <a:rPr lang="ru-RU" sz="2400" dirty="0" smtClean="0"/>
              <a:t>исход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09932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9650" y="419662"/>
            <a:ext cx="932859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КЛИНИЧЕСКАЯ КАРТИНА И </a:t>
            </a:r>
            <a:r>
              <a:rPr lang="ru-RU" sz="2400" dirty="0" smtClean="0"/>
              <a:t>ДИАГНОСТИКА</a:t>
            </a:r>
            <a:endParaRPr lang="ru-RU" sz="2400" dirty="0"/>
          </a:p>
          <a:p>
            <a:r>
              <a:rPr lang="ru-RU" sz="2400" dirty="0"/>
              <a:t>Клиническая картина (проявления</a:t>
            </a:r>
            <a:r>
              <a:rPr lang="ru-RU" sz="2400" dirty="0" smtClean="0"/>
              <a:t>): местные и общие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МЕСТНЫЕ </a:t>
            </a:r>
            <a:r>
              <a:rPr lang="ru-RU" sz="2400" dirty="0" smtClean="0"/>
              <a:t>СИМПТОМЫ:</a:t>
            </a:r>
            <a:endParaRPr lang="ru-RU" sz="2400" dirty="0"/>
          </a:p>
          <a:p>
            <a:r>
              <a:rPr lang="ru-RU" sz="2400" dirty="0"/>
              <a:t>1</a:t>
            </a:r>
            <a:r>
              <a:rPr lang="ru-RU" sz="2400" dirty="0" smtClean="0"/>
              <a:t>. </a:t>
            </a:r>
            <a:r>
              <a:rPr lang="ru-RU" sz="2400" dirty="0" err="1" smtClean="0"/>
              <a:t>ruber</a:t>
            </a:r>
            <a:r>
              <a:rPr lang="ru-RU" sz="2400" dirty="0" smtClean="0"/>
              <a:t> </a:t>
            </a:r>
            <a:r>
              <a:rPr lang="ru-RU" sz="2400" dirty="0"/>
              <a:t>(краснота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/>
              <a:t>2</a:t>
            </a:r>
            <a:r>
              <a:rPr lang="ru-RU" sz="2400" dirty="0" smtClean="0"/>
              <a:t>. </a:t>
            </a:r>
            <a:r>
              <a:rPr lang="ru-RU" sz="2400" dirty="0" err="1" smtClean="0"/>
              <a:t>calor</a:t>
            </a:r>
            <a:r>
              <a:rPr lang="ru-RU" sz="2400" dirty="0" smtClean="0"/>
              <a:t> </a:t>
            </a:r>
            <a:r>
              <a:rPr lang="ru-RU" sz="2400" dirty="0"/>
              <a:t>(местный жар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/>
              <a:t>3</a:t>
            </a:r>
            <a:r>
              <a:rPr lang="ru-RU" sz="2400" dirty="0" smtClean="0"/>
              <a:t>. </a:t>
            </a:r>
            <a:r>
              <a:rPr lang="ru-RU" sz="2400" dirty="0" err="1" smtClean="0"/>
              <a:t>tumor</a:t>
            </a:r>
            <a:r>
              <a:rPr lang="ru-RU" sz="2400" dirty="0" smtClean="0"/>
              <a:t> </a:t>
            </a:r>
            <a:r>
              <a:rPr lang="ru-RU" sz="2400" dirty="0"/>
              <a:t>(припухлость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/>
              <a:t>4</a:t>
            </a:r>
            <a:r>
              <a:rPr lang="ru-RU" sz="2400" dirty="0" smtClean="0"/>
              <a:t>. </a:t>
            </a:r>
            <a:r>
              <a:rPr lang="ru-RU" sz="2400" dirty="0" err="1" smtClean="0"/>
              <a:t>dolor</a:t>
            </a:r>
            <a:r>
              <a:rPr lang="ru-RU" sz="2400" dirty="0" smtClean="0"/>
              <a:t> </a:t>
            </a:r>
            <a:r>
              <a:rPr lang="ru-RU" sz="2400" dirty="0"/>
              <a:t>(боль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/>
              <a:t>5. </a:t>
            </a:r>
            <a:r>
              <a:rPr lang="ru-RU" sz="2400" dirty="0" err="1"/>
              <a:t>functio</a:t>
            </a:r>
            <a:r>
              <a:rPr lang="ru-RU" sz="2400" dirty="0"/>
              <a:t> </a:t>
            </a:r>
            <a:r>
              <a:rPr lang="ru-RU" sz="2400" dirty="0" err="1"/>
              <a:t>laesa</a:t>
            </a:r>
            <a:r>
              <a:rPr lang="ru-RU" sz="2400" dirty="0"/>
              <a:t> (нарушение функции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/>
              <a:t>6. Симптомы наличия скопления </a:t>
            </a:r>
            <a:r>
              <a:rPr lang="ru-RU" sz="2400" dirty="0" smtClean="0"/>
              <a:t>гноя</a:t>
            </a:r>
          </a:p>
          <a:p>
            <a:r>
              <a:rPr lang="ru-RU" sz="2400" dirty="0" smtClean="0"/>
              <a:t> </a:t>
            </a:r>
            <a:endParaRPr lang="ru-RU" sz="2400" dirty="0"/>
          </a:p>
          <a:p>
            <a:r>
              <a:rPr lang="ru-RU" sz="2400" dirty="0"/>
              <a:t>Местные осложнения гнойных </a:t>
            </a:r>
            <a:r>
              <a:rPr lang="ru-RU" sz="2400" dirty="0" smtClean="0"/>
              <a:t>процессов: </a:t>
            </a:r>
            <a:endParaRPr lang="ru-RU" sz="2400" dirty="0"/>
          </a:p>
          <a:p>
            <a:r>
              <a:rPr lang="ru-RU" sz="2400" dirty="0"/>
              <a:t>1</a:t>
            </a:r>
            <a:r>
              <a:rPr lang="ru-RU" sz="2400" dirty="0" smtClean="0"/>
              <a:t>. Некрозы</a:t>
            </a:r>
            <a:endParaRPr lang="ru-RU" sz="2400" dirty="0"/>
          </a:p>
          <a:p>
            <a:r>
              <a:rPr lang="ru-RU" sz="2400" dirty="0"/>
              <a:t>2</a:t>
            </a:r>
            <a:r>
              <a:rPr lang="ru-RU" sz="2400" dirty="0" smtClean="0"/>
              <a:t>. Воспаление </a:t>
            </a:r>
            <a:r>
              <a:rPr lang="ru-RU" sz="2400" dirty="0"/>
              <a:t>лимфатических сосудов (лимфангит)</a:t>
            </a:r>
          </a:p>
          <a:p>
            <a:r>
              <a:rPr lang="ru-RU" sz="2400" dirty="0" smtClean="0"/>
              <a:t>3. Воспаление </a:t>
            </a:r>
            <a:r>
              <a:rPr lang="ru-RU" sz="2400" dirty="0"/>
              <a:t>лимфатических узлов (лимфаденит)</a:t>
            </a:r>
          </a:p>
          <a:p>
            <a:r>
              <a:rPr lang="ru-RU" sz="2400" dirty="0"/>
              <a:t>4</a:t>
            </a:r>
            <a:r>
              <a:rPr lang="ru-RU" sz="2400" dirty="0" smtClean="0"/>
              <a:t>. Тромбофлебит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3764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6" y="748795"/>
            <a:ext cx="1053921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обоих случаях расстройства микроциркуляции протекают на фоне </a:t>
            </a:r>
            <a:r>
              <a:rPr lang="ru-RU" sz="2800" dirty="0" smtClean="0"/>
              <a:t>выраженного </a:t>
            </a:r>
            <a:r>
              <a:rPr lang="ru-RU" sz="2800" dirty="0"/>
              <a:t>прямого влияния токсинов на ткани и органы, усугубляющего возникающие тяжелые расстройства микроциркуляции. </a:t>
            </a:r>
            <a:r>
              <a:rPr lang="ru-RU" sz="2800" dirty="0" smtClean="0"/>
              <a:t>Грамотрицательный </a:t>
            </a:r>
            <a:r>
              <a:rPr lang="ru-RU" sz="2800" dirty="0"/>
              <a:t>септический шок обычно протекает тяжелее, чем </a:t>
            </a:r>
            <a:r>
              <a:rPr lang="ru-RU" sz="2800" dirty="0" smtClean="0"/>
              <a:t>грамположительный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68965098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5" y="548451"/>
            <a:ext cx="1070663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МАРКЕРЫ СЕПСИСА</a:t>
            </a:r>
            <a:endParaRPr lang="ru-RU" sz="2400" dirty="0"/>
          </a:p>
          <a:p>
            <a:r>
              <a:rPr lang="ru-RU" sz="2400" dirty="0"/>
              <a:t>В настоящее время для упрощения диагностики выделены маркеры </a:t>
            </a:r>
            <a:r>
              <a:rPr lang="ru-RU" sz="2400" dirty="0" smtClean="0"/>
              <a:t>сепсиса</a:t>
            </a:r>
            <a:r>
              <a:rPr lang="ru-RU" sz="2400" dirty="0"/>
              <a:t>. Ими являются:</a:t>
            </a:r>
          </a:p>
          <a:p>
            <a:r>
              <a:rPr lang="ru-RU" sz="2400" dirty="0" smtClean="0"/>
              <a:t>1. Нарастающая </a:t>
            </a:r>
            <a:r>
              <a:rPr lang="ru-RU" sz="2400" dirty="0"/>
              <a:t>анемия. Из числа больных сепсисом, у которых отмечено снижение уровня НЬ на 60% от нормы, — вероятность выздоровление 10</a:t>
            </a:r>
            <a:r>
              <a:rPr lang="ru-RU" sz="2400" dirty="0" smtClean="0"/>
              <a:t>%</a:t>
            </a:r>
            <a:endParaRPr lang="ru-RU" sz="2400" dirty="0"/>
          </a:p>
          <a:p>
            <a:r>
              <a:rPr lang="ru-RU" sz="2400" dirty="0" smtClean="0"/>
              <a:t>2. Сдвиг </a:t>
            </a:r>
            <a:r>
              <a:rPr lang="ru-RU" sz="2400" dirty="0"/>
              <a:t>лейкоцитарной формулы влево, увеличение общего количества лейкоцитов, токсическая зернистость лейкоцитов. В прогностическом </a:t>
            </a:r>
            <a:r>
              <a:rPr lang="ru-RU" sz="2400" dirty="0" smtClean="0"/>
              <a:t>отношении </a:t>
            </a:r>
            <a:r>
              <a:rPr lang="ru-RU" sz="2400" dirty="0"/>
              <a:t>важна динамика лимфоцитов, их увеличение — начало </a:t>
            </a:r>
            <a:r>
              <a:rPr lang="ru-RU" sz="2400" dirty="0" smtClean="0"/>
              <a:t>выздоровления</a:t>
            </a:r>
            <a:r>
              <a:rPr lang="ru-RU" sz="2400" dirty="0"/>
              <a:t>. Появление </a:t>
            </a:r>
            <a:r>
              <a:rPr lang="ru-RU" sz="2400" dirty="0" err="1"/>
              <a:t>лимфопении</a:t>
            </a:r>
            <a:r>
              <a:rPr lang="ru-RU" sz="2400" dirty="0"/>
              <a:t> на фоне высокого лейкоцитоза — </a:t>
            </a:r>
            <a:r>
              <a:rPr lang="ru-RU" sz="2400" dirty="0" smtClean="0"/>
              <a:t>прогноз неблагоприятный</a:t>
            </a:r>
            <a:endParaRPr lang="ru-RU" sz="2400" dirty="0"/>
          </a:p>
          <a:p>
            <a:r>
              <a:rPr lang="ru-RU" sz="2400" dirty="0" smtClean="0"/>
              <a:t>3. Прогрессирующее </a:t>
            </a:r>
            <a:r>
              <a:rPr lang="ru-RU" sz="2400" dirty="0"/>
              <a:t>увеличение интегральных показателей оценки </a:t>
            </a:r>
            <a:r>
              <a:rPr lang="ru-RU" sz="2400" dirty="0" smtClean="0"/>
              <a:t>интоксикации </a:t>
            </a:r>
            <a:r>
              <a:rPr lang="ru-RU" sz="2400" dirty="0"/>
              <a:t>— ЛИИ, </a:t>
            </a:r>
            <a:r>
              <a:rPr lang="ru-RU" sz="2400" dirty="0" smtClean="0"/>
              <a:t>ГПИ</a:t>
            </a:r>
            <a:endParaRPr lang="ru-RU" sz="2400" dirty="0"/>
          </a:p>
          <a:p>
            <a:r>
              <a:rPr lang="ru-RU" sz="2400" dirty="0" smtClean="0"/>
              <a:t>4. Т-</a:t>
            </a:r>
            <a:r>
              <a:rPr lang="ru-RU" sz="2400" dirty="0" err="1" smtClean="0"/>
              <a:t>лимфоцитопения</a:t>
            </a:r>
            <a:r>
              <a:rPr lang="ru-RU" sz="2400" dirty="0" smtClean="0"/>
              <a:t> </a:t>
            </a:r>
            <a:r>
              <a:rPr lang="ru-RU" sz="2400" dirty="0"/>
              <a:t>характерна для анаэробного сепсиса, </a:t>
            </a:r>
            <a:r>
              <a:rPr lang="ru-RU" sz="2400" dirty="0" err="1"/>
              <a:t>прогностически</a:t>
            </a:r>
            <a:r>
              <a:rPr lang="ru-RU" sz="2400" dirty="0"/>
              <a:t> неблагоприятна. Снижение Т-лимфоцитов более чем на 30% за 24 часа — ранний симптом </a:t>
            </a:r>
            <a:r>
              <a:rPr lang="ru-RU" sz="2400" dirty="0" smtClean="0"/>
              <a:t>сепсиса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758639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2731" y="644732"/>
            <a:ext cx="1068946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5. Тромбоцитопения </a:t>
            </a:r>
            <a:r>
              <a:rPr lang="ru-RU" sz="2000" dirty="0"/>
              <a:t>— ранний и значимый признак септического процесса. Уменьшение количества тромбоцитов на 30 % в течение 24 часов </a:t>
            </a:r>
            <a:r>
              <a:rPr lang="ru-RU" sz="2000" dirty="0" smtClean="0"/>
              <a:t>- ранний </a:t>
            </a:r>
            <a:r>
              <a:rPr lang="ru-RU" sz="2000" dirty="0"/>
              <a:t>признак </a:t>
            </a:r>
            <a:r>
              <a:rPr lang="ru-RU" sz="2000" dirty="0" smtClean="0"/>
              <a:t>сепсиса</a:t>
            </a:r>
            <a:endParaRPr lang="ru-RU" sz="2000" dirty="0"/>
          </a:p>
          <a:p>
            <a:r>
              <a:rPr lang="ru-RU" sz="2000" dirty="0" smtClean="0"/>
              <a:t>6. Увеличение </a:t>
            </a:r>
            <a:r>
              <a:rPr lang="ru-RU" sz="2000" dirty="0"/>
              <a:t>СОЭ свидетельствует о прогрессировании сепсиса. Снижение наблюдается в период </a:t>
            </a:r>
            <a:r>
              <a:rPr lang="ru-RU" sz="2000" dirty="0" smtClean="0"/>
              <a:t>выздоровления</a:t>
            </a:r>
            <a:endParaRPr lang="ru-RU" sz="2000" dirty="0"/>
          </a:p>
          <a:p>
            <a:r>
              <a:rPr lang="ru-RU" sz="2000" dirty="0" smtClean="0"/>
              <a:t>7. Падение </a:t>
            </a:r>
            <a:r>
              <a:rPr lang="ru-RU" sz="2000" dirty="0"/>
              <a:t>уровня неорганического фосфата более чем на 30% в течение 24 часов. При этом развивается обратимая выраженная депрессия </a:t>
            </a:r>
            <a:r>
              <a:rPr lang="ru-RU" sz="2000" dirty="0" smtClean="0"/>
              <a:t>фагоцитарной </a:t>
            </a:r>
            <a:r>
              <a:rPr lang="ru-RU" sz="2000" dirty="0"/>
              <a:t>и бактерицидной активности </a:t>
            </a:r>
            <a:r>
              <a:rPr lang="ru-RU" sz="2000" dirty="0" smtClean="0"/>
              <a:t>гранулоцитов</a:t>
            </a:r>
            <a:endParaRPr lang="ru-RU" sz="2000" dirty="0"/>
          </a:p>
          <a:p>
            <a:r>
              <a:rPr lang="ru-RU" sz="2000" dirty="0" smtClean="0"/>
              <a:t>8. Повышение </a:t>
            </a:r>
            <a:r>
              <a:rPr lang="ru-RU" sz="2000" dirty="0"/>
              <a:t>уровня </a:t>
            </a:r>
            <a:r>
              <a:rPr lang="ru-RU" sz="2000" dirty="0" err="1"/>
              <a:t>лактата</a:t>
            </a:r>
            <a:r>
              <a:rPr lang="ru-RU" sz="2000" dirty="0"/>
              <a:t> крови — маркера анаэробного </a:t>
            </a:r>
            <a:r>
              <a:rPr lang="ru-RU" sz="2000" dirty="0" smtClean="0"/>
              <a:t>метаболизма</a:t>
            </a:r>
            <a:endParaRPr lang="ru-RU" sz="2000" dirty="0"/>
          </a:p>
          <a:p>
            <a:r>
              <a:rPr lang="ru-RU" sz="2000" dirty="0" smtClean="0"/>
              <a:t>9. Среди </a:t>
            </a:r>
            <a:r>
              <a:rPr lang="ru-RU" sz="2000" dirty="0"/>
              <a:t>патологических биохимических маркеров большое внимание </a:t>
            </a:r>
            <a:r>
              <a:rPr lang="ru-RU" sz="2000" dirty="0" smtClean="0"/>
              <a:t>уделяется </a:t>
            </a:r>
            <a:r>
              <a:rPr lang="ru-RU" sz="2000" dirty="0"/>
              <a:t>активации </a:t>
            </a:r>
            <a:r>
              <a:rPr lang="ru-RU" sz="2000" dirty="0" err="1"/>
              <a:t>протеолиза</a:t>
            </a:r>
            <a:r>
              <a:rPr lang="ru-RU" sz="2000" dirty="0"/>
              <a:t> с нарушением общего ферментного </a:t>
            </a:r>
            <a:r>
              <a:rPr lang="ru-RU" sz="2000" dirty="0" smtClean="0"/>
              <a:t>гомеостаза</a:t>
            </a:r>
            <a:endParaRPr lang="ru-RU" sz="2000" dirty="0"/>
          </a:p>
          <a:p>
            <a:r>
              <a:rPr lang="ru-RU" sz="2000" dirty="0" smtClean="0"/>
              <a:t>10. Наибольшее </a:t>
            </a:r>
            <a:r>
              <a:rPr lang="ru-RU" sz="2000" dirty="0"/>
              <a:t>внимание в качестве универсального маркера уделяется средним молекулам — </a:t>
            </a:r>
            <a:r>
              <a:rPr lang="ru-RU" sz="2000" dirty="0" err="1"/>
              <a:t>олигопептидам</a:t>
            </a:r>
            <a:r>
              <a:rPr lang="ru-RU" sz="2000" dirty="0"/>
              <a:t> с молекулярной массой 300-500 Д. Концентрация средних молекул коррелирует с основными </a:t>
            </a:r>
            <a:r>
              <a:rPr lang="ru-RU" sz="2000" dirty="0" smtClean="0"/>
              <a:t>клиническими</a:t>
            </a:r>
            <a:r>
              <a:rPr lang="ru-RU" sz="2000" dirty="0"/>
              <a:t>, биохимическими и прогностическими критериями </a:t>
            </a:r>
            <a:r>
              <a:rPr lang="ru-RU" sz="2000" dirty="0" smtClean="0"/>
              <a:t>сепсиса</a:t>
            </a:r>
            <a:endParaRPr lang="ru-RU" sz="2000" dirty="0"/>
          </a:p>
          <a:p>
            <a:r>
              <a:rPr lang="ru-RU" sz="2000" dirty="0" smtClean="0"/>
              <a:t>11. Определение </a:t>
            </a:r>
            <a:r>
              <a:rPr lang="ru-RU" sz="2000" dirty="0"/>
              <a:t>уровня цитокинов. Наибольший интерес представляют TNF и </a:t>
            </a:r>
            <a:r>
              <a:rPr lang="ru-RU" sz="2000" dirty="0" err="1"/>
              <a:t>интерлейкины</a:t>
            </a:r>
            <a:r>
              <a:rPr lang="ru-RU" sz="2000" dirty="0"/>
              <a:t>. Исследование изменений их количества позволяет </a:t>
            </a:r>
            <a:r>
              <a:rPr lang="ru-RU" sz="2000" dirty="0" smtClean="0"/>
              <a:t>оценить </a:t>
            </a:r>
            <a:r>
              <a:rPr lang="ru-RU" sz="2000" dirty="0"/>
              <a:t>тяжесть септического процесса и корригировать </a:t>
            </a:r>
            <a:r>
              <a:rPr lang="ru-RU" sz="2000" dirty="0" smtClean="0"/>
              <a:t>лечение в </a:t>
            </a:r>
            <a:r>
              <a:rPr lang="ru-RU" sz="2000" dirty="0"/>
              <a:t>плане </a:t>
            </a:r>
            <a:r>
              <a:rPr lang="ru-RU" sz="2000" dirty="0" smtClean="0"/>
              <a:t>иммуномодуляции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42095999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1" y="674484"/>
            <a:ext cx="104490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АЛГОРИТМ ДИАГНОСТИКИ</a:t>
            </a:r>
          </a:p>
          <a:p>
            <a:r>
              <a:rPr lang="ru-RU" sz="2800" dirty="0" smtClean="0"/>
              <a:t>Алгоритм </a:t>
            </a:r>
            <a:r>
              <a:rPr lang="ru-RU" sz="2800" dirty="0"/>
              <a:t>диагностики сепсиса может быть представлен следующим </a:t>
            </a:r>
            <a:r>
              <a:rPr lang="ru-RU" sz="2800" dirty="0" smtClean="0"/>
              <a:t>образом</a:t>
            </a:r>
          </a:p>
          <a:p>
            <a:endParaRPr lang="ru-RU" sz="2800" dirty="0"/>
          </a:p>
          <a:p>
            <a:r>
              <a:rPr lang="ru-RU" sz="2800" dirty="0"/>
              <a:t>Общие симптомы системной воспалительной реакции:</a:t>
            </a:r>
          </a:p>
          <a:p>
            <a:r>
              <a:rPr lang="ru-RU" sz="2800" dirty="0" smtClean="0"/>
              <a:t>1. Температура </a:t>
            </a:r>
            <a:r>
              <a:rPr lang="ru-RU" sz="2800" dirty="0"/>
              <a:t>выше 38°С или ниже </a:t>
            </a:r>
            <a:r>
              <a:rPr lang="ru-RU" sz="2800" dirty="0" smtClean="0"/>
              <a:t>36°С</a:t>
            </a:r>
            <a:endParaRPr lang="ru-RU" sz="2800" dirty="0"/>
          </a:p>
          <a:p>
            <a:r>
              <a:rPr lang="ru-RU" sz="2800" dirty="0" smtClean="0"/>
              <a:t>2. Частота </a:t>
            </a:r>
            <a:r>
              <a:rPr lang="ru-RU" sz="2800" dirty="0"/>
              <a:t>сердечных сокращений свыше 90 </a:t>
            </a:r>
            <a:r>
              <a:rPr lang="ru-RU" sz="2800" dirty="0" smtClean="0"/>
              <a:t>уд/мин</a:t>
            </a:r>
            <a:endParaRPr lang="ru-RU" sz="2800" dirty="0"/>
          </a:p>
          <a:p>
            <a:r>
              <a:rPr lang="ru-RU" sz="2800" dirty="0" smtClean="0"/>
              <a:t>3. Частота </a:t>
            </a:r>
            <a:r>
              <a:rPr lang="ru-RU" sz="2800" dirty="0"/>
              <a:t>дыхательных движений свыше 20 в минуту или РС0</a:t>
            </a:r>
            <a:r>
              <a:rPr lang="ru-RU" sz="2800" baseline="-25000" dirty="0"/>
              <a:t>2</a:t>
            </a:r>
            <a:r>
              <a:rPr lang="ru-RU" sz="2800" dirty="0" smtClean="0"/>
              <a:t> </a:t>
            </a:r>
            <a:r>
              <a:rPr lang="ru-RU" sz="2800" dirty="0"/>
              <a:t>меньше 32 мм. рт. </a:t>
            </a:r>
            <a:r>
              <a:rPr lang="ru-RU" sz="2800" dirty="0" err="1" smtClean="0"/>
              <a:t>ст</a:t>
            </a:r>
            <a:endParaRPr lang="ru-RU" sz="2800" dirty="0"/>
          </a:p>
          <a:p>
            <a:r>
              <a:rPr lang="ru-RU" sz="2800" dirty="0" smtClean="0"/>
              <a:t>4. Количество </a:t>
            </a:r>
            <a:r>
              <a:rPr lang="ru-RU" sz="2800" dirty="0"/>
              <a:t>лейкоцитов свыше </a:t>
            </a:r>
            <a:r>
              <a:rPr lang="ru-RU" sz="2800" dirty="0" smtClean="0"/>
              <a:t>12*</a:t>
            </a:r>
            <a:r>
              <a:rPr lang="ru-RU" sz="2800" dirty="0"/>
              <a:t>10</a:t>
            </a:r>
            <a:r>
              <a:rPr lang="ru-RU" sz="2800" baseline="30000" dirty="0"/>
              <a:t>9</a:t>
            </a:r>
            <a:r>
              <a:rPr lang="ru-RU" sz="2800" dirty="0" smtClean="0"/>
              <a:t>/л </a:t>
            </a:r>
            <a:r>
              <a:rPr lang="ru-RU" sz="2800" dirty="0"/>
              <a:t>или ниже </a:t>
            </a:r>
            <a:r>
              <a:rPr lang="ru-RU" sz="2800" dirty="0" smtClean="0"/>
              <a:t>4*10</a:t>
            </a:r>
            <a:r>
              <a:rPr lang="ru-RU" sz="2800" baseline="30000" dirty="0" smtClean="0"/>
              <a:t>9</a:t>
            </a:r>
            <a:r>
              <a:rPr lang="ru-RU" sz="2800" dirty="0" smtClean="0"/>
              <a:t>/л </a:t>
            </a:r>
            <a:r>
              <a:rPr lang="ru-RU" sz="2800" dirty="0"/>
              <a:t>или число незрелых форм превышает 10</a:t>
            </a:r>
            <a:r>
              <a:rPr lang="ru-RU" sz="2800" dirty="0" smtClean="0"/>
              <a:t>%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86688004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318" y="548450"/>
            <a:ext cx="106679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Признаки органной </a:t>
            </a:r>
            <a:r>
              <a:rPr lang="ru-RU" sz="2400" dirty="0" smtClean="0"/>
              <a:t>недостаточности:</a:t>
            </a:r>
          </a:p>
          <a:p>
            <a:r>
              <a:rPr lang="ru-RU" sz="2400" dirty="0" smtClean="0"/>
              <a:t>Легкие </a:t>
            </a:r>
            <a:r>
              <a:rPr lang="ru-RU" sz="2400" dirty="0"/>
              <a:t>— необходимость ИВЛ или </a:t>
            </a:r>
            <a:r>
              <a:rPr lang="ru-RU" sz="2400" dirty="0" err="1"/>
              <a:t>инсуфляции</a:t>
            </a:r>
            <a:r>
              <a:rPr lang="ru-RU" sz="2400" dirty="0"/>
              <a:t> кислорода для </a:t>
            </a:r>
            <a:r>
              <a:rPr lang="ru-RU" sz="2400" dirty="0" smtClean="0"/>
              <a:t>поддержания Р0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 </a:t>
            </a:r>
            <a:r>
              <a:rPr lang="ru-RU" sz="2400" dirty="0"/>
              <a:t>выше 60 мм. рт. </a:t>
            </a:r>
            <a:r>
              <a:rPr lang="ru-RU" sz="2400" dirty="0" smtClean="0"/>
              <a:t>ст.</a:t>
            </a:r>
          </a:p>
          <a:p>
            <a:r>
              <a:rPr lang="ru-RU" sz="2400" dirty="0" smtClean="0"/>
              <a:t>Печень </a:t>
            </a:r>
            <a:r>
              <a:rPr lang="ru-RU" sz="2400" dirty="0"/>
              <a:t>— уровень билирубина свыше 34 </a:t>
            </a:r>
            <a:r>
              <a:rPr lang="ru-RU" sz="2400" dirty="0" err="1"/>
              <a:t>мкмоль</a:t>
            </a:r>
            <a:r>
              <a:rPr lang="ru-RU" sz="2400" dirty="0"/>
              <a:t>/л или уровни ACT и АЛТ более чем в два раза выше по сравнению с нормальными </a:t>
            </a:r>
            <a:r>
              <a:rPr lang="ru-RU" sz="2400" dirty="0" smtClean="0"/>
              <a:t>величинами</a:t>
            </a:r>
            <a:endParaRPr lang="ru-RU" sz="2400" dirty="0"/>
          </a:p>
          <a:p>
            <a:r>
              <a:rPr lang="ru-RU" sz="2400" dirty="0" smtClean="0"/>
              <a:t>Почки </a:t>
            </a:r>
            <a:r>
              <a:rPr lang="ru-RU" sz="2400" dirty="0"/>
              <a:t>— повышение </a:t>
            </a:r>
            <a:r>
              <a:rPr lang="ru-RU" sz="2400" dirty="0" err="1"/>
              <a:t>креатинина</a:t>
            </a:r>
            <a:r>
              <a:rPr lang="ru-RU" sz="2400" dirty="0"/>
              <a:t> свыше 0,18 </a:t>
            </a:r>
            <a:r>
              <a:rPr lang="ru-RU" sz="2400" dirty="0" err="1"/>
              <a:t>ммоль</a:t>
            </a:r>
            <a:r>
              <a:rPr lang="ru-RU" sz="2400" dirty="0"/>
              <a:t>/л или </a:t>
            </a:r>
            <a:r>
              <a:rPr lang="ru-RU" sz="2400" dirty="0" err="1" smtClean="0"/>
              <a:t>олигоурия</a:t>
            </a:r>
            <a:r>
              <a:rPr lang="ru-RU" sz="2400" dirty="0" smtClean="0"/>
              <a:t> </a:t>
            </a:r>
            <a:r>
              <a:rPr lang="ru-RU" sz="2400" dirty="0"/>
              <a:t>меньше 30 мл/час на протяжении не менее 30 </a:t>
            </a:r>
            <a:r>
              <a:rPr lang="ru-RU" sz="2400" dirty="0" smtClean="0"/>
              <a:t>минут</a:t>
            </a:r>
            <a:endParaRPr lang="ru-RU" sz="2400" dirty="0"/>
          </a:p>
          <a:p>
            <a:r>
              <a:rPr lang="ru-RU" sz="2400" dirty="0" smtClean="0"/>
              <a:t>Сердечно-сосудистая </a:t>
            </a:r>
            <a:r>
              <a:rPr lang="ru-RU" sz="2400" dirty="0"/>
              <a:t>система — снижение артериального давления ниже 90 мм. рт. ст., требующее применение </a:t>
            </a:r>
            <a:r>
              <a:rPr lang="ru-RU" sz="2400" dirty="0" err="1" smtClean="0"/>
              <a:t>симпатомиметиков</a:t>
            </a:r>
            <a:endParaRPr lang="ru-RU" sz="2400" dirty="0"/>
          </a:p>
          <a:p>
            <a:r>
              <a:rPr lang="ru-RU" sz="2400" dirty="0" smtClean="0"/>
              <a:t>Система </a:t>
            </a:r>
            <a:r>
              <a:rPr lang="ru-RU" sz="2400" dirty="0" err="1"/>
              <a:t>гемокоагуляции</a:t>
            </a:r>
            <a:r>
              <a:rPr lang="ru-RU" sz="2400" dirty="0"/>
              <a:t> — снижение тромбоцитов ниже </a:t>
            </a:r>
            <a:r>
              <a:rPr lang="ru-RU" sz="2400" dirty="0" smtClean="0"/>
              <a:t>100*</a:t>
            </a:r>
            <a:r>
              <a:rPr lang="ru-RU" sz="2400" dirty="0"/>
              <a:t>10</a:t>
            </a:r>
            <a:r>
              <a:rPr lang="ru-RU" sz="2400" baseline="30000" dirty="0"/>
              <a:t>9</a:t>
            </a:r>
            <a:r>
              <a:rPr lang="ru-RU" sz="2400" dirty="0" smtClean="0"/>
              <a:t> </a:t>
            </a:r>
            <a:r>
              <a:rPr lang="ru-RU" sz="2400" dirty="0"/>
              <a:t>или возрастание </a:t>
            </a:r>
            <a:r>
              <a:rPr lang="ru-RU" sz="2400" dirty="0" err="1"/>
              <a:t>фибринолиза</a:t>
            </a:r>
            <a:r>
              <a:rPr lang="ru-RU" sz="2400" dirty="0"/>
              <a:t> свыше 18</a:t>
            </a:r>
            <a:r>
              <a:rPr lang="ru-RU" sz="2400" dirty="0" smtClean="0"/>
              <a:t>%</a:t>
            </a:r>
            <a:endParaRPr lang="ru-RU" sz="2400" dirty="0"/>
          </a:p>
          <a:p>
            <a:r>
              <a:rPr lang="ru-RU" sz="2400" dirty="0" smtClean="0"/>
              <a:t>Желудочно-кишечный </a:t>
            </a:r>
            <a:r>
              <a:rPr lang="ru-RU" sz="2400" dirty="0"/>
              <a:t>тракт — динамическая кишечная </a:t>
            </a:r>
            <a:r>
              <a:rPr lang="ru-RU" sz="2400" dirty="0" smtClean="0"/>
              <a:t>непроходимость</a:t>
            </a:r>
            <a:r>
              <a:rPr lang="ru-RU" sz="2400" dirty="0"/>
              <a:t>, рефрактерная к медикаментозной терапии свыше 8 </a:t>
            </a:r>
            <a:r>
              <a:rPr lang="ru-RU" sz="2400" dirty="0" smtClean="0"/>
              <a:t>часов</a:t>
            </a:r>
            <a:endParaRPr lang="ru-RU" sz="2400" dirty="0"/>
          </a:p>
          <a:p>
            <a:r>
              <a:rPr lang="ru-RU" sz="2400" dirty="0" smtClean="0"/>
              <a:t>ЦНС </a:t>
            </a:r>
            <a:r>
              <a:rPr lang="ru-RU" sz="2400" dirty="0"/>
              <a:t>— заторможенность или сопорозное состояние сознания, при </a:t>
            </a:r>
            <a:r>
              <a:rPr lang="ru-RU" sz="2400" dirty="0" smtClean="0"/>
              <a:t>отсутствии </a:t>
            </a:r>
            <a:r>
              <a:rPr lang="ru-RU" sz="2400" dirty="0"/>
              <a:t>черепно-мозговой травмы или нарушений мозгового </a:t>
            </a:r>
            <a:r>
              <a:rPr lang="ru-RU" sz="2400" dirty="0" smtClean="0"/>
              <a:t>кровообращения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90671360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6" y="732542"/>
            <a:ext cx="104876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Диагноз хирургического сепсис-синдрома ставится на основании:</a:t>
            </a:r>
          </a:p>
          <a:p>
            <a:r>
              <a:rPr lang="ru-RU" sz="2800" dirty="0"/>
              <a:t>1.	Наличия хирургически значимого очага (травма, перенесенное </a:t>
            </a:r>
            <a:r>
              <a:rPr lang="ru-RU" sz="2800" dirty="0" smtClean="0"/>
              <a:t>оперативное </a:t>
            </a:r>
            <a:r>
              <a:rPr lang="ru-RU" sz="2800" dirty="0"/>
              <a:t>вмешательство, острая гнойная хирургическая патология</a:t>
            </a:r>
            <a:r>
              <a:rPr lang="ru-RU" sz="2800" dirty="0" smtClean="0"/>
              <a:t>)</a:t>
            </a:r>
            <a:endParaRPr lang="ru-RU" sz="2800" dirty="0"/>
          </a:p>
          <a:p>
            <a:r>
              <a:rPr lang="ru-RU" sz="2800" dirty="0"/>
              <a:t>2.	Наличия как минимум трех из перечисленных общих симптомов </a:t>
            </a:r>
            <a:r>
              <a:rPr lang="ru-RU" sz="2800" dirty="0" smtClean="0"/>
              <a:t>воспалительной реакции</a:t>
            </a:r>
            <a:endParaRPr lang="ru-RU" sz="2800" dirty="0"/>
          </a:p>
          <a:p>
            <a:r>
              <a:rPr lang="ru-RU" sz="2800" dirty="0"/>
              <a:t>3.	Наличия хотя бы одного из признаков органной </a:t>
            </a:r>
            <a:r>
              <a:rPr lang="ru-RU" sz="2800" dirty="0" smtClean="0"/>
              <a:t>недостаточности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09721412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9650" y="635227"/>
            <a:ext cx="1088694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ЛЕЧЕНИЕ</a:t>
            </a:r>
          </a:p>
          <a:p>
            <a:r>
              <a:rPr lang="ru-RU" sz="2400" dirty="0" smtClean="0"/>
              <a:t>Лечение </a:t>
            </a:r>
            <a:r>
              <a:rPr lang="ru-RU" sz="2400" dirty="0"/>
              <a:t>сепсиса должно быть местным (хирургическим) и общим.</a:t>
            </a:r>
          </a:p>
          <a:p>
            <a:endParaRPr lang="ru-RU" sz="2400" dirty="0"/>
          </a:p>
          <a:p>
            <a:r>
              <a:rPr lang="ru-RU" sz="2400" dirty="0"/>
              <a:t>ОБЩЕЕ ЛЕЧЕНИЕ</a:t>
            </a:r>
          </a:p>
          <a:p>
            <a:r>
              <a:rPr lang="ru-RU" sz="2400" dirty="0" smtClean="0"/>
              <a:t>Лечение </a:t>
            </a:r>
            <a:r>
              <a:rPr lang="ru-RU" sz="2400" dirty="0"/>
              <a:t>сепсиса комплексное и состоит из антибактериальной терапии, </a:t>
            </a:r>
            <a:r>
              <a:rPr lang="ru-RU" sz="2400" dirty="0" smtClean="0"/>
              <a:t>детоксикации</a:t>
            </a:r>
            <a:r>
              <a:rPr lang="ru-RU" sz="2400" dirty="0"/>
              <a:t>, иммунокоррекции, компенсации функции органов и систем. </a:t>
            </a:r>
          </a:p>
          <a:p>
            <a:r>
              <a:rPr lang="ru-RU" sz="2400" b="1" dirty="0" smtClean="0"/>
              <a:t>Антибактериальная </a:t>
            </a:r>
            <a:r>
              <a:rPr lang="ru-RU" sz="2400" b="1" dirty="0"/>
              <a:t>терапия </a:t>
            </a:r>
          </a:p>
          <a:p>
            <a:r>
              <a:rPr lang="ru-RU" sz="2400" dirty="0"/>
              <a:t>С первого дня без учета посева из раны назначаются антибиотики </a:t>
            </a:r>
            <a:r>
              <a:rPr lang="ru-RU" sz="2400" dirty="0" smtClean="0"/>
              <a:t>широкого </a:t>
            </a:r>
            <a:r>
              <a:rPr lang="ru-RU" sz="2400" dirty="0"/>
              <a:t>спектра действия с бактерицидным эффектом (</a:t>
            </a:r>
            <a:r>
              <a:rPr lang="ru-RU" sz="2400" dirty="0" err="1"/>
              <a:t>ампиокс</a:t>
            </a:r>
            <a:r>
              <a:rPr lang="ru-RU" sz="2400" dirty="0"/>
              <a:t>, </a:t>
            </a:r>
            <a:r>
              <a:rPr lang="ru-RU" sz="2400" dirty="0" smtClean="0"/>
              <a:t>гентамицин</a:t>
            </a:r>
            <a:r>
              <a:rPr lang="ru-RU" sz="2400" dirty="0"/>
              <a:t>, </a:t>
            </a:r>
            <a:r>
              <a:rPr lang="ru-RU" sz="2400" dirty="0" err="1"/>
              <a:t>линкомицин</a:t>
            </a:r>
            <a:r>
              <a:rPr lang="ru-RU" sz="2400" dirty="0"/>
              <a:t>, </a:t>
            </a:r>
            <a:r>
              <a:rPr lang="ru-RU" sz="2400" dirty="0" smtClean="0"/>
              <a:t>цефалоспорины</a:t>
            </a:r>
            <a:r>
              <a:rPr lang="ru-RU" sz="2400" dirty="0"/>
              <a:t>). Первое введение антибиотика </a:t>
            </a:r>
            <a:r>
              <a:rPr lang="ru-RU" sz="2400" dirty="0" smtClean="0"/>
              <a:t>целесообразно </a:t>
            </a:r>
            <a:r>
              <a:rPr lang="ru-RU" sz="2400" dirty="0"/>
              <a:t>сделать до оперативного вмешательства (вскрытие гнойника). </a:t>
            </a:r>
          </a:p>
          <a:p>
            <a:r>
              <a:rPr lang="ru-RU" sz="2400" dirty="0"/>
              <a:t>При сепсисе единственно правильным является парентеральный путь </a:t>
            </a:r>
            <a:r>
              <a:rPr lang="ru-RU" sz="2400" dirty="0" smtClean="0"/>
              <a:t>введения </a:t>
            </a:r>
            <a:r>
              <a:rPr lang="ru-RU" sz="2400" dirty="0"/>
              <a:t>антибиотиков (внутримышечный, внутривенный, </a:t>
            </a:r>
            <a:r>
              <a:rPr lang="ru-RU" sz="2400" dirty="0" smtClean="0"/>
              <a:t>внутриартериальный</a:t>
            </a:r>
            <a:r>
              <a:rPr lang="ru-RU" sz="2400" dirty="0"/>
              <a:t>, эндолимфатический</a:t>
            </a:r>
            <a:r>
              <a:rPr lang="ru-RU" sz="2400" dirty="0" smtClean="0"/>
              <a:t>)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13830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955" y="629098"/>
            <a:ext cx="10577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 сепсисе обычно назначают комбинацию из двух антибиотиков первой очереди (полусинтетические пенициллины </a:t>
            </a:r>
            <a:r>
              <a:rPr lang="ru-RU" sz="2400" dirty="0" smtClean="0"/>
              <a:t>и </a:t>
            </a:r>
            <a:r>
              <a:rPr lang="ru-RU" sz="2400" dirty="0" err="1" smtClean="0"/>
              <a:t>аминогликозиды</a:t>
            </a:r>
            <a:r>
              <a:rPr lang="ru-RU" sz="2400" dirty="0" smtClean="0"/>
              <a:t>) </a:t>
            </a:r>
            <a:r>
              <a:rPr lang="ru-RU" sz="2400" dirty="0"/>
              <a:t>или один препарат из группы антибиотиков второй очереди (</a:t>
            </a:r>
            <a:r>
              <a:rPr lang="ru-RU" sz="2400" dirty="0" err="1"/>
              <a:t>аугментин</a:t>
            </a:r>
            <a:r>
              <a:rPr lang="ru-RU" sz="2400" dirty="0"/>
              <a:t>, </a:t>
            </a:r>
            <a:r>
              <a:rPr lang="ru-RU" sz="2400" dirty="0" err="1"/>
              <a:t>цефалосирорины</a:t>
            </a:r>
            <a:r>
              <a:rPr lang="ru-RU" sz="2400" dirty="0"/>
              <a:t>, полусинтетические </a:t>
            </a:r>
            <a:r>
              <a:rPr lang="ru-RU" sz="2400" dirty="0" err="1"/>
              <a:t>аминогликозиды</a:t>
            </a:r>
            <a:r>
              <a:rPr lang="ru-RU" sz="2400" dirty="0"/>
              <a:t>). Один из </a:t>
            </a:r>
            <a:r>
              <a:rPr lang="ru-RU" sz="2400" dirty="0" smtClean="0"/>
              <a:t>препаратов </a:t>
            </a:r>
            <a:r>
              <a:rPr lang="ru-RU" sz="2400" dirty="0"/>
              <a:t>следует вводить внутривенно. При неэффективности терапии </a:t>
            </a:r>
            <a:r>
              <a:rPr lang="ru-RU" sz="2400" dirty="0" smtClean="0"/>
              <a:t>осуществляют </a:t>
            </a:r>
            <a:r>
              <a:rPr lang="ru-RU" sz="2400" dirty="0"/>
              <a:t>смену препаратов на антибиотик резерва (</a:t>
            </a:r>
            <a:r>
              <a:rPr lang="ru-RU" sz="2400" dirty="0" err="1" smtClean="0"/>
              <a:t>фторхинолоны</a:t>
            </a:r>
            <a:r>
              <a:rPr lang="ru-RU" sz="2400" dirty="0"/>
              <a:t>, </a:t>
            </a:r>
            <a:r>
              <a:rPr lang="ru-RU" sz="2400" dirty="0" err="1"/>
              <a:t>карбопенемы</a:t>
            </a:r>
            <a:r>
              <a:rPr lang="ru-RU" sz="2400" dirty="0"/>
              <a:t>). </a:t>
            </a:r>
          </a:p>
          <a:p>
            <a:r>
              <a:rPr lang="ru-RU" sz="2400" dirty="0"/>
              <a:t>Важно помнить, что для профилактики суперинфекции антибиотики </a:t>
            </a:r>
            <a:r>
              <a:rPr lang="ru-RU" sz="2400" dirty="0" smtClean="0"/>
              <a:t>целесообразно </a:t>
            </a:r>
            <a:r>
              <a:rPr lang="ru-RU" sz="2400" dirty="0"/>
              <a:t>комбинировать с другими препаратами, оказывающими </a:t>
            </a:r>
            <a:r>
              <a:rPr lang="ru-RU" sz="2400" dirty="0" smtClean="0"/>
              <a:t>противовоспалительное </a:t>
            </a:r>
            <a:r>
              <a:rPr lang="ru-RU" sz="2400" dirty="0"/>
              <a:t>антимикробное действие: </a:t>
            </a:r>
            <a:r>
              <a:rPr lang="ru-RU" sz="2400" dirty="0" err="1"/>
              <a:t>нитрофуранами</a:t>
            </a:r>
            <a:r>
              <a:rPr lang="ru-RU" sz="2400" dirty="0"/>
              <a:t>, </a:t>
            </a:r>
            <a:r>
              <a:rPr lang="ru-RU" sz="2400" dirty="0" smtClean="0"/>
              <a:t>сульфаниламидами</a:t>
            </a:r>
            <a:r>
              <a:rPr lang="ru-RU" sz="2400" dirty="0"/>
              <a:t>, другими антисептиками (</a:t>
            </a:r>
            <a:r>
              <a:rPr lang="ru-RU" sz="2400" dirty="0" err="1"/>
              <a:t>диоксидин</a:t>
            </a:r>
            <a:r>
              <a:rPr lang="ru-RU" sz="2400" dirty="0"/>
              <a:t>, </a:t>
            </a:r>
            <a:r>
              <a:rPr lang="ru-RU" sz="2400" dirty="0" err="1"/>
              <a:t>метранидазол</a:t>
            </a:r>
            <a:r>
              <a:rPr lang="ru-RU" sz="2400" dirty="0"/>
              <a:t>). В некоторых случаях имеет значение применение препаратов с противовирусной </a:t>
            </a:r>
            <a:r>
              <a:rPr lang="ru-RU" sz="2400" dirty="0" smtClean="0"/>
              <a:t>активностью </a:t>
            </a:r>
            <a:r>
              <a:rPr lang="ru-RU" sz="2400" dirty="0"/>
              <a:t>(интерфероны)</a:t>
            </a:r>
          </a:p>
        </p:txBody>
      </p:sp>
    </p:spTree>
    <p:extLst>
      <p:ext uri="{BB962C8B-B14F-4D97-AF65-F5344CB8AC3E}">
        <p14:creationId xmlns:p14="http://schemas.microsoft.com/office/powerpoint/2010/main" val="3435604333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317" y="622762"/>
            <a:ext cx="1068087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Детоксикация</a:t>
            </a:r>
            <a:r>
              <a:rPr lang="ru-RU" sz="2400" dirty="0"/>
              <a:t> </a:t>
            </a:r>
          </a:p>
          <a:p>
            <a:r>
              <a:rPr lang="ru-RU" sz="2400" dirty="0"/>
              <a:t>Терапия сепсиса, в первую очередь, направлена на профилактику </a:t>
            </a:r>
            <a:r>
              <a:rPr lang="ru-RU" sz="2400" dirty="0" smtClean="0"/>
              <a:t>органных </a:t>
            </a:r>
            <a:r>
              <a:rPr lang="ru-RU" sz="2400" dirty="0"/>
              <a:t>расстройств. Основным здесь является проведение детоксикации. Она включает в себя:</a:t>
            </a:r>
          </a:p>
          <a:p>
            <a:r>
              <a:rPr lang="ru-RU" sz="2400" dirty="0" smtClean="0"/>
              <a:t>1. </a:t>
            </a:r>
            <a:r>
              <a:rPr lang="ru-RU" sz="2400" dirty="0" err="1" smtClean="0"/>
              <a:t>Инфузионную</a:t>
            </a:r>
            <a:r>
              <a:rPr lang="ru-RU" sz="2400" dirty="0" smtClean="0"/>
              <a:t> </a:t>
            </a:r>
            <a:r>
              <a:rPr lang="ru-RU" sz="2400" dirty="0"/>
              <a:t>терапию в объеме 3-6 литров в сутки, при этом количество вводимой жидкости не должно превышать количество выделений более чем на 1000 </a:t>
            </a:r>
            <a:r>
              <a:rPr lang="ru-RU" sz="2400" dirty="0" smtClean="0"/>
              <a:t>мл</a:t>
            </a:r>
            <a:endParaRPr lang="ru-RU" sz="2400" dirty="0"/>
          </a:p>
          <a:p>
            <a:r>
              <a:rPr lang="ru-RU" sz="2400" dirty="0" smtClean="0"/>
              <a:t>2. Форсированный диурез</a:t>
            </a:r>
            <a:endParaRPr lang="ru-RU" sz="2400" dirty="0"/>
          </a:p>
          <a:p>
            <a:r>
              <a:rPr lang="ru-RU" sz="2400" dirty="0" smtClean="0"/>
              <a:t>3. Методы </a:t>
            </a:r>
            <a:r>
              <a:rPr lang="ru-RU" sz="2400" dirty="0"/>
              <a:t>экстракорпоральной детоксикации (</a:t>
            </a:r>
            <a:r>
              <a:rPr lang="ru-RU" sz="2400" dirty="0" err="1"/>
              <a:t>гемосорбия</a:t>
            </a:r>
            <a:r>
              <a:rPr lang="ru-RU" sz="2400" dirty="0"/>
              <a:t>, </a:t>
            </a:r>
            <a:r>
              <a:rPr lang="ru-RU" sz="2400" dirty="0" err="1" smtClean="0"/>
              <a:t>плазмаферез</a:t>
            </a:r>
            <a:r>
              <a:rPr lang="ru-RU" sz="2400" dirty="0"/>
              <a:t>, УФ-облучение крови, электрохимическое окисление крови и др</a:t>
            </a:r>
            <a:r>
              <a:rPr lang="ru-RU" sz="2400" dirty="0" smtClean="0"/>
              <a:t>.)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Наличие синдрома </a:t>
            </a:r>
            <a:r>
              <a:rPr lang="ru-RU" sz="2400" dirty="0" err="1"/>
              <a:t>полиорганной</a:t>
            </a:r>
            <a:r>
              <a:rPr lang="ru-RU" sz="2400" dirty="0"/>
              <a:t> недостаточности является одним из </a:t>
            </a:r>
            <a:r>
              <a:rPr lang="ru-RU" sz="2400" dirty="0" smtClean="0"/>
              <a:t>показаний </a:t>
            </a:r>
            <a:r>
              <a:rPr lang="ru-RU" sz="2400" dirty="0"/>
              <a:t>к применению методов экстракорпоральной детоксикации</a:t>
            </a:r>
          </a:p>
        </p:txBody>
      </p:sp>
    </p:spTree>
    <p:extLst>
      <p:ext uri="{BB962C8B-B14F-4D97-AF65-F5344CB8AC3E}">
        <p14:creationId xmlns:p14="http://schemas.microsoft.com/office/powerpoint/2010/main" val="444153231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227" y="671691"/>
            <a:ext cx="1053921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err="1"/>
              <a:t>Иммунокоррекция</a:t>
            </a:r>
            <a:r>
              <a:rPr lang="ru-RU" sz="2200" dirty="0"/>
              <a:t> </a:t>
            </a:r>
          </a:p>
          <a:p>
            <a:r>
              <a:rPr lang="ru-RU" sz="2200" dirty="0"/>
              <a:t>При иммунотерапии сепсиса применяется индивидуальная тактика в </a:t>
            </a:r>
            <a:r>
              <a:rPr lang="ru-RU" sz="2200" dirty="0" smtClean="0"/>
              <a:t>зависимости </a:t>
            </a:r>
            <a:r>
              <a:rPr lang="ru-RU" sz="2200" dirty="0"/>
              <a:t>от остроты возникновения и течения сепсиса и обнаруженных нарушений </a:t>
            </a:r>
            <a:r>
              <a:rPr lang="ru-RU" sz="2200" dirty="0" smtClean="0"/>
              <a:t>иммунной </a:t>
            </a:r>
            <a:r>
              <a:rPr lang="ru-RU" sz="2200" dirty="0"/>
              <a:t>системы. </a:t>
            </a:r>
          </a:p>
          <a:p>
            <a:r>
              <a:rPr lang="ru-RU" sz="2200" dirty="0"/>
              <a:t>Говоря о лечении сепсиса, нельзя не упомянуть об использовании терапии с применением препаратов, подавляющих синтез и ингибирующих </a:t>
            </a:r>
            <a:r>
              <a:rPr lang="ru-RU" sz="2200" dirty="0" smtClean="0"/>
              <a:t>действие </a:t>
            </a:r>
            <a:r>
              <a:rPr lang="ru-RU" sz="2200" dirty="0"/>
              <a:t>медиаторов воспаления: кортикостероиды, нестероидные </a:t>
            </a:r>
            <a:r>
              <a:rPr lang="ru-RU" sz="2200" dirty="0" smtClean="0"/>
              <a:t>противовоспалительные </a:t>
            </a:r>
            <a:r>
              <a:rPr lang="ru-RU" sz="2200" dirty="0"/>
              <a:t>препараты (ибупрофен, </a:t>
            </a:r>
            <a:r>
              <a:rPr lang="ru-RU" sz="2200" dirty="0" err="1"/>
              <a:t>вольтарен</a:t>
            </a:r>
            <a:r>
              <a:rPr lang="ru-RU" sz="2200" dirty="0"/>
              <a:t> и пр.). </a:t>
            </a:r>
          </a:p>
          <a:p>
            <a:r>
              <a:rPr lang="ru-RU" sz="2200" dirty="0"/>
              <a:t>В то же время на фоне развития сепсиса постепенно отмечается истощение иммунной системы, что требует ее стимуляции. С этой целью используют гемотрансфузии, переливание </a:t>
            </a:r>
            <a:r>
              <a:rPr lang="ru-RU" sz="2200" dirty="0" err="1"/>
              <a:t>нативной</a:t>
            </a:r>
            <a:r>
              <a:rPr lang="ru-RU" sz="2200" dirty="0"/>
              <a:t> и гипериммунной плазмы, </a:t>
            </a:r>
            <a:r>
              <a:rPr lang="ru-RU" sz="2200" dirty="0" smtClean="0"/>
              <a:t>введение </a:t>
            </a:r>
            <a:r>
              <a:rPr lang="ru-RU" sz="2200" dirty="0"/>
              <a:t>препаратов тимуса, </a:t>
            </a:r>
            <a:r>
              <a:rPr lang="el-GR" sz="2200" dirty="0" smtClean="0"/>
              <a:t>γ</a:t>
            </a:r>
            <a:r>
              <a:rPr lang="ru-RU" sz="2200" dirty="0" smtClean="0"/>
              <a:t>-глобулинов</a:t>
            </a:r>
            <a:r>
              <a:rPr lang="ru-RU" sz="2200" dirty="0"/>
              <a:t>. </a:t>
            </a:r>
          </a:p>
          <a:p>
            <a:r>
              <a:rPr lang="ru-RU" sz="2200" dirty="0"/>
              <a:t>В последнее время с учетом </a:t>
            </a:r>
            <a:r>
              <a:rPr lang="ru-RU" sz="2200" dirty="0" err="1"/>
              <a:t>цитокиновой</a:t>
            </a:r>
            <a:r>
              <a:rPr lang="ru-RU" sz="2200" dirty="0"/>
              <a:t> теории сепсиса по определенным показаниям применяют препарат </a:t>
            </a:r>
            <a:r>
              <a:rPr lang="ru-RU" sz="2200" dirty="0" smtClean="0"/>
              <a:t>интерлейкина-2-ронколейкин</a:t>
            </a:r>
            <a:r>
              <a:rPr lang="ru-RU" sz="2200" dirty="0"/>
              <a:t>. В </a:t>
            </a:r>
            <a:r>
              <a:rPr lang="ru-RU" sz="2200" dirty="0" smtClean="0"/>
              <a:t>частности</a:t>
            </a:r>
            <a:r>
              <a:rPr lang="ru-RU" sz="2200" dirty="0"/>
              <a:t>, введение </a:t>
            </a:r>
            <a:r>
              <a:rPr lang="ru-RU" sz="2200" dirty="0" err="1"/>
              <a:t>ронколейкина</a:t>
            </a:r>
            <a:r>
              <a:rPr lang="ru-RU" sz="2200" dirty="0"/>
              <a:t> показано при резком снижении показателей клеточного иммунитета, в первую очередь, содержания Т-лимфоцитов</a:t>
            </a:r>
          </a:p>
        </p:txBody>
      </p:sp>
    </p:spTree>
    <p:extLst>
      <p:ext uri="{BB962C8B-B14F-4D97-AF65-F5344CB8AC3E}">
        <p14:creationId xmlns:p14="http://schemas.microsoft.com/office/powerpoint/2010/main" val="2215361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9803" y="583713"/>
            <a:ext cx="108998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ОБЩАЯ </a:t>
            </a:r>
            <a:r>
              <a:rPr lang="ru-RU" sz="2400" dirty="0" smtClean="0"/>
              <a:t>РЕАКЦИЯ</a:t>
            </a:r>
            <a:endParaRPr lang="ru-RU" sz="2400" dirty="0"/>
          </a:p>
          <a:p>
            <a:r>
              <a:rPr lang="ru-RU" sz="2400" dirty="0" smtClean="0"/>
              <a:t>Клинические </a:t>
            </a:r>
            <a:r>
              <a:rPr lang="ru-RU" sz="2400" dirty="0"/>
              <a:t>проявления интоксикации </a:t>
            </a:r>
          </a:p>
          <a:p>
            <a:r>
              <a:rPr lang="ru-RU" sz="2400" dirty="0"/>
              <a:t>Обычно больные жалуются на чувство жара, озноб, головную боль, общее недомогание, разбитость, слабость, плохой аппетит, иногда задержку </a:t>
            </a:r>
            <a:r>
              <a:rPr lang="ru-RU" sz="2400" dirty="0" smtClean="0"/>
              <a:t>стула</a:t>
            </a:r>
            <a:r>
              <a:rPr lang="ru-RU" sz="2400" dirty="0"/>
              <a:t>. </a:t>
            </a:r>
          </a:p>
          <a:p>
            <a:r>
              <a:rPr lang="ru-RU" sz="2400" dirty="0"/>
              <a:t>У них отмечается повышение температуры тела (иногда до 40°С и выше), тахикардия, одышка. Больные часто покрыты потом, заторможены. </a:t>
            </a:r>
          </a:p>
          <a:p>
            <a:r>
              <a:rPr lang="ru-RU" sz="2400" dirty="0"/>
              <a:t>Характерным является изменение температуры в течение суток более чем на 1,5-2°С — температура утром нормальная или субфебрильная, а </a:t>
            </a:r>
            <a:r>
              <a:rPr lang="ru-RU" sz="2400" dirty="0" smtClean="0"/>
              <a:t>вечером </a:t>
            </a:r>
            <a:r>
              <a:rPr lang="ru-RU" sz="2400" dirty="0"/>
              <a:t>достигает высокого уровня (до 39-40°С). </a:t>
            </a:r>
          </a:p>
          <a:p>
            <a:r>
              <a:rPr lang="ru-RU" sz="2400" dirty="0"/>
              <a:t>Иногда у больных увеличиваются селезенка и печень, появляется </a:t>
            </a:r>
            <a:r>
              <a:rPr lang="ru-RU" sz="2400" dirty="0" smtClean="0"/>
              <a:t>желтушная </a:t>
            </a:r>
            <a:r>
              <a:rPr lang="ru-RU" sz="2400" dirty="0"/>
              <a:t>окраска склер. При сильно выраженной общей реакции организма на хирургическую инфекцию все перечисленные изменения проявляются в резкой форме. Если реакция средняя или слабая, изменения бывают </a:t>
            </a:r>
            <a:r>
              <a:rPr lang="ru-RU" sz="2400" dirty="0" smtClean="0"/>
              <a:t>умеренными </a:t>
            </a:r>
            <a:r>
              <a:rPr lang="ru-RU" sz="2400" dirty="0"/>
              <a:t>или даже малозаметными, однако всякий местный процесс </a:t>
            </a:r>
            <a:r>
              <a:rPr lang="ru-RU" sz="2400" dirty="0" smtClean="0"/>
              <a:t>сопровождается </a:t>
            </a:r>
            <a:r>
              <a:rPr lang="ru-RU" sz="2400" dirty="0"/>
              <a:t>общей реакцией, которую И. В. </a:t>
            </a:r>
            <a:r>
              <a:rPr lang="ru-RU" sz="2400" dirty="0" err="1"/>
              <a:t>Давыдовский</a:t>
            </a:r>
            <a:r>
              <a:rPr lang="ru-RU" sz="2400" dirty="0"/>
              <a:t> назвал «</a:t>
            </a:r>
            <a:r>
              <a:rPr lang="ru-RU" sz="2400" dirty="0" smtClean="0"/>
              <a:t>гнойно-резорбтивная </a:t>
            </a:r>
            <a:r>
              <a:rPr lang="ru-RU" sz="2400" dirty="0"/>
              <a:t>лихорадка</a:t>
            </a:r>
            <a:r>
              <a:rPr lang="ru-RU" sz="2400" dirty="0" smtClean="0"/>
              <a:t>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2577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955" y="667735"/>
            <a:ext cx="1069375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Компенсация функции органов и систем </a:t>
            </a:r>
          </a:p>
          <a:p>
            <a:r>
              <a:rPr lang="ru-RU" sz="2400" dirty="0"/>
              <a:t>При явлениях сердечной недостаточности применяют </a:t>
            </a:r>
            <a:r>
              <a:rPr lang="ru-RU" sz="2400" dirty="0" smtClean="0"/>
              <a:t>сердечные гликозиды </a:t>
            </a:r>
            <a:r>
              <a:rPr lang="ru-RU" sz="2400" dirty="0"/>
              <a:t>(</a:t>
            </a:r>
            <a:r>
              <a:rPr lang="ru-RU" sz="2400" dirty="0" err="1"/>
              <a:t>дигоксин</a:t>
            </a:r>
            <a:r>
              <a:rPr lang="ru-RU" sz="2400" dirty="0"/>
              <a:t>, </a:t>
            </a:r>
            <a:r>
              <a:rPr lang="ru-RU" sz="2400" dirty="0" err="1"/>
              <a:t>коргликон</a:t>
            </a:r>
            <a:r>
              <a:rPr lang="ru-RU" sz="2400" dirty="0"/>
              <a:t>, </a:t>
            </a:r>
            <a:r>
              <a:rPr lang="ru-RU" sz="2400" dirty="0" err="1"/>
              <a:t>строфантин</a:t>
            </a:r>
            <a:r>
              <a:rPr lang="ru-RU" sz="2400" dirty="0"/>
              <a:t>), </a:t>
            </a:r>
            <a:r>
              <a:rPr lang="ru-RU" sz="2400" dirty="0" err="1"/>
              <a:t>кокарбоксилазу</a:t>
            </a:r>
            <a:r>
              <a:rPr lang="ru-RU" sz="2400" dirty="0"/>
              <a:t>, аскорбиновую кислоту, витамины группы В. </a:t>
            </a:r>
          </a:p>
          <a:p>
            <a:r>
              <a:rPr lang="ru-RU" sz="2400" dirty="0"/>
              <a:t>Для улучшения периферического кровообращения используют </a:t>
            </a:r>
            <a:r>
              <a:rPr lang="ru-RU" sz="2400" dirty="0" err="1" smtClean="0"/>
              <a:t>реополиглюкин</a:t>
            </a:r>
            <a:r>
              <a:rPr lang="ru-RU" sz="2400" dirty="0"/>
              <a:t>, </a:t>
            </a:r>
            <a:r>
              <a:rPr lang="ru-RU" sz="2400" dirty="0" err="1"/>
              <a:t>реоглюман</a:t>
            </a:r>
            <a:r>
              <a:rPr lang="ru-RU" sz="2400" dirty="0"/>
              <a:t>, но-шпу. </a:t>
            </a:r>
          </a:p>
          <a:p>
            <a:r>
              <a:rPr lang="ru-RU" sz="2400" dirty="0"/>
              <a:t>Для поддержания дыхательной функции используют дыхание кислородом, а по показаниям ИВЛ. </a:t>
            </a:r>
          </a:p>
          <a:p>
            <a:r>
              <a:rPr lang="ru-RU" sz="2400" dirty="0"/>
              <a:t>Нормализация электролитного и кислотно-основного состояния </a:t>
            </a:r>
            <a:r>
              <a:rPr lang="ru-RU" sz="2400" dirty="0" smtClean="0"/>
              <a:t>достигается </a:t>
            </a:r>
            <a:r>
              <a:rPr lang="ru-RU" sz="2400" dirty="0"/>
              <a:t>введением растворов с ионами К+, при метаболическом ацидозе </a:t>
            </a:r>
            <a:r>
              <a:rPr lang="ru-RU" sz="2400" dirty="0" smtClean="0"/>
              <a:t>внутривенно </a:t>
            </a:r>
            <a:r>
              <a:rPr lang="ru-RU" sz="2400" dirty="0"/>
              <a:t>вводится раствор гидрокарбоната натрия. </a:t>
            </a:r>
          </a:p>
          <a:p>
            <a:r>
              <a:rPr lang="ru-RU" sz="2400" dirty="0"/>
              <a:t>Парентеральное питание осуществляется путем внутривенной </a:t>
            </a:r>
            <a:r>
              <a:rPr lang="ru-RU" sz="2400" dirty="0" err="1" smtClean="0"/>
              <a:t>инфузии</a:t>
            </a:r>
            <a:r>
              <a:rPr lang="ru-RU" sz="2400" dirty="0" smtClean="0"/>
              <a:t> </a:t>
            </a:r>
            <a:r>
              <a:rPr lang="ru-RU" sz="2400" dirty="0"/>
              <a:t>белковых препаратов и жировых эмульсий, а также концентрированных растворов глюкозы с </a:t>
            </a:r>
            <a:r>
              <a:rPr lang="ru-RU" sz="2400" dirty="0" smtClean="0"/>
              <a:t>инсулином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95704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227" y="735297"/>
            <a:ext cx="1052633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Гипопротеинемию</a:t>
            </a:r>
            <a:r>
              <a:rPr lang="ru-RU" sz="2400" dirty="0"/>
              <a:t> и анемию </a:t>
            </a:r>
            <a:r>
              <a:rPr lang="ru-RU" sz="2400" dirty="0" err="1"/>
              <a:t>коррегируют</a:t>
            </a:r>
            <a:r>
              <a:rPr lang="ru-RU" sz="2400" dirty="0"/>
              <a:t> переливанием крови, </a:t>
            </a:r>
            <a:r>
              <a:rPr lang="ru-RU" sz="2400" dirty="0" err="1"/>
              <a:t>нативной</a:t>
            </a:r>
            <a:r>
              <a:rPr lang="ru-RU" sz="2400" dirty="0"/>
              <a:t> и сухой плазмы крови, альбумина, протеина. </a:t>
            </a:r>
          </a:p>
          <a:p>
            <a:r>
              <a:rPr lang="ru-RU" sz="2400" dirty="0"/>
              <a:t>Для коррекции нарушения свертывания крови и </a:t>
            </a:r>
            <a:r>
              <a:rPr lang="ru-RU" sz="2400" dirty="0" err="1"/>
              <a:t>протеолиза</a:t>
            </a:r>
            <a:r>
              <a:rPr lang="ru-RU" sz="2400" dirty="0"/>
              <a:t> по </a:t>
            </a:r>
            <a:r>
              <a:rPr lang="ru-RU" sz="2400" dirty="0" smtClean="0"/>
              <a:t>показаниям </a:t>
            </a:r>
            <a:r>
              <a:rPr lang="ru-RU" sz="2400" dirty="0"/>
              <a:t>вводят </a:t>
            </a:r>
            <a:r>
              <a:rPr lang="ru-RU" sz="2400" dirty="0" err="1"/>
              <a:t>контрикал</a:t>
            </a:r>
            <a:r>
              <a:rPr lang="ru-RU" sz="2400" dirty="0"/>
              <a:t>, препараты кальция, тиосульфат натрия, гепарин (</a:t>
            </a:r>
            <a:r>
              <a:rPr lang="ru-RU" sz="2400" dirty="0" err="1"/>
              <a:t>фраксипарин</a:t>
            </a:r>
            <a:r>
              <a:rPr lang="ru-RU" sz="2400" dirty="0"/>
              <a:t>). </a:t>
            </a:r>
          </a:p>
          <a:p>
            <a:r>
              <a:rPr lang="ru-RU" sz="2400" dirty="0"/>
              <a:t>Подводя итог, следует отметить, что сепсис представляет собой процесс, в котором борьба микро- и </a:t>
            </a:r>
            <a:r>
              <a:rPr lang="ru-RU" sz="2400" dirty="0" err="1"/>
              <a:t>макроорганизма</a:t>
            </a:r>
            <a:r>
              <a:rPr lang="ru-RU" sz="2400" dirty="0"/>
              <a:t> приводит к развитию </a:t>
            </a:r>
            <a:r>
              <a:rPr lang="ru-RU" sz="2400" dirty="0" smtClean="0"/>
              <a:t>заболевания </a:t>
            </a:r>
            <a:r>
              <a:rPr lang="ru-RU" sz="2400" dirty="0"/>
              <a:t>во всем его многообразии. Они оба тесно взаимодействуют между </a:t>
            </a:r>
            <a:r>
              <a:rPr lang="ru-RU" sz="2400" dirty="0" smtClean="0"/>
              <a:t>собой </a:t>
            </a:r>
            <a:r>
              <a:rPr lang="ru-RU" sz="2400" dirty="0"/>
              <a:t>и влияют друг на друга в ходе этого взаимодействия. </a:t>
            </a:r>
          </a:p>
          <a:p>
            <a:r>
              <a:rPr lang="ru-RU" sz="2400" dirty="0"/>
              <a:t>Лечение сепсиса остается одной из труднейших задач медицины. Прогноз при сепсисе, несмотря на применяемую комплексную терапию, до сих пор остается весьма </a:t>
            </a:r>
            <a:r>
              <a:rPr lang="ru-RU" sz="2400" dirty="0" smtClean="0"/>
              <a:t>неблагоприятным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36692060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348" y="661605"/>
            <a:ext cx="1050057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АНАЭРОБНАЯ И ГНИЛОСТНАЯ ИНФЕКЦИЯ</a:t>
            </a:r>
          </a:p>
          <a:p>
            <a:endParaRPr lang="ru-RU" sz="2800" dirty="0"/>
          </a:p>
          <a:p>
            <a:r>
              <a:rPr lang="ru-RU" sz="2800" dirty="0"/>
              <a:t>АНАЭРОБНАЯ ИНФЕКЦИЯ </a:t>
            </a:r>
            <a:r>
              <a:rPr lang="ru-RU" sz="2800" dirty="0" smtClean="0"/>
              <a:t>(анаэробная </a:t>
            </a:r>
            <a:r>
              <a:rPr lang="ru-RU" sz="2800" dirty="0"/>
              <a:t>гангрена, газовая </a:t>
            </a:r>
            <a:r>
              <a:rPr lang="ru-RU" sz="2800" dirty="0" smtClean="0"/>
              <a:t>инфекция</a:t>
            </a:r>
            <a:r>
              <a:rPr lang="ru-RU" sz="2800" dirty="0"/>
              <a:t>, газовая гангрена, анаэробный миозит) — это тяжелая токсическая </a:t>
            </a:r>
            <a:r>
              <a:rPr lang="ru-RU" sz="2800" dirty="0" smtClean="0"/>
              <a:t>раневая </a:t>
            </a:r>
            <a:r>
              <a:rPr lang="ru-RU" sz="2800" dirty="0"/>
              <a:t>инфекция, вызванная анаэробными микроорганизмами, с </a:t>
            </a:r>
            <a:r>
              <a:rPr lang="ru-RU" sz="2800" dirty="0" smtClean="0"/>
              <a:t>преимущественным </a:t>
            </a:r>
            <a:r>
              <a:rPr lang="ru-RU" sz="2800" dirty="0"/>
              <a:t>поражением соединительной и мышечной </a:t>
            </a:r>
            <a:r>
              <a:rPr lang="ru-RU" sz="2800" dirty="0" smtClean="0"/>
              <a:t>ткани 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Существует два основных вида анаэробной инфекции:</a:t>
            </a:r>
          </a:p>
          <a:p>
            <a:pPr marL="342900" indent="-342900">
              <a:buAutoNum type="arabicPeriod"/>
            </a:pPr>
            <a:r>
              <a:rPr lang="ru-RU" sz="2800" dirty="0" err="1" smtClean="0"/>
              <a:t>Клостридиальная</a:t>
            </a:r>
            <a:r>
              <a:rPr lang="ru-RU" sz="2800" dirty="0" smtClean="0"/>
              <a:t> инфекция</a:t>
            </a:r>
          </a:p>
          <a:p>
            <a:pPr marL="342900" indent="-342900">
              <a:buAutoNum type="arabicPeriod"/>
            </a:pPr>
            <a:r>
              <a:rPr lang="ru-RU" sz="2800" dirty="0" err="1"/>
              <a:t>Н</a:t>
            </a:r>
            <a:r>
              <a:rPr lang="ru-RU" sz="2800" dirty="0" err="1" smtClean="0"/>
              <a:t>еклостридиальная</a:t>
            </a:r>
            <a:r>
              <a:rPr lang="ru-RU" sz="2800" dirty="0" smtClean="0"/>
              <a:t> инфекция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95722964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1471" y="738672"/>
            <a:ext cx="976647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АНАЭРОБНАЯ КЛОСТРИДИАЛЬНАЯ ИНФЕКЦИЯ</a:t>
            </a:r>
          </a:p>
          <a:p>
            <a:endParaRPr lang="ru-RU" sz="2400" dirty="0"/>
          </a:p>
          <a:p>
            <a:r>
              <a:rPr lang="ru-RU" sz="2400" dirty="0" smtClean="0"/>
              <a:t>ЭТИОПАТОГЕНЕЗ</a:t>
            </a:r>
            <a:endParaRPr lang="ru-RU" sz="2400" dirty="0"/>
          </a:p>
          <a:p>
            <a:r>
              <a:rPr lang="ru-RU" sz="2400" dirty="0" smtClean="0"/>
              <a:t>Характеристика </a:t>
            </a:r>
            <a:r>
              <a:rPr lang="ru-RU" sz="2400" dirty="0"/>
              <a:t>возбудителей </a:t>
            </a:r>
          </a:p>
          <a:p>
            <a:r>
              <a:rPr lang="ru-RU" sz="2400" dirty="0"/>
              <a:t>Классическими возбудителями анаэробной инфекции являются: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Clostridium </a:t>
            </a:r>
            <a:r>
              <a:rPr lang="en-US" sz="2400" dirty="0" err="1"/>
              <a:t>perfringens</a:t>
            </a:r>
            <a:r>
              <a:rPr lang="en-US" sz="2400" dirty="0"/>
              <a:t> (44-50</a:t>
            </a:r>
            <a:r>
              <a:rPr lang="en-US" sz="2400" dirty="0" smtClean="0"/>
              <a:t>%)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Clostridium </a:t>
            </a:r>
            <a:r>
              <a:rPr lang="en-US" sz="2400" dirty="0" err="1"/>
              <a:t>oedomatiens</a:t>
            </a:r>
            <a:r>
              <a:rPr lang="en-US" sz="2400" dirty="0"/>
              <a:t> (15-50</a:t>
            </a:r>
            <a:r>
              <a:rPr lang="en-US" sz="2400" dirty="0" smtClean="0"/>
              <a:t>%)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Clostridium </a:t>
            </a:r>
            <a:r>
              <a:rPr lang="en-US" sz="2400" dirty="0" err="1"/>
              <a:t>septicum</a:t>
            </a:r>
            <a:r>
              <a:rPr lang="en-US" sz="2400" dirty="0"/>
              <a:t> (10-30</a:t>
            </a:r>
            <a:r>
              <a:rPr lang="en-US" sz="2400" dirty="0" smtClean="0"/>
              <a:t>%)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Clostridium </a:t>
            </a:r>
            <a:r>
              <a:rPr lang="en-US" sz="2400" dirty="0" err="1"/>
              <a:t>hystolyticus</a:t>
            </a:r>
            <a:r>
              <a:rPr lang="en-US" sz="2400" dirty="0"/>
              <a:t> (2-6%)</a:t>
            </a:r>
          </a:p>
          <a:p>
            <a:endParaRPr lang="en-US" sz="2400" dirty="0"/>
          </a:p>
          <a:p>
            <a:r>
              <a:rPr lang="ru-RU" sz="2400" dirty="0"/>
              <a:t>Все эти бактерии являются анаэробными спороносными палочками</a:t>
            </a:r>
          </a:p>
        </p:txBody>
      </p:sp>
    </p:spTree>
    <p:extLst>
      <p:ext uri="{BB962C8B-B14F-4D97-AF65-F5344CB8AC3E}">
        <p14:creationId xmlns:p14="http://schemas.microsoft.com/office/powerpoint/2010/main" val="1856212535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348" y="787225"/>
            <a:ext cx="1044905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Условия </a:t>
            </a:r>
            <a:r>
              <a:rPr lang="ru-RU" sz="2800" dirty="0" smtClean="0"/>
              <a:t>развития: </a:t>
            </a:r>
            <a:endParaRPr lang="ru-RU" sz="2800" dirty="0"/>
          </a:p>
          <a:p>
            <a:pPr marL="342900" indent="-342900">
              <a:buAutoNum type="arabicPeriod"/>
            </a:pPr>
            <a:r>
              <a:rPr lang="ru-RU" sz="2800" dirty="0" smtClean="0"/>
              <a:t>Большой </a:t>
            </a:r>
            <a:r>
              <a:rPr lang="ru-RU" sz="2800" dirty="0"/>
              <a:t>объем </a:t>
            </a:r>
            <a:r>
              <a:rPr lang="ru-RU" sz="2800" dirty="0" err="1"/>
              <a:t>некротизированных</a:t>
            </a:r>
            <a:r>
              <a:rPr lang="ru-RU" sz="2800" dirty="0"/>
              <a:t> и плохо </a:t>
            </a:r>
            <a:r>
              <a:rPr lang="ru-RU" sz="2800" dirty="0" err="1"/>
              <a:t>оксигенируемых</a:t>
            </a:r>
            <a:r>
              <a:rPr lang="ru-RU" sz="2800" dirty="0"/>
              <a:t> </a:t>
            </a:r>
            <a:r>
              <a:rPr lang="ru-RU" sz="2800" dirty="0" smtClean="0"/>
              <a:t>тканей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Обширное </a:t>
            </a:r>
            <a:r>
              <a:rPr lang="ru-RU" sz="2800" dirty="0"/>
              <a:t>повреждение мышц и </a:t>
            </a:r>
            <a:r>
              <a:rPr lang="ru-RU" sz="2800" dirty="0" smtClean="0"/>
              <a:t>костей</a:t>
            </a:r>
          </a:p>
          <a:p>
            <a:pPr marL="342900" indent="-342900">
              <a:buAutoNum type="arabicPeriod"/>
            </a:pPr>
            <a:r>
              <a:rPr lang="ru-RU" sz="2800" dirty="0"/>
              <a:t>Г</a:t>
            </a:r>
            <a:r>
              <a:rPr lang="ru-RU" sz="2800" dirty="0" smtClean="0"/>
              <a:t>лубокий </a:t>
            </a:r>
            <a:r>
              <a:rPr lang="ru-RU" sz="2800" dirty="0"/>
              <a:t>раневой </a:t>
            </a:r>
            <a:r>
              <a:rPr lang="ru-RU" sz="2800" dirty="0" smtClean="0"/>
              <a:t>канал</a:t>
            </a:r>
          </a:p>
          <a:p>
            <a:pPr marL="342900" indent="-342900">
              <a:buAutoNum type="arabicPeriod"/>
            </a:pPr>
            <a:r>
              <a:rPr lang="ru-RU" sz="2800" dirty="0"/>
              <a:t>Н</a:t>
            </a:r>
            <a:r>
              <a:rPr lang="ru-RU" sz="2800" dirty="0" smtClean="0"/>
              <a:t>аличие </a:t>
            </a:r>
            <a:r>
              <a:rPr lang="ru-RU" sz="2800" dirty="0"/>
              <a:t>раневой полости, плохо сообщающейся с внешней </a:t>
            </a:r>
            <a:r>
              <a:rPr lang="ru-RU" sz="2800" dirty="0" smtClean="0"/>
              <a:t>средой</a:t>
            </a:r>
          </a:p>
          <a:p>
            <a:pPr marL="342900" indent="-342900">
              <a:buAutoNum type="arabicPeriod"/>
            </a:pPr>
            <a:r>
              <a:rPr lang="ru-RU" sz="2800" dirty="0"/>
              <a:t>И</a:t>
            </a:r>
            <a:r>
              <a:rPr lang="ru-RU" sz="2800" dirty="0" smtClean="0"/>
              <a:t>шемия </a:t>
            </a:r>
            <a:r>
              <a:rPr lang="ru-RU" sz="2800" dirty="0"/>
              <a:t>тканей вследствие повреждения магистральных сосудов, </a:t>
            </a:r>
            <a:r>
              <a:rPr lang="ru-RU" sz="2800" dirty="0" smtClean="0"/>
              <a:t>наложенного </a:t>
            </a:r>
            <a:r>
              <a:rPr lang="ru-RU" sz="2800" dirty="0"/>
              <a:t>на длительный срок </a:t>
            </a:r>
            <a:r>
              <a:rPr lang="ru-RU" sz="2800" dirty="0" smtClean="0"/>
              <a:t>жгута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72124648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8338" y="702791"/>
            <a:ext cx="108826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Характер местных изменений в тканях </a:t>
            </a:r>
          </a:p>
          <a:p>
            <a:r>
              <a:rPr lang="ru-RU" sz="2200" dirty="0"/>
              <a:t>В основе патологических изменений при анаэробной гангрене лежит острое воспаление, сопровождающееся прогрессирующим омертвением тканей в окружности раневого канала и тяжелой общей интоксикацией. </a:t>
            </a:r>
          </a:p>
          <a:p>
            <a:r>
              <a:rPr lang="ru-RU" sz="2200" dirty="0"/>
              <a:t>Размножение возбудителей анаэробной гангрены начинается в участках травматического некроза и сопровождается бурным образованием </a:t>
            </a:r>
            <a:r>
              <a:rPr lang="ru-RU" sz="2200" dirty="0" smtClean="0"/>
              <a:t>микробных </a:t>
            </a:r>
            <a:r>
              <a:rPr lang="ru-RU" sz="2200" dirty="0"/>
              <a:t>экзотоксинов (гемолизины, </a:t>
            </a:r>
            <a:r>
              <a:rPr lang="ru-RU" sz="2200" dirty="0" err="1"/>
              <a:t>миотоксины</a:t>
            </a:r>
            <a:r>
              <a:rPr lang="ru-RU" sz="2200" dirty="0"/>
              <a:t>, </a:t>
            </a:r>
            <a:r>
              <a:rPr lang="ru-RU" sz="2200" dirty="0" err="1"/>
              <a:t>невротоксины</a:t>
            </a:r>
            <a:r>
              <a:rPr lang="ru-RU" sz="2200" dirty="0"/>
              <a:t> и др.), </a:t>
            </a:r>
            <a:r>
              <a:rPr lang="ru-RU" sz="2200" dirty="0" smtClean="0"/>
              <a:t>губительно </a:t>
            </a:r>
            <a:r>
              <a:rPr lang="ru-RU" sz="2200" dirty="0"/>
              <a:t>действующих на ткани в окружности раны и вызывающих </a:t>
            </a:r>
            <a:r>
              <a:rPr lang="ru-RU" sz="2200" dirty="0" smtClean="0"/>
              <a:t>тяжелое </a:t>
            </a:r>
            <a:r>
              <a:rPr lang="ru-RU" sz="2200" dirty="0"/>
              <a:t>отравление организма. Не будучи способными размножаться в живой </a:t>
            </a:r>
            <a:r>
              <a:rPr lang="ru-RU" sz="2200" dirty="0" err="1"/>
              <a:t>кровоснабжаемой</a:t>
            </a:r>
            <a:r>
              <a:rPr lang="ru-RU" sz="2200" dirty="0"/>
              <a:t> (</a:t>
            </a:r>
            <a:r>
              <a:rPr lang="ru-RU" sz="2200" dirty="0" err="1"/>
              <a:t>оксигенируемой</a:t>
            </a:r>
            <a:r>
              <a:rPr lang="ru-RU" sz="2200" dirty="0"/>
              <a:t>) ткани, </a:t>
            </a:r>
            <a:r>
              <a:rPr lang="ru-RU" sz="2200" dirty="0" err="1"/>
              <a:t>клостридии</a:t>
            </a:r>
            <a:r>
              <a:rPr lang="ru-RU" sz="2200" dirty="0"/>
              <a:t> с помощью </a:t>
            </a:r>
            <a:r>
              <a:rPr lang="ru-RU" sz="2200" dirty="0" smtClean="0"/>
              <a:t>экзотоксинов </a:t>
            </a:r>
            <a:r>
              <a:rPr lang="ru-RU" sz="2200" dirty="0"/>
              <a:t>вызывают прогрессирующее омертвение мышечной ткани, как бы подготавливая новый субстрат для своего развития. Такой механизм способствует быстрому распространению процесса. </a:t>
            </a:r>
          </a:p>
          <a:p>
            <a:r>
              <a:rPr lang="ru-RU" sz="2200" dirty="0"/>
              <a:t>Быстро развивающийся отек, в результате которого происходит </a:t>
            </a:r>
            <a:r>
              <a:rPr lang="ru-RU" sz="2200" dirty="0" smtClean="0"/>
              <a:t>повышение </a:t>
            </a:r>
            <a:r>
              <a:rPr lang="ru-RU" sz="2200" dirty="0"/>
              <a:t>внутритканевого давления, ведет к </a:t>
            </a:r>
            <a:r>
              <a:rPr lang="ru-RU" sz="2200" dirty="0" err="1"/>
              <a:t>ишемизации</a:t>
            </a:r>
            <a:r>
              <a:rPr lang="ru-RU" sz="2200" dirty="0"/>
              <a:t> тканей и также </a:t>
            </a:r>
            <a:r>
              <a:rPr lang="ru-RU" sz="2200" dirty="0" smtClean="0"/>
              <a:t>способствует </a:t>
            </a:r>
            <a:r>
              <a:rPr lang="ru-RU" sz="2200" dirty="0"/>
              <a:t>прогрессирующему течению заболевания. В результате </a:t>
            </a:r>
            <a:r>
              <a:rPr lang="ru-RU" sz="2200" dirty="0" smtClean="0"/>
              <a:t>токсического </a:t>
            </a:r>
            <a:r>
              <a:rPr lang="ru-RU" sz="2200" dirty="0"/>
              <a:t>воздействия на сосудистую стенку быстро наступает тромбоз вен, что также ухудшает </a:t>
            </a:r>
            <a:r>
              <a:rPr lang="ru-RU" sz="2200" dirty="0" smtClean="0"/>
              <a:t>кровообращение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650521191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6" y="671691"/>
            <a:ext cx="1074527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Отечная жидкость, богатая бактериальными токсинами и живыми </a:t>
            </a:r>
            <a:r>
              <a:rPr lang="ru-RU" sz="2200" dirty="0" smtClean="0"/>
              <a:t>микроорганизмами</a:t>
            </a:r>
            <a:r>
              <a:rPr lang="ru-RU" sz="2200" dirty="0"/>
              <a:t>, быстро распространяется в проксимальном направлении по </a:t>
            </a:r>
            <a:r>
              <a:rPr lang="ru-RU" sz="2200" dirty="0" err="1"/>
              <a:t>периваскулярной</a:t>
            </a:r>
            <a:r>
              <a:rPr lang="ru-RU" sz="2200" dirty="0"/>
              <a:t> и межмышечной клетчатке. Поражая кожу, процесс </a:t>
            </a:r>
            <a:r>
              <a:rPr lang="ru-RU" sz="2200" dirty="0" smtClean="0"/>
              <a:t>приводит </a:t>
            </a:r>
            <a:r>
              <a:rPr lang="ru-RU" sz="2200" dirty="0"/>
              <a:t>к отслаиванию эпидермиса на значительном протяжении, </a:t>
            </a:r>
            <a:r>
              <a:rPr lang="ru-RU" sz="2200" dirty="0" smtClean="0"/>
              <a:t>образуются </a:t>
            </a:r>
            <a:r>
              <a:rPr lang="ru-RU" sz="2200" dirty="0"/>
              <a:t>пузыри с серозно-геморрагическим содержимым. </a:t>
            </a:r>
          </a:p>
          <a:p>
            <a:r>
              <a:rPr lang="ru-RU" sz="2200" dirty="0"/>
              <a:t>В результате воздействия токсинов в зоне поражения развивается гемолиз, продукты которого вместе с продуктами распада мышц (миоглобин) </a:t>
            </a:r>
            <a:r>
              <a:rPr lang="ru-RU" sz="2200" dirty="0" err="1" smtClean="0"/>
              <a:t>имбибируют</a:t>
            </a:r>
            <a:r>
              <a:rPr lang="ru-RU" sz="2200" dirty="0" smtClean="0"/>
              <a:t> </a:t>
            </a:r>
            <a:r>
              <a:rPr lang="ru-RU" sz="2200" dirty="0"/>
              <a:t>клетчатку и кожу, вызывая появление бурых, бронзовых или голубоватых пятен (старые названия анаэробной гангрены — бронзовая или голубая рожа). </a:t>
            </a:r>
          </a:p>
          <a:p>
            <a:r>
              <a:rPr lang="ru-RU" sz="2200" dirty="0"/>
              <a:t>Весьма характерным, хотя и не обязательным явлением при анаэробной гангрене является газообразование. Пузырьки газа, состоящего в </a:t>
            </a:r>
            <a:r>
              <a:rPr lang="ru-RU" sz="2200" dirty="0" smtClean="0"/>
              <a:t>основном </a:t>
            </a:r>
            <a:r>
              <a:rPr lang="ru-RU" sz="2200" dirty="0"/>
              <a:t>из водорода и углекислоты, обильно инфильтрируют клеточные </a:t>
            </a:r>
            <a:r>
              <a:rPr lang="ru-RU" sz="2200" dirty="0" smtClean="0"/>
              <a:t>пространства </a:t>
            </a:r>
            <a:r>
              <a:rPr lang="ru-RU" sz="2200" dirty="0"/>
              <a:t>и обусловливают появление ряда характерных симптомов. </a:t>
            </a:r>
          </a:p>
          <a:p>
            <a:r>
              <a:rPr lang="ru-RU" sz="2200" dirty="0"/>
              <a:t>Бурно прогрессирующий местный процесс в области раны </a:t>
            </a:r>
            <a:r>
              <a:rPr lang="ru-RU" sz="2200" dirty="0" smtClean="0"/>
              <a:t>сопровождается </a:t>
            </a:r>
            <a:r>
              <a:rPr lang="ru-RU" sz="2200" dirty="0"/>
              <a:t>массивной резорбцией в кровь микробных токсинов и продуктов </a:t>
            </a:r>
            <a:r>
              <a:rPr lang="ru-RU" sz="2200" dirty="0" smtClean="0"/>
              <a:t>распада тканей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421230023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1" y="725380"/>
            <a:ext cx="1065512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В результате этого развивается тяжелая общая интоксикация и </a:t>
            </a:r>
            <a:r>
              <a:rPr lang="ru-RU" sz="2200" dirty="0" smtClean="0"/>
              <a:t>расстройство </a:t>
            </a:r>
            <a:r>
              <a:rPr lang="ru-RU" sz="2200" dirty="0"/>
              <a:t>функций жизненно важных органов и систем. Явления интоксикации дополняются резкими расстройствами водно-электролитного баланса, в большей степени зависящими от обильной экссудации в области </a:t>
            </a:r>
            <a:r>
              <a:rPr lang="ru-RU" sz="2200" dirty="0" smtClean="0"/>
              <a:t>поражения </a:t>
            </a:r>
            <a:r>
              <a:rPr lang="ru-RU" sz="2200" dirty="0"/>
              <a:t>(количество отечной жидкости, выпотевающей из сосудистого русла, может достигать многих литров). </a:t>
            </a:r>
          </a:p>
          <a:p>
            <a:r>
              <a:rPr lang="ru-RU" sz="2200" dirty="0"/>
              <a:t>В результате прогрессирующих интоксикации и обезвоживания организма быстро наступает смерть. </a:t>
            </a:r>
          </a:p>
          <a:p>
            <a:r>
              <a:rPr lang="ru-RU" sz="2200" dirty="0"/>
              <a:t>В случаях, когда под влиянием лечебных мер происходит купирование анаэробной гангрены и распространение процесса останавливается, омертвевшие мышцы начинают распадаться под влиянием гнилостной микрофлоры или расплавляться под влиянием гноеродных </a:t>
            </a:r>
            <a:r>
              <a:rPr lang="ru-RU" sz="2200" dirty="0" smtClean="0"/>
              <a:t>микроорганизмов</a:t>
            </a:r>
            <a:r>
              <a:rPr lang="ru-RU" sz="2200" dirty="0"/>
              <a:t>. Рана постепенно медленно очищается и заживает вторичным натяжением. Очищение раны после анаэробной гангрены под влиянием гноеродной микрофлоры обычно протекает клинически более </a:t>
            </a:r>
            <a:r>
              <a:rPr lang="ru-RU" sz="2200" dirty="0" smtClean="0"/>
              <a:t>благоприятно</a:t>
            </a:r>
            <a:r>
              <a:rPr lang="ru-RU" sz="2200" dirty="0"/>
              <a:t>. Однако и в этом случае процесс может протекать с выраженной </a:t>
            </a:r>
            <a:r>
              <a:rPr lang="ru-RU" sz="2200" dirty="0" smtClean="0"/>
              <a:t>гнойно-резорбтивной </a:t>
            </a:r>
            <a:r>
              <a:rPr lang="ru-RU" sz="2200" dirty="0"/>
              <a:t>лихорадкой, а иногда и с развитием сепсиса у раненого, резко ослабленного предшествующим процессом</a:t>
            </a:r>
          </a:p>
        </p:txBody>
      </p:sp>
    </p:spTree>
    <p:extLst>
      <p:ext uri="{BB962C8B-B14F-4D97-AF65-F5344CB8AC3E}">
        <p14:creationId xmlns:p14="http://schemas.microsoft.com/office/powerpoint/2010/main" val="100519563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5713" y="696660"/>
            <a:ext cx="106293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КЛИНИЧЕСКАЯ КАРТИНА</a:t>
            </a:r>
          </a:p>
          <a:p>
            <a:endParaRPr lang="ru-RU" sz="2200" dirty="0"/>
          </a:p>
          <a:p>
            <a:r>
              <a:rPr lang="ru-RU" sz="2200" dirty="0" smtClean="0"/>
              <a:t>Клинические </a:t>
            </a:r>
            <a:r>
              <a:rPr lang="ru-RU" sz="2200" dirty="0"/>
              <a:t>формы анаэробной инфекции </a:t>
            </a:r>
          </a:p>
          <a:p>
            <a:r>
              <a:rPr lang="ru-RU" sz="2200" dirty="0"/>
              <a:t>По особенностям клинического течения анаэробную гангрену </a:t>
            </a:r>
            <a:r>
              <a:rPr lang="ru-RU" sz="2200" dirty="0" smtClean="0"/>
              <a:t>подразделяют </a:t>
            </a:r>
            <a:r>
              <a:rPr lang="ru-RU" sz="2200" dirty="0"/>
              <a:t>на следующие виды:</a:t>
            </a:r>
          </a:p>
          <a:p>
            <a:r>
              <a:rPr lang="ru-RU" sz="2200" dirty="0" smtClean="0"/>
              <a:t>1. Преимущественное </a:t>
            </a:r>
            <a:r>
              <a:rPr lang="ru-RU" sz="2200" dirty="0"/>
              <a:t>поражение мышц (</a:t>
            </a:r>
            <a:r>
              <a:rPr lang="ru-RU" sz="2200" dirty="0" err="1"/>
              <a:t>клостридиальный</a:t>
            </a:r>
            <a:r>
              <a:rPr lang="ru-RU" sz="2200" dirty="0"/>
              <a:t> миозит) — так называемая классическая </a:t>
            </a:r>
            <a:r>
              <a:rPr lang="ru-RU" sz="2200" dirty="0" smtClean="0"/>
              <a:t>форма</a:t>
            </a:r>
            <a:endParaRPr lang="ru-RU" sz="2200" dirty="0"/>
          </a:p>
          <a:p>
            <a:r>
              <a:rPr lang="ru-RU" sz="2200" dirty="0" smtClean="0"/>
              <a:t>2. Преимущественное </a:t>
            </a:r>
            <a:r>
              <a:rPr lang="ru-RU" sz="2200" dirty="0"/>
              <a:t>поражение подкожной клетчатки (</a:t>
            </a:r>
            <a:r>
              <a:rPr lang="ru-RU" sz="2200" dirty="0" err="1"/>
              <a:t>клостридиальный</a:t>
            </a:r>
            <a:r>
              <a:rPr lang="ru-RU" sz="2200" dirty="0"/>
              <a:t> целлюлит) — отечно-токсическая </a:t>
            </a:r>
            <a:r>
              <a:rPr lang="ru-RU" sz="2200" dirty="0" smtClean="0"/>
              <a:t>форма</a:t>
            </a:r>
            <a:endParaRPr lang="ru-RU" sz="2200" dirty="0"/>
          </a:p>
          <a:p>
            <a:r>
              <a:rPr lang="ru-RU" sz="2200" dirty="0" smtClean="0"/>
              <a:t>3. Смешанная </a:t>
            </a:r>
            <a:r>
              <a:rPr lang="ru-RU" sz="2200" dirty="0"/>
              <a:t>форма, при которой все виды мягких тканей относительно одинаково вовлечены в </a:t>
            </a:r>
            <a:r>
              <a:rPr lang="ru-RU" sz="2200" dirty="0" smtClean="0"/>
              <a:t>процесс</a:t>
            </a:r>
          </a:p>
          <a:p>
            <a:endParaRPr lang="ru-RU" sz="2200" dirty="0"/>
          </a:p>
          <a:p>
            <a:r>
              <a:rPr lang="ru-RU" sz="2200" dirty="0" smtClean="0"/>
              <a:t>По </a:t>
            </a:r>
            <a:r>
              <a:rPr lang="ru-RU" sz="2200" dirty="0"/>
              <a:t>скорости клинических проявлений различают три формы:</a:t>
            </a:r>
          </a:p>
          <a:p>
            <a:r>
              <a:rPr lang="ru-RU" sz="2200" dirty="0" smtClean="0"/>
              <a:t>1. </a:t>
            </a:r>
            <a:r>
              <a:rPr lang="ru-RU" sz="2200" dirty="0"/>
              <a:t>М</a:t>
            </a:r>
            <a:r>
              <a:rPr lang="ru-RU" sz="2200" dirty="0" smtClean="0"/>
              <a:t>олниеносная</a:t>
            </a:r>
            <a:endParaRPr lang="ru-RU" sz="2200" dirty="0"/>
          </a:p>
          <a:p>
            <a:r>
              <a:rPr lang="ru-RU" sz="2200" dirty="0" smtClean="0"/>
              <a:t>2. Быстро </a:t>
            </a:r>
            <a:r>
              <a:rPr lang="ru-RU" sz="2200" dirty="0"/>
              <a:t>прогрессирующая</a:t>
            </a:r>
          </a:p>
          <a:p>
            <a:r>
              <a:rPr lang="ru-RU" sz="2200" dirty="0" smtClean="0"/>
              <a:t>3. Медленно прогрессирующая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804158133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4501" y="732747"/>
            <a:ext cx="104490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Проявления анаэробной гангрены обычно возникают на протяжении </a:t>
            </a:r>
            <a:r>
              <a:rPr lang="ru-RU" sz="2400" dirty="0" smtClean="0"/>
              <a:t>первых </a:t>
            </a:r>
            <a:r>
              <a:rPr lang="ru-RU" sz="2400" dirty="0"/>
              <a:t>трех суток. </a:t>
            </a:r>
          </a:p>
          <a:p>
            <a:r>
              <a:rPr lang="ru-RU" sz="2400" dirty="0"/>
              <a:t>При молниеносных формах инкубационный период занимает всего </a:t>
            </a:r>
            <a:r>
              <a:rPr lang="ru-RU" sz="2400" dirty="0" smtClean="0"/>
              <a:t>несколько </a:t>
            </a:r>
            <a:r>
              <a:rPr lang="ru-RU" sz="2400" dirty="0"/>
              <a:t>часов. Чем раньше начинается заболевание, тем тяжелее оно течет и тем хуже </a:t>
            </a:r>
            <a:r>
              <a:rPr lang="ru-RU" sz="2400" dirty="0" smtClean="0"/>
              <a:t>прогноз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37381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438" y="655269"/>
            <a:ext cx="1070663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Описанная клиническая картина весьма сходна с сепсисом и некоторыми инфекционными заболеваниями (тиф, бруцеллез, паратиф и пр.). Поэтому такие больные нуждаются в тщательном клиническом обследовании. </a:t>
            </a:r>
          </a:p>
          <a:p>
            <a:r>
              <a:rPr lang="ru-RU" sz="2400" dirty="0"/>
              <a:t>Основное отличие общей реакции организма на местный гнойный процесс от сепсиса заключается в том, что все симптомы ее резко ослабевают или исчезают при вскрытии гнойного очага и создании адекватного оттока гнойного экссудата. При сепсисе этого не </a:t>
            </a:r>
            <a:r>
              <a:rPr lang="ru-RU" sz="2400" dirty="0" smtClean="0"/>
              <a:t>происходит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7142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2" y="625724"/>
            <a:ext cx="1059072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Местные симптомы </a:t>
            </a:r>
          </a:p>
          <a:p>
            <a:r>
              <a:rPr lang="ru-RU" sz="2200" dirty="0"/>
              <a:t>Пострадавшие жалуются на сильные распирающие боли в области раны, первоначально стихшие после повреждения, ощущение тесноты от мягкой или гипсовой повязки вследствие быстрого нарастания отека.</a:t>
            </a:r>
          </a:p>
          <a:p>
            <a:r>
              <a:rPr lang="ru-RU" sz="2200" dirty="0"/>
              <a:t> Местные симптомы анаэробной инфекции следующие:</a:t>
            </a:r>
          </a:p>
          <a:p>
            <a:r>
              <a:rPr lang="ru-RU" sz="2200" dirty="0" smtClean="0"/>
              <a:t>1. Характерный </a:t>
            </a:r>
            <a:r>
              <a:rPr lang="ru-RU" sz="2200" dirty="0"/>
              <a:t>внешний вид раны:</a:t>
            </a:r>
          </a:p>
          <a:p>
            <a:r>
              <a:rPr lang="ru-RU" sz="2200" dirty="0" smtClean="0"/>
              <a:t>При </a:t>
            </a:r>
            <a:r>
              <a:rPr lang="ru-RU" sz="2200" dirty="0"/>
              <a:t>снятии повязки и осмотре области повреждения обращает на себя внимание сухой, безжизненный ее вид. Имеется скудное отделяемое </a:t>
            </a:r>
            <a:r>
              <a:rPr lang="ru-RU" sz="2200" dirty="0" smtClean="0"/>
              <a:t>слизистого </a:t>
            </a:r>
            <a:r>
              <a:rPr lang="ru-RU" sz="2200" dirty="0"/>
              <a:t>характера с неприятным запахом.</a:t>
            </a:r>
          </a:p>
          <a:p>
            <a:r>
              <a:rPr lang="ru-RU" sz="2200" dirty="0" smtClean="0"/>
              <a:t>Кожа </a:t>
            </a:r>
            <a:r>
              <a:rPr lang="ru-RU" sz="2200" dirty="0"/>
              <a:t>вокруг раны цианотична, холодна на ощупь, бледна. Нередко на ней видны бронзовые или голубоватые пятна, часто просвечивают </a:t>
            </a:r>
            <a:r>
              <a:rPr lang="ru-RU" sz="2200" dirty="0" smtClean="0"/>
              <a:t>синеватые </a:t>
            </a:r>
            <a:r>
              <a:rPr lang="ru-RU" sz="2200" dirty="0"/>
              <a:t>сети расширенных и </a:t>
            </a:r>
            <a:r>
              <a:rPr lang="ru-RU" sz="2200" dirty="0" err="1"/>
              <a:t>тромбированных</a:t>
            </a:r>
            <a:r>
              <a:rPr lang="ru-RU" sz="2200" dirty="0"/>
              <a:t> поверхностных вен.</a:t>
            </a:r>
          </a:p>
          <a:p>
            <a:r>
              <a:rPr lang="ru-RU" sz="2200" dirty="0" smtClean="0"/>
              <a:t>Клетчатка </a:t>
            </a:r>
            <a:r>
              <a:rPr lang="ru-RU" sz="2200" dirty="0"/>
              <a:t>также отечна, имеет студнеобразный вид, </a:t>
            </a:r>
            <a:r>
              <a:rPr lang="ru-RU" sz="2200" dirty="0" err="1"/>
              <a:t>имбибирована</a:t>
            </a:r>
            <a:r>
              <a:rPr lang="ru-RU" sz="2200" dirty="0"/>
              <a:t> </a:t>
            </a:r>
            <a:r>
              <a:rPr lang="ru-RU" sz="2200" dirty="0" smtClean="0"/>
              <a:t>кровью</a:t>
            </a:r>
            <a:r>
              <a:rPr lang="ru-RU" sz="2200" dirty="0"/>
              <a:t>.</a:t>
            </a:r>
          </a:p>
          <a:p>
            <a:r>
              <a:rPr lang="ru-RU" sz="2200" dirty="0" smtClean="0"/>
              <a:t>Поврежденные </a:t>
            </a:r>
            <a:r>
              <a:rPr lang="ru-RU" sz="2200" dirty="0"/>
              <a:t>мышцы имеют вид «вареного мяса». Они отечны, серо-коричневого цвета и как бы не помещаются в ране, выпирают из </a:t>
            </a:r>
            <a:r>
              <a:rPr lang="ru-RU" sz="2200" dirty="0" smtClean="0"/>
              <a:t>раневого дефекта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028049288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319" y="712707"/>
            <a:ext cx="10564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2. В </a:t>
            </a:r>
            <a:r>
              <a:rPr lang="ru-RU" sz="2400" dirty="0"/>
              <a:t>окружности раны отмечается выраженный и быстро </a:t>
            </a:r>
            <a:r>
              <a:rPr lang="ru-RU" sz="2400" dirty="0" smtClean="0"/>
              <a:t>распространяющийся </a:t>
            </a:r>
            <a:r>
              <a:rPr lang="ru-RU" sz="2400" dirty="0"/>
              <a:t>в проксимальном направлении отек. Увеличивается в объеме весь сегмент конечности, а иногда и вся конечность. На коже видны следы от ставшей тесной и врезавшейся в тело повязки. Быстрое нарастание отека хорошо выявляется так называемым симптомом Мельникова (обвязанная вокруг конечности нить уже через 20-30 минут врезается в кожу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 smtClean="0"/>
              <a:t>3. В </a:t>
            </a:r>
            <a:r>
              <a:rPr lang="ru-RU" sz="2400" dirty="0"/>
              <a:t>различной степени может быть выражено газообразование. При этом под пальцами исследующего определяется характерный хруст — </a:t>
            </a:r>
            <a:r>
              <a:rPr lang="ru-RU" sz="2400" dirty="0" smtClean="0"/>
              <a:t>крепитация</a:t>
            </a:r>
            <a:r>
              <a:rPr lang="ru-RU" sz="2400" dirty="0"/>
              <a:t>. При бритье кожи в окружности раны слышны высокие металлические звуки — симптом лезвия бритвы. Постукивание шпателем или другим </a:t>
            </a:r>
            <a:r>
              <a:rPr lang="ru-RU" sz="2400" dirty="0" smtClean="0"/>
              <a:t>инструментом </a:t>
            </a:r>
            <a:r>
              <a:rPr lang="ru-RU" sz="2400" dirty="0"/>
              <a:t>выявляет характерный, также с металлическим оттенком </a:t>
            </a:r>
            <a:r>
              <a:rPr lang="ru-RU" sz="2400" dirty="0" smtClean="0"/>
              <a:t>тимпанит </a:t>
            </a:r>
            <a:r>
              <a:rPr lang="ru-RU" sz="2400" dirty="0"/>
              <a:t>— симптом шпателя. Скопление газа в раневом канале может </a:t>
            </a:r>
            <a:r>
              <a:rPr lang="ru-RU" sz="2400" dirty="0" smtClean="0"/>
              <a:t>обусловливать </a:t>
            </a:r>
            <a:r>
              <a:rPr lang="ru-RU" sz="2400" dirty="0"/>
              <a:t>появление типичного хлопающего звука при извлечении </a:t>
            </a:r>
            <a:r>
              <a:rPr lang="ru-RU" sz="2400" dirty="0" smtClean="0"/>
              <a:t>тампона </a:t>
            </a:r>
            <a:r>
              <a:rPr lang="ru-RU" sz="2400" dirty="0"/>
              <a:t>из раны — симптом пробки </a:t>
            </a:r>
            <a:r>
              <a:rPr lang="ru-RU" sz="2400" dirty="0" smtClean="0"/>
              <a:t>шампанского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18815566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350" y="874210"/>
            <a:ext cx="100884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4. Известную </a:t>
            </a:r>
            <a:r>
              <a:rPr lang="ru-RU" sz="2400" dirty="0"/>
              <a:t>диагностическую ценность при эмфизематозных формах </a:t>
            </a:r>
            <a:r>
              <a:rPr lang="ru-RU" sz="2400" dirty="0" smtClean="0"/>
              <a:t>гангрены </a:t>
            </a:r>
            <a:r>
              <a:rPr lang="ru-RU" sz="2400" dirty="0"/>
              <a:t>имеет рентгеновское исследование. На рентгенограмме обычно </a:t>
            </a:r>
            <a:r>
              <a:rPr lang="ru-RU" sz="2400" dirty="0" smtClean="0"/>
              <a:t>видна </a:t>
            </a:r>
            <a:r>
              <a:rPr lang="ru-RU" sz="2400" dirty="0" err="1"/>
              <a:t>перистость</a:t>
            </a:r>
            <a:r>
              <a:rPr lang="ru-RU" sz="2400" dirty="0"/>
              <a:t>, слоистость — характерные просветления, обусловленные скоплением газа, расслаивающего мышцы и отдельные мышечные пучки — симптом </a:t>
            </a:r>
            <a:r>
              <a:rPr lang="ru-RU" sz="2400" dirty="0" err="1" smtClean="0"/>
              <a:t>Краузе</a:t>
            </a:r>
            <a:endParaRPr lang="ru-RU" sz="2400" dirty="0"/>
          </a:p>
          <a:p>
            <a:r>
              <a:rPr lang="ru-RU" sz="2400" dirty="0" smtClean="0"/>
              <a:t>5. Для </a:t>
            </a:r>
            <a:r>
              <a:rPr lang="ru-RU" sz="2400" dirty="0"/>
              <a:t>уточнения диагноза применяют бактериологическое исследование (мазки-отпечатки из раны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9324948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5" y="690118"/>
            <a:ext cx="1068087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Общие симптомы </a:t>
            </a:r>
          </a:p>
          <a:p>
            <a:r>
              <a:rPr lang="ru-RU" sz="2400" dirty="0"/>
              <a:t>Тяжелая интоксикация проявляется в слабости, жажде, наличии тошноты, рвоты, плохом сне, заторможенности, иногда отмечается бред. </a:t>
            </a:r>
          </a:p>
          <a:p>
            <a:r>
              <a:rPr lang="ru-RU" sz="2400" dirty="0"/>
              <a:t>При осмотре раненого обращают на себя внимание бледность кожи иногда с желтушным оттенком, заострившиеся черты лица, сухой и обложенный язык. </a:t>
            </a:r>
          </a:p>
          <a:p>
            <a:r>
              <a:rPr lang="ru-RU" sz="2400" dirty="0"/>
              <a:t>Пульс значительно учащен и может не соответствовать температуре. </a:t>
            </a:r>
          </a:p>
          <a:p>
            <a:r>
              <a:rPr lang="ru-RU" sz="2400" dirty="0"/>
              <a:t>Артериальное давление обычно понижается. </a:t>
            </a:r>
          </a:p>
          <a:p>
            <a:r>
              <a:rPr lang="ru-RU" sz="2400" dirty="0"/>
              <a:t>Температура чаще субфебрильная, но может быть значительно </a:t>
            </a:r>
            <a:r>
              <a:rPr lang="ru-RU" sz="2400" dirty="0" smtClean="0"/>
              <a:t>повышенной</a:t>
            </a:r>
            <a:r>
              <a:rPr lang="ru-RU" sz="2400" dirty="0"/>
              <a:t>. </a:t>
            </a:r>
          </a:p>
          <a:p>
            <a:r>
              <a:rPr lang="ru-RU" sz="2400" dirty="0"/>
              <a:t>При исследовании крови определяется быстро нарастающая анемия </a:t>
            </a:r>
            <a:r>
              <a:rPr lang="ru-RU" sz="2400" dirty="0" smtClean="0"/>
              <a:t>вследствие </a:t>
            </a:r>
            <a:r>
              <a:rPr lang="ru-RU" sz="2400" dirty="0"/>
              <a:t>внутрисосудистого гемолиза под действием токсинов и подавления функции кроветворных органов. Характерен высокий лейкоцитоз со </a:t>
            </a:r>
            <a:r>
              <a:rPr lang="ru-RU" sz="2400" dirty="0" smtClean="0"/>
              <a:t>сдвигом </a:t>
            </a:r>
            <a:r>
              <a:rPr lang="ru-RU" sz="2400" dirty="0"/>
              <a:t>лейкоцитарной формулы влево. В особо тяжелых случаях встречается лейкопения. </a:t>
            </a:r>
          </a:p>
          <a:p>
            <a:r>
              <a:rPr lang="ru-RU" sz="2400" dirty="0"/>
              <a:t>Диурез обычно снижается, несмотря на обильное питье. В моче появляется белок и цилиндры</a:t>
            </a:r>
          </a:p>
        </p:txBody>
      </p:sp>
    </p:spTree>
    <p:extLst>
      <p:ext uri="{BB962C8B-B14F-4D97-AF65-F5344CB8AC3E}">
        <p14:creationId xmlns:p14="http://schemas.microsoft.com/office/powerpoint/2010/main" val="1946575881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6975" y="679996"/>
            <a:ext cx="1077961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ЛЕЧЕНИЕ</a:t>
            </a:r>
          </a:p>
          <a:p>
            <a:r>
              <a:rPr lang="ru-RU" sz="2400" dirty="0" smtClean="0"/>
              <a:t>Лечение </a:t>
            </a:r>
            <a:r>
              <a:rPr lang="ru-RU" sz="2400" dirty="0"/>
              <a:t>анаэробной </a:t>
            </a:r>
            <a:r>
              <a:rPr lang="ru-RU" sz="2400" dirty="0" smtClean="0"/>
              <a:t>инфекции: местное </a:t>
            </a:r>
            <a:r>
              <a:rPr lang="ru-RU" sz="2400" dirty="0"/>
              <a:t>хирургическое </a:t>
            </a:r>
            <a:r>
              <a:rPr lang="ru-RU" sz="2400" dirty="0" smtClean="0"/>
              <a:t>и общее </a:t>
            </a:r>
          </a:p>
          <a:p>
            <a:endParaRPr lang="ru-RU" sz="2400" dirty="0"/>
          </a:p>
          <a:p>
            <a:r>
              <a:rPr lang="ru-RU" sz="2400" dirty="0" smtClean="0"/>
              <a:t>Хирургическое </a:t>
            </a:r>
            <a:r>
              <a:rPr lang="ru-RU" sz="2400" dirty="0"/>
              <a:t>лечение </a:t>
            </a:r>
          </a:p>
          <a:p>
            <a:r>
              <a:rPr lang="ru-RU" sz="2400" dirty="0"/>
              <a:t>Оперативное вмешательство при анаэробной гангрене должно </a:t>
            </a:r>
            <a:r>
              <a:rPr lang="ru-RU" sz="2400" dirty="0" smtClean="0"/>
              <a:t>проводиться </a:t>
            </a:r>
            <a:r>
              <a:rPr lang="ru-RU" sz="2400" dirty="0"/>
              <a:t>немедленно после постановки диагноза </a:t>
            </a:r>
          </a:p>
          <a:p>
            <a:r>
              <a:rPr lang="ru-RU" sz="2400" dirty="0"/>
              <a:t>виды операций</a:t>
            </a:r>
          </a:p>
          <a:p>
            <a:r>
              <a:rPr lang="ru-RU" sz="2400" dirty="0" smtClean="0"/>
              <a:t>1. Широкие</a:t>
            </a:r>
            <a:r>
              <a:rPr lang="ru-RU" sz="2400" dirty="0"/>
              <a:t>, так называемые «лампасные» разрезы, проводимые продольно через весь пораженный участок (сегмент) </a:t>
            </a:r>
            <a:r>
              <a:rPr lang="ru-RU" sz="2400" dirty="0" smtClean="0"/>
              <a:t>конечности</a:t>
            </a:r>
            <a:endParaRPr lang="ru-RU" sz="2400" dirty="0"/>
          </a:p>
          <a:p>
            <a:r>
              <a:rPr lang="ru-RU" sz="2400" dirty="0" smtClean="0"/>
              <a:t>2. Широкая </a:t>
            </a:r>
            <a:r>
              <a:rPr lang="ru-RU" sz="2400" dirty="0" err="1"/>
              <a:t>некрэктомия</a:t>
            </a:r>
            <a:r>
              <a:rPr lang="ru-RU" sz="2400" dirty="0"/>
              <a:t> </a:t>
            </a:r>
          </a:p>
          <a:p>
            <a:r>
              <a:rPr lang="ru-RU" sz="2400" dirty="0" smtClean="0"/>
              <a:t>3. Ампутация </a:t>
            </a:r>
            <a:r>
              <a:rPr lang="ru-RU" sz="2400" dirty="0"/>
              <a:t>и экзартикуляция конечности 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25815541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2833" y="749905"/>
            <a:ext cx="1051345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0000"/>
                </a:solidFill>
              </a:rPr>
              <a:t>Несомненными показаниями к ампутации при анаэробной гангрене являются: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</a:rPr>
              <a:t>Ранение магистрального сосуда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</a:rPr>
              <a:t>Тяжелый огнестрельный перелом с большим разрушением кости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</a:rPr>
              <a:t>Тотальное поражение гангреной всего сегмента конечности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</a:rPr>
              <a:t>Безуспешность предшествующих щадящих операций и распространение процесса с угрозой его перехода на </a:t>
            </a:r>
            <a:r>
              <a:rPr lang="ru-RU" sz="2400" dirty="0" smtClean="0">
                <a:solidFill>
                  <a:srgbClr val="000000"/>
                </a:solidFill>
              </a:rPr>
              <a:t>туловище</a:t>
            </a:r>
          </a:p>
          <a:p>
            <a:pPr marL="342900" lvl="0" indent="-342900">
              <a:buFont typeface="+mj-lt"/>
              <a:buAutoNum type="arabicPeriod"/>
            </a:pPr>
            <a:endParaRPr lang="ru-RU" sz="2400" dirty="0">
              <a:solidFill>
                <a:srgbClr val="000000"/>
              </a:solidFill>
            </a:endParaRPr>
          </a:p>
          <a:p>
            <a:pPr lvl="0"/>
            <a:r>
              <a:rPr lang="ru-RU" sz="2400" dirty="0">
                <a:solidFill>
                  <a:srgbClr val="000000"/>
                </a:solidFill>
              </a:rPr>
              <a:t>Ампутации при анаэробной гангрене следует производить простейшими методами без зашивания </a:t>
            </a:r>
            <a:r>
              <a:rPr lang="ru-RU" sz="2400" dirty="0" smtClean="0">
                <a:solidFill>
                  <a:srgbClr val="000000"/>
                </a:solidFill>
              </a:rPr>
              <a:t>культи высокоэффективным </a:t>
            </a:r>
            <a:r>
              <a:rPr lang="ru-RU" sz="2400" dirty="0">
                <a:solidFill>
                  <a:srgbClr val="000000"/>
                </a:solidFill>
              </a:rPr>
              <a:t>методом лечения при анаэробной инфекции является гипербарическая </a:t>
            </a:r>
            <a:r>
              <a:rPr lang="ru-RU" sz="2400" dirty="0" err="1" smtClean="0">
                <a:solidFill>
                  <a:srgbClr val="000000"/>
                </a:solidFill>
              </a:rPr>
              <a:t>оксигенация</a:t>
            </a:r>
            <a:endParaRPr lang="ru-RU" sz="2400" dirty="0">
              <a:solidFill>
                <a:srgbClr val="000000"/>
              </a:solidFill>
            </a:endParaRPr>
          </a:p>
          <a:p>
            <a:pPr lvl="0"/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76840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1470" y="690325"/>
            <a:ext cx="1037178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Общее лечение </a:t>
            </a:r>
          </a:p>
          <a:p>
            <a:r>
              <a:rPr lang="ru-RU" sz="2400" dirty="0"/>
              <a:t>Специфическое лечение состоит в применении смеси </a:t>
            </a:r>
            <a:r>
              <a:rPr lang="ru-RU" sz="2400" dirty="0" smtClean="0"/>
              <a:t>противогангренозных сывороток</a:t>
            </a:r>
            <a:r>
              <a:rPr lang="ru-RU" sz="2400" dirty="0"/>
              <a:t>. Одной лечебной дозой считается 150 ООО ME поливалентной противогангренозной сыворотки. Для предупреждения анафилактической реакции сыворотку вводят под наркозом внутривенно. В зависимости от состояния больного сыворотку вводят </a:t>
            </a:r>
            <a:r>
              <a:rPr lang="ru-RU" sz="2400" dirty="0" smtClean="0"/>
              <a:t>повторно</a:t>
            </a:r>
          </a:p>
          <a:p>
            <a:endParaRPr lang="ru-RU" sz="2400" dirty="0"/>
          </a:p>
          <a:p>
            <a:r>
              <a:rPr lang="ru-RU" sz="2400" dirty="0"/>
              <a:t>Неспецифическая терапия 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Обильные внутривенные </a:t>
            </a:r>
            <a:r>
              <a:rPr lang="ru-RU" sz="2400" dirty="0" err="1"/>
              <a:t>инфузии</a:t>
            </a:r>
            <a:r>
              <a:rPr lang="ru-RU" sz="2400" dirty="0"/>
              <a:t> 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/>
              <a:t>П</a:t>
            </a:r>
            <a:r>
              <a:rPr lang="ru-RU" sz="2400" dirty="0" smtClean="0"/>
              <a:t>ереливание </a:t>
            </a:r>
            <a:r>
              <a:rPr lang="ru-RU" sz="2400" dirty="0"/>
              <a:t>крови, плазмы и </a:t>
            </a:r>
            <a:r>
              <a:rPr lang="ru-RU" sz="2400" dirty="0" smtClean="0"/>
              <a:t>кровезаменителей</a:t>
            </a:r>
          </a:p>
          <a:p>
            <a:pPr marL="342900" indent="-342900">
              <a:buAutoNum type="arabicPeriod"/>
            </a:pPr>
            <a:r>
              <a:rPr lang="ru-RU" sz="2400" dirty="0"/>
              <a:t>О</a:t>
            </a:r>
            <a:r>
              <a:rPr lang="ru-RU" sz="2400" dirty="0" smtClean="0"/>
              <a:t>бщая </a:t>
            </a:r>
            <a:r>
              <a:rPr lang="ru-RU" sz="2400" dirty="0"/>
              <a:t>антибактериальная терапия (в отношении анаэробов эффективен ряд </a:t>
            </a:r>
            <a:r>
              <a:rPr lang="ru-RU" sz="2400" dirty="0" smtClean="0"/>
              <a:t>антибиотиков </a:t>
            </a:r>
            <a:r>
              <a:rPr lang="ru-RU" sz="2400" dirty="0"/>
              <a:t>— </a:t>
            </a:r>
            <a:r>
              <a:rPr lang="ru-RU" sz="2400" dirty="0" err="1"/>
              <a:t>аугментин</a:t>
            </a:r>
            <a:r>
              <a:rPr lang="ru-RU" sz="2400" dirty="0"/>
              <a:t>, </a:t>
            </a:r>
            <a:r>
              <a:rPr lang="ru-RU" sz="2400" dirty="0" err="1"/>
              <a:t>тиенам</a:t>
            </a:r>
            <a:r>
              <a:rPr lang="ru-RU" sz="2400" dirty="0"/>
              <a:t>, </a:t>
            </a:r>
            <a:r>
              <a:rPr lang="ru-RU" sz="2400" dirty="0" err="1" smtClean="0"/>
              <a:t>метронидазол</a:t>
            </a:r>
            <a:r>
              <a:rPr lang="ru-RU" sz="2400" dirty="0" smtClean="0"/>
              <a:t>)</a:t>
            </a:r>
          </a:p>
          <a:p>
            <a:pPr marL="342900" indent="-342900">
              <a:buAutoNum type="arabicPeriod"/>
            </a:pPr>
            <a:r>
              <a:rPr lang="ru-RU" sz="2400" dirty="0"/>
              <a:t>П</a:t>
            </a:r>
            <a:r>
              <a:rPr lang="ru-RU" sz="2400" dirty="0" smtClean="0"/>
              <a:t>окой</a:t>
            </a:r>
            <a:r>
              <a:rPr lang="ru-RU" sz="2400" dirty="0"/>
              <a:t>, высококалорийное </a:t>
            </a:r>
            <a:r>
              <a:rPr lang="ru-RU" sz="2400" dirty="0" smtClean="0"/>
              <a:t>питание</a:t>
            </a:r>
          </a:p>
          <a:p>
            <a:pPr marL="342900" indent="-342900">
              <a:buAutoNum type="arabicPeriod"/>
            </a:pPr>
            <a:r>
              <a:rPr lang="ru-RU" sz="2400" dirty="0"/>
              <a:t>К</a:t>
            </a:r>
            <a:r>
              <a:rPr lang="ru-RU" sz="2400" dirty="0" smtClean="0"/>
              <a:t>оррекция </a:t>
            </a:r>
            <a:r>
              <a:rPr lang="ru-RU" sz="2400" dirty="0"/>
              <a:t>жизненно важных </a:t>
            </a:r>
            <a:r>
              <a:rPr lang="ru-RU" sz="2400" dirty="0" smtClean="0"/>
              <a:t>функций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76967637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5459" y="638190"/>
            <a:ext cx="106765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ПРОФИЛАКТИКА АНАЭРОБНОЙ ИНФЕКЦИИ</a:t>
            </a:r>
            <a:endParaRPr lang="ru-RU" sz="2000" dirty="0"/>
          </a:p>
          <a:p>
            <a:r>
              <a:rPr lang="ru-RU" sz="2000" dirty="0" smtClean="0"/>
              <a:t>1. Ранняя </a:t>
            </a:r>
            <a:r>
              <a:rPr lang="ru-RU" sz="2000" dirty="0"/>
              <a:t>радикальная хирургическая обработка ран с широким </a:t>
            </a:r>
            <a:r>
              <a:rPr lang="ru-RU" sz="2000" dirty="0" smtClean="0"/>
              <a:t>раскрытием </a:t>
            </a:r>
            <a:r>
              <a:rPr lang="ru-RU" sz="2000" dirty="0"/>
              <a:t>раневого канала и с возможно более полным иссечением </a:t>
            </a:r>
            <a:r>
              <a:rPr lang="ru-RU" sz="2000" dirty="0" smtClean="0"/>
              <a:t>нежизнеспособных </a:t>
            </a:r>
            <a:r>
              <a:rPr lang="ru-RU" sz="2000" dirty="0"/>
              <a:t>тканей, являющихся субстратом для начала массового </a:t>
            </a:r>
            <a:r>
              <a:rPr lang="ru-RU" sz="2000" dirty="0" smtClean="0"/>
              <a:t>размножения </a:t>
            </a:r>
            <a:r>
              <a:rPr lang="ru-RU" sz="2000" dirty="0"/>
              <a:t>патогенных </a:t>
            </a:r>
            <a:r>
              <a:rPr lang="ru-RU" sz="2000" dirty="0" smtClean="0"/>
              <a:t>анаэробов</a:t>
            </a:r>
            <a:endParaRPr lang="ru-RU" sz="2000" dirty="0"/>
          </a:p>
          <a:p>
            <a:r>
              <a:rPr lang="ru-RU" sz="2000" dirty="0" smtClean="0"/>
              <a:t>2. Хирургическая </a:t>
            </a:r>
            <a:r>
              <a:rPr lang="ru-RU" sz="2000" dirty="0"/>
              <a:t>обработка подавляющего большинства загрязненных, размозженных и огнестрельных ран не должна завершаться наложением первичного шва (за исключением специальных показаний</a:t>
            </a:r>
            <a:r>
              <a:rPr lang="ru-RU" sz="2000" dirty="0" smtClean="0"/>
              <a:t>)</a:t>
            </a:r>
            <a:endParaRPr lang="ru-RU" sz="2000" dirty="0"/>
          </a:p>
          <a:p>
            <a:r>
              <a:rPr lang="ru-RU" sz="2000" dirty="0" smtClean="0"/>
              <a:t>3. Весьма </a:t>
            </a:r>
            <a:r>
              <a:rPr lang="ru-RU" sz="2000" dirty="0"/>
              <a:t>существенную роль для профилактики анаэробной гангрены </a:t>
            </a:r>
            <a:r>
              <a:rPr lang="ru-RU" sz="2000" dirty="0" smtClean="0"/>
              <a:t>играет </a:t>
            </a:r>
            <a:r>
              <a:rPr lang="ru-RU" sz="2000" dirty="0"/>
              <a:t>введение в ранние сроки после повреждения </a:t>
            </a:r>
            <a:r>
              <a:rPr lang="ru-RU" sz="2000" dirty="0" smtClean="0"/>
              <a:t>антибиотиков</a:t>
            </a:r>
            <a:endParaRPr lang="ru-RU" sz="2000" dirty="0"/>
          </a:p>
          <a:p>
            <a:r>
              <a:rPr lang="ru-RU" sz="2000" dirty="0" smtClean="0"/>
              <a:t>4. Существенное </a:t>
            </a:r>
            <a:r>
              <a:rPr lang="ru-RU" sz="2000" dirty="0"/>
              <a:t>значение в предупреждении анаэробной гангрены имеет хорошая транспортная и лечебная иммобилизация, строгие показания к использованию кровеостанавливающего жгута, а также профилактика охлаждения и отморожения поврежденной </a:t>
            </a:r>
            <a:r>
              <a:rPr lang="ru-RU" sz="2000" dirty="0" smtClean="0"/>
              <a:t>конечности</a:t>
            </a:r>
            <a:endParaRPr lang="ru-RU" sz="2000" dirty="0"/>
          </a:p>
          <a:p>
            <a:r>
              <a:rPr lang="ru-RU" sz="2000" dirty="0" smtClean="0"/>
              <a:t>5. Анаэробная </a:t>
            </a:r>
            <a:r>
              <a:rPr lang="ru-RU" sz="2000" dirty="0"/>
              <a:t>инфекция является условно контагиозной, а споры ее </a:t>
            </a:r>
            <a:r>
              <a:rPr lang="ru-RU" sz="2000" dirty="0" smtClean="0"/>
              <a:t>возбудителей </a:t>
            </a:r>
            <a:r>
              <a:rPr lang="ru-RU" sz="2000" dirty="0"/>
              <a:t>— термостабильны. Поэтому при лечении больных с </a:t>
            </a:r>
            <a:r>
              <a:rPr lang="ru-RU" sz="2000" dirty="0" smtClean="0"/>
              <a:t>анаэробной </a:t>
            </a:r>
            <a:r>
              <a:rPr lang="ru-RU" sz="2000" dirty="0"/>
              <a:t>инфекцией считается обязательным осуществление мер </a:t>
            </a:r>
            <a:r>
              <a:rPr lang="ru-RU" sz="2000" dirty="0" smtClean="0"/>
              <a:t>эпидемиологического </a:t>
            </a:r>
            <a:r>
              <a:rPr lang="ru-RU" sz="2000" dirty="0"/>
              <a:t>характера: госпитализация в отдельную палату, перевязка в отдельной перевязочной, особо тщательная обработка </a:t>
            </a:r>
            <a:r>
              <a:rPr lang="ru-RU" sz="2000" dirty="0" smtClean="0"/>
              <a:t>операционной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59561338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6" y="683987"/>
            <a:ext cx="1065512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АНАЭРОБНАЯ НЕКЛОСТРИДИАЛЬНАЯ ИНФЕКЦИЯ</a:t>
            </a:r>
          </a:p>
          <a:p>
            <a:endParaRPr lang="ru-RU" sz="2400" dirty="0"/>
          </a:p>
          <a:p>
            <a:r>
              <a:rPr lang="ru-RU" sz="2400" dirty="0"/>
              <a:t>В последние годы отмечено увеличение доли участия анаэробных </a:t>
            </a:r>
            <a:r>
              <a:rPr lang="ru-RU" sz="2400" dirty="0" err="1" smtClean="0"/>
              <a:t>неспорообразующих</a:t>
            </a:r>
            <a:r>
              <a:rPr lang="ru-RU" sz="2400" dirty="0" smtClean="0"/>
              <a:t> </a:t>
            </a:r>
            <a:r>
              <a:rPr lang="ru-RU" sz="2400" dirty="0"/>
              <a:t>микроорганизмов в развитии гнойных заболеваний и осложнений — так называемая </a:t>
            </a:r>
            <a:r>
              <a:rPr lang="ru-RU" sz="2400" dirty="0" err="1"/>
              <a:t>неклостидиальная</a:t>
            </a:r>
            <a:r>
              <a:rPr lang="ru-RU" sz="2400" dirty="0"/>
              <a:t> анаэробная </a:t>
            </a:r>
            <a:r>
              <a:rPr lang="ru-RU" sz="2400" dirty="0" smtClean="0"/>
              <a:t>инфекция</a:t>
            </a:r>
          </a:p>
          <a:p>
            <a:endParaRPr lang="ru-RU" sz="2400" dirty="0"/>
          </a:p>
          <a:p>
            <a:r>
              <a:rPr lang="ru-RU" sz="2400" dirty="0" smtClean="0"/>
              <a:t>ЭТИОЛОГИЯ</a:t>
            </a:r>
            <a:endParaRPr lang="ru-RU" sz="2400" dirty="0"/>
          </a:p>
          <a:p>
            <a:r>
              <a:rPr lang="ru-RU" sz="2400" dirty="0"/>
              <a:t>Возбудителями </a:t>
            </a:r>
            <a:r>
              <a:rPr lang="ru-RU" sz="2400" dirty="0" err="1"/>
              <a:t>неклостридиальной</a:t>
            </a:r>
            <a:r>
              <a:rPr lang="ru-RU" sz="2400" dirty="0"/>
              <a:t> анаэробной инфекции часто являются представители нормальной </a:t>
            </a:r>
            <a:r>
              <a:rPr lang="ru-RU" sz="2400" dirty="0" err="1"/>
              <a:t>аутофлоры</a:t>
            </a:r>
            <a:r>
              <a:rPr lang="ru-RU" sz="2400" dirty="0"/>
              <a:t> человека, находящиеся на коже, в полости рта, желудочно-кишечном тракте. Это такие микроорганизмы, как бактероиды, </a:t>
            </a:r>
            <a:r>
              <a:rPr lang="ru-RU" sz="2400" dirty="0" err="1"/>
              <a:t>пептококки</a:t>
            </a:r>
            <a:r>
              <a:rPr lang="ru-RU" sz="2400" dirty="0"/>
              <a:t>, </a:t>
            </a:r>
            <a:r>
              <a:rPr lang="ru-RU" sz="2400" dirty="0" err="1"/>
              <a:t>пептострептококки</a:t>
            </a:r>
            <a:r>
              <a:rPr lang="ru-RU" sz="2400" dirty="0"/>
              <a:t>, актиномицеты, микрококки и пр.</a:t>
            </a:r>
          </a:p>
        </p:txBody>
      </p:sp>
    </p:spTree>
    <p:extLst>
      <p:ext uri="{BB962C8B-B14F-4D97-AF65-F5344CB8AC3E}">
        <p14:creationId xmlns:p14="http://schemas.microsoft.com/office/powerpoint/2010/main" val="1087066351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611" y="599553"/>
            <a:ext cx="1074098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КЛИНИЧЕСКАЯ КАРТИНА</a:t>
            </a:r>
          </a:p>
          <a:p>
            <a:r>
              <a:rPr lang="ru-RU" sz="2000" dirty="0" smtClean="0"/>
              <a:t>Анаэробная </a:t>
            </a:r>
            <a:r>
              <a:rPr lang="ru-RU" sz="2000" dirty="0" err="1"/>
              <a:t>неклостридиальная</a:t>
            </a:r>
            <a:r>
              <a:rPr lang="ru-RU" sz="2000" dirty="0"/>
              <a:t> инфекция клинически протекает в виде флегмоны с обширным поражением подкожной жировой клетчатки, </a:t>
            </a:r>
            <a:r>
              <a:rPr lang="ru-RU" sz="2000" dirty="0" smtClean="0"/>
              <a:t>фасций </a:t>
            </a:r>
            <a:r>
              <a:rPr lang="ru-RU" sz="2000" dirty="0"/>
              <a:t>и мышц (целлюлит, </a:t>
            </a:r>
            <a:r>
              <a:rPr lang="ru-RU" sz="2000" dirty="0" err="1"/>
              <a:t>фасцит</a:t>
            </a:r>
            <a:r>
              <a:rPr lang="ru-RU" sz="2000" dirty="0"/>
              <a:t>, миозит). Особенностью </a:t>
            </a:r>
            <a:r>
              <a:rPr lang="ru-RU" sz="2000" dirty="0" err="1" smtClean="0"/>
              <a:t>неклостридиальной</a:t>
            </a:r>
            <a:r>
              <a:rPr lang="ru-RU" sz="2000" dirty="0" smtClean="0"/>
              <a:t> </a:t>
            </a:r>
            <a:r>
              <a:rPr lang="ru-RU" sz="2000" dirty="0"/>
              <a:t>анаэробной инфекции является разлитой, не склонный к ограничению характер процесса, его прогрессирование несмотря на проводимые </a:t>
            </a:r>
            <a:r>
              <a:rPr lang="ru-RU" sz="2000" dirty="0" smtClean="0"/>
              <a:t>лечебные </a:t>
            </a:r>
            <a:r>
              <a:rPr lang="ru-RU" sz="2000" dirty="0"/>
              <a:t>мероприятия. </a:t>
            </a:r>
          </a:p>
          <a:p>
            <a:r>
              <a:rPr lang="ru-RU" sz="2000" dirty="0"/>
              <a:t>При целлюлите отмечается ограниченная гиперемия кожи, умеренный отек, выходящий за ее пределы. В ране клетчатка грязно-серого цвета, пропитана </a:t>
            </a:r>
            <a:r>
              <a:rPr lang="ru-RU" sz="2000" dirty="0" smtClean="0"/>
              <a:t>серозно-гнойной </a:t>
            </a:r>
            <a:r>
              <a:rPr lang="ru-RU" sz="2000" dirty="0"/>
              <a:t>буроватой жидкостью. </a:t>
            </a:r>
          </a:p>
          <a:p>
            <a:r>
              <a:rPr lang="ru-RU" sz="2000" dirty="0"/>
              <a:t>При вовлечении в процесс фасций развивается </a:t>
            </a:r>
            <a:r>
              <a:rPr lang="ru-RU" sz="2000" dirty="0" err="1"/>
              <a:t>фасцит</a:t>
            </a:r>
            <a:r>
              <a:rPr lang="ru-RU" sz="2000" dirty="0"/>
              <a:t>, для которого </a:t>
            </a:r>
            <a:r>
              <a:rPr lang="ru-RU" sz="2000" dirty="0" smtClean="0"/>
              <a:t>характерен </a:t>
            </a:r>
            <a:r>
              <a:rPr lang="ru-RU" sz="2000" dirty="0"/>
              <a:t>некроз и частичное расплавление фасций. При поражении мышц (миозит) они имеют вид «вареного мяса», пропитаны серозно-геморрагическим экссудатом. </a:t>
            </a:r>
          </a:p>
          <a:p>
            <a:r>
              <a:rPr lang="ru-RU" sz="2000" dirty="0"/>
              <a:t>Из общих явлений выражены слабость, субфебрильная температура, </a:t>
            </a:r>
            <a:r>
              <a:rPr lang="ru-RU" sz="2000" dirty="0" smtClean="0"/>
              <a:t>анемия</a:t>
            </a:r>
            <a:r>
              <a:rPr lang="ru-RU" sz="2000" dirty="0"/>
              <a:t>. При прогрессировании местного процесса нарастают явления общей интоксикации: усиление болей, высокая температура, выраженная </a:t>
            </a:r>
            <a:r>
              <a:rPr lang="ru-RU" sz="2000" dirty="0" smtClean="0"/>
              <a:t>тахикардия</a:t>
            </a:r>
            <a:r>
              <a:rPr lang="ru-RU" sz="2000" dirty="0"/>
              <a:t>, гипотония, </a:t>
            </a:r>
            <a:r>
              <a:rPr lang="ru-RU" sz="2000" dirty="0" err="1"/>
              <a:t>субиктеричность</a:t>
            </a:r>
            <a:r>
              <a:rPr lang="ru-RU" sz="2000" dirty="0"/>
              <a:t> склер, </a:t>
            </a:r>
            <a:r>
              <a:rPr lang="ru-RU" sz="2000" dirty="0" err="1"/>
              <a:t>олигурия</a:t>
            </a:r>
            <a:r>
              <a:rPr lang="ru-RU" sz="2000" dirty="0"/>
              <a:t>, выраженный </a:t>
            </a:r>
            <a:r>
              <a:rPr lang="ru-RU" sz="2000" dirty="0" smtClean="0"/>
              <a:t>лейкоцитоз</a:t>
            </a:r>
            <a:r>
              <a:rPr lang="ru-RU" sz="2000" dirty="0"/>
              <a:t>. </a:t>
            </a:r>
          </a:p>
          <a:p>
            <a:r>
              <a:rPr lang="ru-RU" sz="2000" dirty="0"/>
              <a:t>Лучшим методом бактериальной диагностики является газожидкостная хроматография, позволяющая выявить анаэробные микроорганизмы, продуцирующие летучие жирные </a:t>
            </a:r>
            <a:r>
              <a:rPr lang="ru-RU" sz="2000" dirty="0" smtClean="0"/>
              <a:t>кислоты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57700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319" y="738259"/>
            <a:ext cx="108483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ИЗМЕНЕНИЯ ЛАБОРАТОРНЫХ ДАННЫХ</a:t>
            </a:r>
            <a:endParaRPr lang="ru-RU" sz="2000" dirty="0"/>
          </a:p>
          <a:p>
            <a:r>
              <a:rPr lang="ru-RU" sz="2000" b="1" dirty="0"/>
              <a:t>Изменения в клиническом анализе крови </a:t>
            </a:r>
          </a:p>
          <a:p>
            <a:r>
              <a:rPr lang="ru-RU" sz="2000" dirty="0"/>
              <a:t>Для всех гнойных хирургических заболеваний характерно наличие </a:t>
            </a:r>
            <a:r>
              <a:rPr lang="ru-RU" sz="2000" dirty="0" smtClean="0"/>
              <a:t>лейкоцитоза</a:t>
            </a:r>
            <a:r>
              <a:rPr lang="ru-RU" sz="2000" dirty="0"/>
              <a:t>, сдвига лейкоцитарной формулы влево, повышение СОЭ. </a:t>
            </a:r>
          </a:p>
          <a:p>
            <a:r>
              <a:rPr lang="ru-RU" sz="2000" dirty="0"/>
              <a:t>Под сдвигом формулы влево понимают </a:t>
            </a:r>
            <a:r>
              <a:rPr lang="ru-RU" sz="2000" dirty="0" err="1"/>
              <a:t>нейтрофилез</a:t>
            </a:r>
            <a:r>
              <a:rPr lang="ru-RU" sz="2000" dirty="0"/>
              <a:t> (увеличение </a:t>
            </a:r>
            <a:r>
              <a:rPr lang="ru-RU" sz="2000" dirty="0" smtClean="0"/>
              <a:t>процентного </a:t>
            </a:r>
            <a:r>
              <a:rPr lang="ru-RU" sz="2000" dirty="0"/>
              <a:t>содержания нейтрофилов), а также превышение нормального уровня </a:t>
            </a:r>
            <a:r>
              <a:rPr lang="ru-RU" sz="2000" dirty="0" err="1"/>
              <a:t>палочкоядерных</a:t>
            </a:r>
            <a:r>
              <a:rPr lang="ru-RU" sz="2000" dirty="0"/>
              <a:t> лейкоцитов (более 5-7%) и появление в периферической крови незрелых (молодых) форм лейкоцитов (юные, миелоциты). При этом обычно отмечается относительное снижение количества лимфоцитов и </a:t>
            </a:r>
            <a:r>
              <a:rPr lang="ru-RU" sz="2000" dirty="0" smtClean="0"/>
              <a:t>моноцитов</a:t>
            </a:r>
            <a:r>
              <a:rPr lang="ru-RU" sz="2000" dirty="0"/>
              <a:t>. </a:t>
            </a:r>
          </a:p>
          <a:p>
            <a:r>
              <a:rPr lang="ru-RU" sz="2000" dirty="0"/>
              <a:t>Абсолютное снижение лимфоцитов и моноцитов является </a:t>
            </a:r>
            <a:r>
              <a:rPr lang="ru-RU" sz="2000" dirty="0" smtClean="0"/>
              <a:t>неблагоприятным </a:t>
            </a:r>
            <a:r>
              <a:rPr lang="ru-RU" sz="2000" dirty="0"/>
              <a:t>признаком и свидетельствует об истощении защитных механизмов. </a:t>
            </a:r>
          </a:p>
          <a:p>
            <a:r>
              <a:rPr lang="ru-RU" sz="2000" dirty="0"/>
              <a:t>Повышение СОЭ обычно отмечается через 1-2 суток от начала </a:t>
            </a:r>
            <a:r>
              <a:rPr lang="ru-RU" sz="2000" dirty="0" smtClean="0"/>
              <a:t>заболевания</a:t>
            </a:r>
            <a:r>
              <a:rPr lang="ru-RU" sz="2000" dirty="0"/>
              <a:t>, а восстанавливается она через 7-10 дней после купирования острых воспалительных явлений. Нормализация СОЭ свидетельствует обычно о полной ликвидации активности воспалительного процесса. </a:t>
            </a:r>
          </a:p>
          <a:p>
            <a:r>
              <a:rPr lang="ru-RU" sz="2000" dirty="0"/>
              <a:t>При длительных тяжелых гнойных процессах отмечается </a:t>
            </a:r>
            <a:r>
              <a:rPr lang="ru-RU" sz="2000" dirty="0" smtClean="0"/>
              <a:t>анемия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7241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5763" y="577170"/>
            <a:ext cx="1063795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ЛЕЧЕНИЕ</a:t>
            </a:r>
          </a:p>
          <a:p>
            <a:r>
              <a:rPr lang="ru-RU" sz="2200" dirty="0" smtClean="0"/>
              <a:t>Основными </a:t>
            </a:r>
            <a:r>
              <a:rPr lang="ru-RU" sz="2200" dirty="0"/>
              <a:t>компонентами комплексного лечения являются:</a:t>
            </a:r>
          </a:p>
          <a:p>
            <a:r>
              <a:rPr lang="ru-RU" sz="2200" dirty="0" smtClean="0"/>
              <a:t>1. Срочная </a:t>
            </a:r>
            <a:r>
              <a:rPr lang="ru-RU" sz="2200" dirty="0"/>
              <a:t>радикальная хирургическая обработка, заключающаяся в </a:t>
            </a:r>
            <a:r>
              <a:rPr lang="ru-RU" sz="2200" dirty="0" smtClean="0"/>
              <a:t>широком </a:t>
            </a:r>
            <a:r>
              <a:rPr lang="ru-RU" sz="2200" dirty="0"/>
              <a:t>рассечении всех пораженных тканей, максимальном иссечении нежизнеспособных и с сомнительной жизнеспособностью </a:t>
            </a:r>
            <a:r>
              <a:rPr lang="ru-RU" sz="2200" dirty="0" smtClean="0"/>
              <a:t>тканей</a:t>
            </a:r>
            <a:endParaRPr lang="ru-RU" sz="2200" dirty="0"/>
          </a:p>
          <a:p>
            <a:r>
              <a:rPr lang="ru-RU" sz="2200" dirty="0" smtClean="0"/>
              <a:t>2. Антибактериальная </a:t>
            </a:r>
            <a:r>
              <a:rPr lang="ru-RU" sz="2200" dirty="0"/>
              <a:t>терапия. Следует начинать лечение с внутривенного введения </a:t>
            </a:r>
            <a:r>
              <a:rPr lang="ru-RU" sz="2200" dirty="0" err="1"/>
              <a:t>метронидазола</a:t>
            </a:r>
            <a:r>
              <a:rPr lang="ru-RU" sz="2200" dirty="0"/>
              <a:t>, использования </a:t>
            </a:r>
            <a:r>
              <a:rPr lang="ru-RU" sz="2200" dirty="0" err="1"/>
              <a:t>диоксидина</a:t>
            </a:r>
            <a:r>
              <a:rPr lang="ru-RU" sz="2200" dirty="0"/>
              <a:t>, </a:t>
            </a:r>
            <a:r>
              <a:rPr lang="ru-RU" sz="2200" dirty="0" err="1" smtClean="0"/>
              <a:t>клиндамидина</a:t>
            </a:r>
            <a:endParaRPr lang="ru-RU" sz="2200" dirty="0"/>
          </a:p>
          <a:p>
            <a:r>
              <a:rPr lang="ru-RU" sz="2200" dirty="0" smtClean="0"/>
              <a:t>Дополнительно </a:t>
            </a:r>
            <a:r>
              <a:rPr lang="ru-RU" sz="2200" dirty="0"/>
              <a:t>назначаются антибиотики из группы </a:t>
            </a:r>
            <a:r>
              <a:rPr lang="ru-RU" sz="2200" dirty="0" err="1"/>
              <a:t>аминогликозидов</a:t>
            </a:r>
            <a:r>
              <a:rPr lang="ru-RU" sz="2200" dirty="0"/>
              <a:t>, цефалоспоринов, полусинтетических пенициллинов.</a:t>
            </a:r>
          </a:p>
          <a:p>
            <a:r>
              <a:rPr lang="ru-RU" sz="2200" dirty="0" smtClean="0"/>
              <a:t>3. Массивная </a:t>
            </a:r>
            <a:r>
              <a:rPr lang="ru-RU" sz="2200" dirty="0" err="1"/>
              <a:t>дезинтоксикационная</a:t>
            </a:r>
            <a:r>
              <a:rPr lang="ru-RU" sz="2200" dirty="0"/>
              <a:t> терапия с применением средств </a:t>
            </a:r>
            <a:r>
              <a:rPr lang="ru-RU" sz="2200" dirty="0" smtClean="0"/>
              <a:t>экстракорпоральной детоксикации</a:t>
            </a:r>
            <a:endParaRPr lang="ru-RU" sz="2200" dirty="0"/>
          </a:p>
          <a:p>
            <a:r>
              <a:rPr lang="ru-RU" sz="2200" dirty="0" smtClean="0"/>
              <a:t>4. Иммунотерапия </a:t>
            </a:r>
            <a:r>
              <a:rPr lang="ru-RU" sz="2200" dirty="0"/>
              <a:t>(переливание плазмы, введение препаратов тимуса, </a:t>
            </a:r>
            <a:r>
              <a:rPr lang="ru-RU" sz="2200" dirty="0" err="1" smtClean="0"/>
              <a:t>интерлейкинов</a:t>
            </a:r>
            <a:r>
              <a:rPr lang="ru-RU" sz="2200" dirty="0"/>
              <a:t>, </a:t>
            </a:r>
            <a:r>
              <a:rPr lang="ru-RU" sz="2200" dirty="0" err="1"/>
              <a:t>иммуногобуллинов</a:t>
            </a:r>
            <a:r>
              <a:rPr lang="ru-RU" sz="2200" dirty="0"/>
              <a:t>, перфузия </a:t>
            </a:r>
            <a:r>
              <a:rPr lang="ru-RU" sz="2200" dirty="0" err="1"/>
              <a:t>ксеноселезенки</a:t>
            </a:r>
            <a:r>
              <a:rPr lang="ru-RU" sz="2200" dirty="0" smtClean="0"/>
              <a:t>)</a:t>
            </a:r>
            <a:endParaRPr lang="ru-RU" sz="2200" dirty="0"/>
          </a:p>
          <a:p>
            <a:r>
              <a:rPr lang="ru-RU" sz="2200" dirty="0" smtClean="0"/>
              <a:t>Таким </a:t>
            </a:r>
            <a:r>
              <a:rPr lang="ru-RU" sz="2200" dirty="0"/>
              <a:t>образом, для успешного лечения анаэробной </a:t>
            </a:r>
            <a:r>
              <a:rPr lang="ru-RU" sz="2200" dirty="0" err="1"/>
              <a:t>неклостридиальной</a:t>
            </a:r>
            <a:r>
              <a:rPr lang="ru-RU" sz="2200" dirty="0"/>
              <a:t> инфекции необходимо использовать весь комплекс современной </a:t>
            </a:r>
            <a:r>
              <a:rPr lang="ru-RU" sz="2200" dirty="0" smtClean="0"/>
              <a:t>патогенетической </a:t>
            </a:r>
            <a:r>
              <a:rPr lang="ru-RU" sz="2200" dirty="0"/>
              <a:t>терапии при непременном адекватном хирургическом лечении</a:t>
            </a:r>
          </a:p>
        </p:txBody>
      </p:sp>
    </p:spTree>
    <p:extLst>
      <p:ext uri="{BB962C8B-B14F-4D97-AF65-F5344CB8AC3E}">
        <p14:creationId xmlns:p14="http://schemas.microsoft.com/office/powerpoint/2010/main" val="1543912495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9854" y="610136"/>
            <a:ext cx="10676585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/>
              <a:t>ГНИЛОСТНАЯ ИНФЕКЦИЯ</a:t>
            </a:r>
          </a:p>
          <a:p>
            <a:r>
              <a:rPr lang="ru-RU" sz="1900" dirty="0" smtClean="0"/>
              <a:t>Гнилостная </a:t>
            </a:r>
            <a:r>
              <a:rPr lang="ru-RU" sz="1900" dirty="0"/>
              <a:t>инфекция вызывается различными представителями </a:t>
            </a:r>
            <a:r>
              <a:rPr lang="ru-RU" sz="1900" dirty="0" smtClean="0"/>
              <a:t>анаэробной </a:t>
            </a:r>
            <a:r>
              <a:rPr lang="ru-RU" sz="1900" dirty="0" err="1"/>
              <a:t>неклостридиальной</a:t>
            </a:r>
            <a:r>
              <a:rPr lang="ru-RU" sz="1900" dirty="0"/>
              <a:t> микрофлоры в сочетании с аэробными </a:t>
            </a:r>
            <a:r>
              <a:rPr lang="ru-RU" sz="1900" dirty="0" smtClean="0"/>
              <a:t>микроорганизмами </a:t>
            </a:r>
            <a:r>
              <a:rPr lang="ru-RU" sz="1900" dirty="0"/>
              <a:t>(чаще стафилококками или грамотрицательными палочками — </a:t>
            </a:r>
            <a:r>
              <a:rPr lang="ru-RU" sz="1900" dirty="0" err="1"/>
              <a:t>Ps</a:t>
            </a:r>
            <a:r>
              <a:rPr lang="ru-RU" sz="1900" dirty="0"/>
              <a:t>. </a:t>
            </a:r>
            <a:r>
              <a:rPr lang="ru-RU" sz="1900" dirty="0" err="1"/>
              <a:t>aeruginosa</a:t>
            </a:r>
            <a:r>
              <a:rPr lang="ru-RU" sz="1900" dirty="0"/>
              <a:t>, Е. </a:t>
            </a:r>
            <a:r>
              <a:rPr lang="ru-RU" sz="1900" dirty="0" err="1"/>
              <a:t>coli</a:t>
            </a:r>
            <a:r>
              <a:rPr lang="ru-RU" sz="1900" dirty="0"/>
              <a:t>, Р. </a:t>
            </a:r>
            <a:r>
              <a:rPr lang="ru-RU" sz="1900" dirty="0" err="1"/>
              <a:t>vulgaris</a:t>
            </a:r>
            <a:r>
              <a:rPr lang="ru-RU" sz="1900" dirty="0"/>
              <a:t>, Е. </a:t>
            </a:r>
            <a:r>
              <a:rPr lang="ru-RU" sz="1900" dirty="0" err="1"/>
              <a:t>aerogenes</a:t>
            </a:r>
            <a:r>
              <a:rPr lang="ru-RU" sz="1900" dirty="0"/>
              <a:t>, </a:t>
            </a:r>
            <a:r>
              <a:rPr lang="ru-RU" sz="1900" dirty="0" err="1"/>
              <a:t>Klebsiella</a:t>
            </a:r>
            <a:r>
              <a:rPr lang="ru-RU" sz="1900" dirty="0"/>
              <a:t>). </a:t>
            </a:r>
          </a:p>
          <a:p>
            <a:r>
              <a:rPr lang="ru-RU" sz="1900" dirty="0"/>
              <a:t>По местным изменениям тканей и общей реакции организма гнилостная инфекция близка к </a:t>
            </a:r>
            <a:r>
              <a:rPr lang="ru-RU" sz="1900" dirty="0" err="1"/>
              <a:t>неклостридиальной</a:t>
            </a:r>
            <a:r>
              <a:rPr lang="ru-RU" sz="1900" dirty="0"/>
              <a:t> анаэробной инфекции. Характерно преобладание процессов некроза над процессами воспаления. </a:t>
            </a:r>
            <a:r>
              <a:rPr lang="ru-RU" sz="1900" dirty="0" smtClean="0"/>
              <a:t>Расплавление </a:t>
            </a:r>
            <a:r>
              <a:rPr lang="ru-RU" sz="1900" dirty="0"/>
              <a:t>тканей сопровождается выделением значительного количества </a:t>
            </a:r>
            <a:r>
              <a:rPr lang="ru-RU" sz="1900" dirty="0" smtClean="0"/>
              <a:t>зловонного </a:t>
            </a:r>
            <a:r>
              <a:rPr lang="ru-RU" sz="1900" dirty="0"/>
              <a:t>гноя. </a:t>
            </a:r>
            <a:r>
              <a:rPr lang="ru-RU" sz="1900" dirty="0" smtClean="0"/>
              <a:t>Гнилостная </a:t>
            </a:r>
            <a:r>
              <a:rPr lang="ru-RU" sz="1900" dirty="0"/>
              <a:t>инфекция наблюдается при рваных, размозженных ранах, при открытых переломах</a:t>
            </a:r>
            <a:r>
              <a:rPr lang="ru-RU" sz="1900" dirty="0" smtClean="0"/>
              <a:t>. И нередко  </a:t>
            </a:r>
            <a:r>
              <a:rPr lang="ru-RU" sz="1900" dirty="0"/>
              <a:t>является причиной острого парапроктита, аппендикулярного абсцесса. </a:t>
            </a:r>
          </a:p>
          <a:p>
            <a:r>
              <a:rPr lang="ru-RU" sz="1900" dirty="0"/>
              <a:t>При развитии гнилостной инфекции края и дно раны представлены </a:t>
            </a:r>
            <a:r>
              <a:rPr lang="ru-RU" sz="1900" dirty="0" smtClean="0"/>
              <a:t>тканями </a:t>
            </a:r>
            <a:r>
              <a:rPr lang="ru-RU" sz="1900" dirty="0"/>
              <a:t>с очагами распада, отмечается геморрагическое, грязно-серого цвета, зловонное отделяемое. Вокруг раны выявляется выраженный отек, </a:t>
            </a:r>
            <a:r>
              <a:rPr lang="ru-RU" sz="1900" dirty="0" smtClean="0"/>
              <a:t>гиперемия</a:t>
            </a:r>
            <a:r>
              <a:rPr lang="ru-RU" sz="1900" dirty="0"/>
              <a:t>. </a:t>
            </a:r>
            <a:r>
              <a:rPr lang="ru-RU" sz="1900" dirty="0" smtClean="0"/>
              <a:t>Часто </a:t>
            </a:r>
            <a:r>
              <a:rPr lang="ru-RU" sz="1900" dirty="0"/>
              <a:t>наблюдается лимфангит и лимфаденит. Весьма значительны </a:t>
            </a:r>
            <a:r>
              <a:rPr lang="ru-RU" sz="1900" dirty="0" smtClean="0"/>
              <a:t>проявления </a:t>
            </a:r>
            <a:r>
              <a:rPr lang="ru-RU" sz="1900" dirty="0"/>
              <a:t>интоксикации организма (высокая температура, озноб, плохой сон). </a:t>
            </a:r>
          </a:p>
          <a:p>
            <a:r>
              <a:rPr lang="ru-RU" sz="1900" dirty="0"/>
              <a:t>Лечение гнилостной инфекции проводится по принципам лечения </a:t>
            </a:r>
            <a:r>
              <a:rPr lang="ru-RU" sz="1900" dirty="0" err="1" smtClean="0"/>
              <a:t>неклостридиальной</a:t>
            </a:r>
            <a:r>
              <a:rPr lang="ru-RU" sz="1900" dirty="0" smtClean="0"/>
              <a:t> </a:t>
            </a:r>
            <a:r>
              <a:rPr lang="ru-RU" sz="1900" dirty="0"/>
              <a:t>анаэробной инфекции. </a:t>
            </a:r>
            <a:endParaRPr lang="ru-RU" sz="1900" dirty="0" smtClean="0"/>
          </a:p>
          <a:p>
            <a:r>
              <a:rPr lang="ru-RU" sz="1900" dirty="0" smtClean="0"/>
              <a:t>Профилактикой </a:t>
            </a:r>
            <a:r>
              <a:rPr lang="ru-RU" sz="1900" dirty="0"/>
              <a:t>гнилостной инфекции является ранняя и полноценная </a:t>
            </a:r>
            <a:r>
              <a:rPr lang="ru-RU" sz="1900" dirty="0" smtClean="0"/>
              <a:t>первичная </a:t>
            </a:r>
            <a:r>
              <a:rPr lang="ru-RU" sz="1900" dirty="0"/>
              <a:t>хирургическая обработка раны, ранняя экстренная хирургическая помощь и современная </a:t>
            </a:r>
            <a:r>
              <a:rPr lang="ru-RU" sz="1900" dirty="0" smtClean="0"/>
              <a:t>антибиотикопрофилактика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155509442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1369" y="631853"/>
            <a:ext cx="1076673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СТОЛБНЯК — специфическое инфекционное заболевание, осложняющее течение раневого </a:t>
            </a:r>
            <a:r>
              <a:rPr lang="ru-RU" sz="2000" dirty="0" smtClean="0"/>
              <a:t>процесса</a:t>
            </a:r>
          </a:p>
          <a:p>
            <a:endParaRPr lang="ru-RU" sz="2000" dirty="0"/>
          </a:p>
          <a:p>
            <a:r>
              <a:rPr lang="ru-RU" sz="2000" dirty="0" smtClean="0"/>
              <a:t>ЭТИОПАТОГЕНЕЗ</a:t>
            </a:r>
            <a:endParaRPr lang="ru-RU" sz="2000" dirty="0"/>
          </a:p>
          <a:p>
            <a:r>
              <a:rPr lang="ru-RU" sz="2000" dirty="0" smtClean="0"/>
              <a:t>Возбудитель </a:t>
            </a:r>
            <a:r>
              <a:rPr lang="ru-RU" sz="2000" dirty="0"/>
              <a:t>столбняка — столбнячная палочка — </a:t>
            </a:r>
            <a:r>
              <a:rPr lang="ru-RU" sz="2000" dirty="0" err="1"/>
              <a:t>Clostridium</a:t>
            </a:r>
            <a:r>
              <a:rPr lang="ru-RU" sz="2000" dirty="0"/>
              <a:t> </a:t>
            </a:r>
            <a:r>
              <a:rPr lang="ru-RU" sz="2000" dirty="0" err="1"/>
              <a:t>tetani</a:t>
            </a:r>
            <a:r>
              <a:rPr lang="ru-RU" sz="2000" dirty="0"/>
              <a:t>. Это строго анаэробный, спорообразующий грамположительный </a:t>
            </a:r>
            <a:r>
              <a:rPr lang="ru-RU" sz="2000" dirty="0" smtClean="0"/>
              <a:t>микроорганизм</a:t>
            </a:r>
            <a:r>
              <a:rPr lang="ru-RU" sz="2000" dirty="0"/>
              <a:t>. Споры его очень устойчивы к факторам внешней среды. Бактерии могут существовать в обычных условиях в течение многих лет. </a:t>
            </a:r>
          </a:p>
          <a:p>
            <a:r>
              <a:rPr lang="ru-RU" sz="2000" dirty="0"/>
              <a:t>Столбнячная палочка выделяет экзотоксин, состоящий из двух фракций: </a:t>
            </a:r>
            <a:r>
              <a:rPr lang="ru-RU" sz="2000" dirty="0" err="1"/>
              <a:t>тетаноспазмина</a:t>
            </a:r>
            <a:r>
              <a:rPr lang="ru-RU" sz="2000" dirty="0"/>
              <a:t>, повреждающего нервную систему, и </a:t>
            </a:r>
            <a:r>
              <a:rPr lang="ru-RU" sz="2000" dirty="0" err="1"/>
              <a:t>тетаногемолизина</a:t>
            </a:r>
            <a:r>
              <a:rPr lang="ru-RU" sz="2000" dirty="0"/>
              <a:t>, разрушающего эритроциты. </a:t>
            </a:r>
          </a:p>
          <a:p>
            <a:r>
              <a:rPr lang="ru-RU" sz="2000" dirty="0" err="1"/>
              <a:t>Тетаноинтоксикация</a:t>
            </a:r>
            <a:r>
              <a:rPr lang="ru-RU" sz="2000" dirty="0"/>
              <a:t> развивается в связи со специфическим воздействием столбнячного токсина на ткани. Через гематоэнцефалический барьер и по нервным волокнам токсин поступает в центральную нервную систему. </a:t>
            </a:r>
          </a:p>
          <a:p>
            <a:r>
              <a:rPr lang="ru-RU" sz="2000" dirty="0"/>
              <a:t>Основное его количество обнаруживается в </a:t>
            </a:r>
            <a:r>
              <a:rPr lang="ru-RU" sz="2000" dirty="0" err="1"/>
              <a:t>мотонейронах</a:t>
            </a:r>
            <a:r>
              <a:rPr lang="ru-RU" sz="2000" dirty="0"/>
              <a:t>. Токсин </a:t>
            </a:r>
            <a:r>
              <a:rPr lang="ru-RU" sz="2000" dirty="0" smtClean="0"/>
              <a:t>дезорганизует </a:t>
            </a:r>
            <a:r>
              <a:rPr lang="ru-RU" sz="2000" dirty="0"/>
              <a:t>деятельность двигательных центров, что приводит к тоническому напряжению мышц и </a:t>
            </a:r>
            <a:r>
              <a:rPr lang="ru-RU" sz="2000" dirty="0" err="1" smtClean="0"/>
              <a:t>клоникотоническим</a:t>
            </a:r>
            <a:r>
              <a:rPr lang="ru-RU" sz="2000" dirty="0" smtClean="0"/>
              <a:t> </a:t>
            </a:r>
            <a:r>
              <a:rPr lang="ru-RU" sz="2000" dirty="0"/>
              <a:t>судорогам. </a:t>
            </a:r>
          </a:p>
          <a:p>
            <a:r>
              <a:rPr lang="ru-RU" sz="2000" dirty="0"/>
              <a:t>Особенностью столбняка является то, что это — раневая инфекция. </a:t>
            </a:r>
            <a:r>
              <a:rPr lang="ru-RU" sz="2000" dirty="0" smtClean="0"/>
              <a:t>Столбнячная </a:t>
            </a:r>
            <a:r>
              <a:rPr lang="ru-RU" sz="2000" dirty="0"/>
              <a:t>палочка поступает в организм только через поврежденные </a:t>
            </a:r>
            <a:r>
              <a:rPr lang="ru-RU" sz="2000" dirty="0" smtClean="0"/>
              <a:t>покровные </a:t>
            </a:r>
            <a:r>
              <a:rPr lang="ru-RU" sz="2000" dirty="0"/>
              <a:t>ткани, поэтому профилактика и лечение столбняка —  удел </a:t>
            </a:r>
            <a:r>
              <a:rPr lang="ru-RU" sz="2000" dirty="0" smtClean="0"/>
              <a:t>хирургов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79013448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5712" y="564704"/>
            <a:ext cx="885207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КЛАССИФИКАЦИЯ </a:t>
            </a:r>
            <a:endParaRPr lang="ru-RU" sz="2200" dirty="0"/>
          </a:p>
          <a:p>
            <a:r>
              <a:rPr lang="ru-RU" sz="2200" dirty="0" smtClean="0"/>
              <a:t>По </a:t>
            </a:r>
            <a:r>
              <a:rPr lang="ru-RU" sz="2200" dirty="0"/>
              <a:t>виду повреждения:</a:t>
            </a:r>
          </a:p>
          <a:p>
            <a:pPr marL="342900" indent="-342900">
              <a:buAutoNum type="arabicPeriod"/>
            </a:pPr>
            <a:r>
              <a:rPr lang="ru-RU" sz="2200" dirty="0" smtClean="0"/>
              <a:t>Раневой </a:t>
            </a:r>
          </a:p>
          <a:p>
            <a:pPr marL="342900" indent="-342900">
              <a:buAutoNum type="arabicPeriod"/>
            </a:pPr>
            <a:r>
              <a:rPr lang="ru-RU" sz="2200" dirty="0" err="1"/>
              <a:t>П</a:t>
            </a:r>
            <a:r>
              <a:rPr lang="ru-RU" sz="2200" dirty="0" err="1" smtClean="0"/>
              <a:t>остинъекционный</a:t>
            </a:r>
            <a:r>
              <a:rPr lang="ru-RU" sz="2200" dirty="0" smtClean="0"/>
              <a:t> </a:t>
            </a:r>
          </a:p>
          <a:p>
            <a:pPr marL="342900" indent="-342900">
              <a:buAutoNum type="arabicPeriod"/>
            </a:pPr>
            <a:r>
              <a:rPr lang="ru-RU" sz="2200" dirty="0"/>
              <a:t>П</a:t>
            </a:r>
            <a:r>
              <a:rPr lang="ru-RU" sz="2200" dirty="0" smtClean="0"/>
              <a:t>ослеожоговый </a:t>
            </a:r>
          </a:p>
          <a:p>
            <a:pPr marL="342900" indent="-342900">
              <a:buAutoNum type="arabicPeriod"/>
            </a:pPr>
            <a:r>
              <a:rPr lang="ru-RU" sz="2200" dirty="0" smtClean="0"/>
              <a:t>Послеоперационный</a:t>
            </a:r>
          </a:p>
          <a:p>
            <a:r>
              <a:rPr lang="ru-RU" sz="2200" dirty="0" smtClean="0"/>
              <a:t> </a:t>
            </a:r>
            <a:endParaRPr lang="ru-RU" sz="2200" dirty="0"/>
          </a:p>
          <a:p>
            <a:r>
              <a:rPr lang="ru-RU" sz="2200" dirty="0"/>
              <a:t>По </a:t>
            </a:r>
            <a:r>
              <a:rPr lang="ru-RU" sz="2200" dirty="0" smtClean="0"/>
              <a:t>распространенности:</a:t>
            </a:r>
          </a:p>
          <a:p>
            <a:pPr marL="342900" indent="-342900">
              <a:buAutoNum type="arabicPeriod"/>
            </a:pPr>
            <a:r>
              <a:rPr lang="ru-RU" sz="2200" dirty="0" smtClean="0"/>
              <a:t>Общий </a:t>
            </a:r>
            <a:r>
              <a:rPr lang="ru-RU" sz="2200" dirty="0"/>
              <a:t>(</a:t>
            </a:r>
            <a:r>
              <a:rPr lang="ru-RU" sz="2200" dirty="0" err="1"/>
              <a:t>генерализованный</a:t>
            </a:r>
            <a:r>
              <a:rPr lang="ru-RU" sz="2200" dirty="0"/>
              <a:t>) </a:t>
            </a:r>
            <a:endParaRPr lang="ru-RU" sz="2200" dirty="0" smtClean="0"/>
          </a:p>
          <a:p>
            <a:pPr marL="342900" indent="-342900">
              <a:buAutoNum type="arabicPeriod"/>
            </a:pPr>
            <a:r>
              <a:rPr lang="ru-RU" sz="2200" dirty="0"/>
              <a:t>Н</a:t>
            </a:r>
            <a:r>
              <a:rPr lang="ru-RU" sz="2200" dirty="0" smtClean="0"/>
              <a:t>исходящий </a:t>
            </a:r>
          </a:p>
          <a:p>
            <a:pPr marL="342900" indent="-342900">
              <a:buAutoNum type="arabicPeriod"/>
            </a:pPr>
            <a:r>
              <a:rPr lang="ru-RU" sz="2200" dirty="0"/>
              <a:t>В</a:t>
            </a:r>
            <a:r>
              <a:rPr lang="ru-RU" sz="2200" dirty="0" smtClean="0"/>
              <a:t>осходящий </a:t>
            </a:r>
          </a:p>
          <a:p>
            <a:endParaRPr lang="ru-RU" sz="2200" dirty="0"/>
          </a:p>
          <a:p>
            <a:r>
              <a:rPr lang="ru-RU" sz="2200" dirty="0"/>
              <a:t>По клиническому </a:t>
            </a:r>
            <a:r>
              <a:rPr lang="ru-RU" sz="2200" dirty="0" smtClean="0"/>
              <a:t>течению:</a:t>
            </a:r>
          </a:p>
          <a:p>
            <a:pPr marL="342900" indent="-342900">
              <a:buAutoNum type="arabicPeriod"/>
            </a:pPr>
            <a:r>
              <a:rPr lang="ru-RU" sz="2200" dirty="0" smtClean="0"/>
              <a:t>Острый              </a:t>
            </a:r>
          </a:p>
          <a:p>
            <a:pPr marL="342900" indent="-342900">
              <a:buAutoNum type="arabicPeriod"/>
            </a:pPr>
            <a:r>
              <a:rPr lang="ru-RU" sz="2200" dirty="0" smtClean="0"/>
              <a:t>Молниеносный </a:t>
            </a:r>
          </a:p>
          <a:p>
            <a:pPr marL="342900" indent="-342900">
              <a:buAutoNum type="arabicPeriod"/>
            </a:pPr>
            <a:r>
              <a:rPr lang="ru-RU" sz="2200" dirty="0"/>
              <a:t>Х</a:t>
            </a:r>
            <a:r>
              <a:rPr lang="ru-RU" sz="2200" dirty="0" smtClean="0"/>
              <a:t>ронический               </a:t>
            </a:r>
          </a:p>
          <a:p>
            <a:pPr marL="342900" indent="-342900">
              <a:buAutoNum type="arabicPeriod"/>
            </a:pPr>
            <a:r>
              <a:rPr lang="ru-RU" sz="2200" dirty="0"/>
              <a:t>С</a:t>
            </a:r>
            <a:r>
              <a:rPr lang="ru-RU" sz="2200" dirty="0" smtClean="0"/>
              <a:t>тертая </a:t>
            </a:r>
            <a:r>
              <a:rPr lang="ru-RU" sz="2200" dirty="0"/>
              <a:t>форма </a:t>
            </a:r>
          </a:p>
        </p:txBody>
      </p:sp>
    </p:spTree>
    <p:extLst>
      <p:ext uri="{BB962C8B-B14F-4D97-AF65-F5344CB8AC3E}">
        <p14:creationId xmlns:p14="http://schemas.microsoft.com/office/powerpoint/2010/main" val="3436292455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954" y="687362"/>
            <a:ext cx="1059072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КЛИНИЧЕСКАЯ </a:t>
            </a:r>
            <a:r>
              <a:rPr lang="ru-RU" sz="2800" dirty="0" smtClean="0"/>
              <a:t>КАРТИНА</a:t>
            </a:r>
          </a:p>
          <a:p>
            <a:endParaRPr lang="ru-RU" sz="2800" dirty="0"/>
          </a:p>
          <a:p>
            <a:r>
              <a:rPr lang="ru-RU" sz="2800" dirty="0"/>
              <a:t>ИНКУБАЦИОННЫЙ ПЕРИОД</a:t>
            </a:r>
          </a:p>
          <a:p>
            <a:r>
              <a:rPr lang="ru-RU" sz="2800" dirty="0" smtClean="0"/>
              <a:t>Клиническим </a:t>
            </a:r>
            <a:r>
              <a:rPr lang="ru-RU" sz="2800" dirty="0"/>
              <a:t>проявлениям предшествует инкубационный период, который длится от 4 до 14 дней. При этом чем короче инкубационный период, тем тяжелее протекает заболевание. Во время инкубационного периода </a:t>
            </a:r>
            <a:r>
              <a:rPr lang="ru-RU" sz="2800" dirty="0" smtClean="0"/>
              <a:t>больные </a:t>
            </a:r>
            <a:r>
              <a:rPr lang="ru-RU" sz="2800" dirty="0"/>
              <a:t>жалуются на головную боль, бессонницу, повышенную </a:t>
            </a:r>
            <a:r>
              <a:rPr lang="ru-RU" sz="2800" dirty="0" smtClean="0"/>
              <a:t>раздражительность</a:t>
            </a:r>
            <a:r>
              <a:rPr lang="ru-RU" sz="2800" dirty="0"/>
              <a:t>, чувство напряжения, общее недомогание, обильную потливость, боли в области раны, подергивание тканей в ране, боли в спине</a:t>
            </a:r>
          </a:p>
        </p:txBody>
      </p:sp>
    </p:spTree>
    <p:extLst>
      <p:ext uri="{BB962C8B-B14F-4D97-AF65-F5344CB8AC3E}">
        <p14:creationId xmlns:p14="http://schemas.microsoft.com/office/powerpoint/2010/main" val="146986551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228" y="754719"/>
            <a:ext cx="1055209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СУДОРОЖНЫЙ СИНДРОМ</a:t>
            </a:r>
          </a:p>
          <a:p>
            <a:endParaRPr lang="ru-RU" sz="2400" dirty="0"/>
          </a:p>
          <a:p>
            <a:r>
              <a:rPr lang="ru-RU" sz="2400" dirty="0"/>
              <a:t>Ведущим симптомом столбняка является развитие тонических и </a:t>
            </a:r>
            <a:r>
              <a:rPr lang="ru-RU" sz="2400" dirty="0" smtClean="0"/>
              <a:t>клонических </a:t>
            </a:r>
            <a:r>
              <a:rPr lang="ru-RU" sz="2400" dirty="0"/>
              <a:t>судорог скелетных мышц. </a:t>
            </a:r>
          </a:p>
          <a:p>
            <a:r>
              <a:rPr lang="ru-RU" sz="2400" dirty="0"/>
              <a:t>Спазм и судороги начинаются либо около места ранения, либо в </a:t>
            </a:r>
            <a:r>
              <a:rPr lang="ru-RU" sz="2400" dirty="0" smtClean="0"/>
              <a:t>жевательных </a:t>
            </a:r>
            <a:r>
              <a:rPr lang="ru-RU" sz="2400" dirty="0"/>
              <a:t>мышцах (тризм жевательных мышц). </a:t>
            </a:r>
          </a:p>
          <a:p>
            <a:r>
              <a:rPr lang="ru-RU" sz="2400" dirty="0"/>
              <a:t>Существуют так называемые ранние симптомы столбняка, </a:t>
            </a:r>
            <a:r>
              <a:rPr lang="ru-RU" sz="2400" dirty="0" smtClean="0"/>
              <a:t>демонстрирующие </a:t>
            </a:r>
            <a:r>
              <a:rPr lang="ru-RU" sz="2400" dirty="0"/>
              <a:t>судорожную готовность и позволяющие поставить диагноз еще до клинических проявлений судорожного синдрома — симптомы Лори — Эпштейна:</a:t>
            </a:r>
          </a:p>
          <a:p>
            <a:r>
              <a:rPr lang="ru-RU" sz="2400" dirty="0" smtClean="0"/>
              <a:t>1. При </a:t>
            </a:r>
            <a:r>
              <a:rPr lang="ru-RU" sz="2400" dirty="0"/>
              <a:t>сдавлении конечности </a:t>
            </a:r>
            <a:r>
              <a:rPr lang="ru-RU" sz="2400" dirty="0" err="1"/>
              <a:t>проксимальнее</a:t>
            </a:r>
            <a:r>
              <a:rPr lang="ru-RU" sz="2400" dirty="0"/>
              <a:t> зоны повреждения отмечаются подергивания мышечных волокон в </a:t>
            </a:r>
            <a:r>
              <a:rPr lang="ru-RU" sz="2400" dirty="0" smtClean="0"/>
              <a:t>ране</a:t>
            </a:r>
          </a:p>
          <a:p>
            <a:r>
              <a:rPr lang="ru-RU" sz="2400" dirty="0" smtClean="0"/>
              <a:t>2. При </a:t>
            </a:r>
            <a:r>
              <a:rPr lang="ru-RU" sz="2400" dirty="0"/>
              <a:t>постукивании молоточком (пальцем) по подбородку при </a:t>
            </a:r>
            <a:r>
              <a:rPr lang="ru-RU" sz="2400" dirty="0" smtClean="0"/>
              <a:t>полуоткрытом </a:t>
            </a:r>
            <a:r>
              <a:rPr lang="ru-RU" sz="2400" dirty="0"/>
              <a:t>рте жевательные мышцы сокращаются и рот резко закрывается</a:t>
            </a:r>
          </a:p>
        </p:txBody>
      </p:sp>
    </p:spTree>
    <p:extLst>
      <p:ext uri="{BB962C8B-B14F-4D97-AF65-F5344CB8AC3E}">
        <p14:creationId xmlns:p14="http://schemas.microsoft.com/office/powerpoint/2010/main" val="3442123916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2833" y="716288"/>
            <a:ext cx="1065512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При нисходящем столбняке судороги начинаются с тризма жевательных мышц, а при прогрессировании появляются судорожные сокращения </a:t>
            </a:r>
            <a:r>
              <a:rPr lang="ru-RU" sz="2800" dirty="0" smtClean="0"/>
              <a:t>скелетной </a:t>
            </a:r>
            <a:r>
              <a:rPr lang="ru-RU" sz="2800" dirty="0"/>
              <a:t>мускулатуры конечностей и туловища. При восходящем столбняке порядок вовлечения мышц в судорожный синдром обратный. </a:t>
            </a:r>
          </a:p>
          <a:p>
            <a:r>
              <a:rPr lang="ru-RU" sz="2800" dirty="0"/>
              <a:t>При развитии судорожных сокращений мимической мускулатуры лицо пациента перекашивается — так называемая сардоническая улыбка. </a:t>
            </a:r>
            <a:r>
              <a:rPr lang="ru-RU" sz="2800" dirty="0" smtClean="0"/>
              <a:t>Распространение </a:t>
            </a:r>
            <a:r>
              <a:rPr lang="ru-RU" sz="2800" dirty="0"/>
              <a:t>судорог на мышцы шеи приводит к запрокидыванию </a:t>
            </a:r>
            <a:r>
              <a:rPr lang="ru-RU" sz="2800" dirty="0" smtClean="0"/>
              <a:t>головы</a:t>
            </a:r>
            <a:r>
              <a:rPr lang="ru-RU" sz="2800" dirty="0"/>
              <a:t>. Судорожные сокращения дыхательных мышц вызывают нарушения дыхания вплоть до </a:t>
            </a:r>
            <a:r>
              <a:rPr lang="ru-RU" sz="2800" dirty="0" smtClean="0"/>
              <a:t>асфиксии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92198619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227" y="725793"/>
            <a:ext cx="1053921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 </a:t>
            </a:r>
            <a:r>
              <a:rPr lang="ru-RU" sz="2400" dirty="0" err="1"/>
              <a:t>генерализованном</a:t>
            </a:r>
            <a:r>
              <a:rPr lang="ru-RU" sz="2400" dirty="0"/>
              <a:t> столбняке вследствие тонического сокращения всей скелетной мускулатуры развивается </a:t>
            </a:r>
            <a:r>
              <a:rPr lang="ru-RU" sz="2400" dirty="0" err="1"/>
              <a:t>опистотонус</a:t>
            </a:r>
            <a:r>
              <a:rPr lang="ru-RU" sz="2400" dirty="0"/>
              <a:t> — туловище и нижние конечности предельно выгнуты, и пациент касается постели только </a:t>
            </a:r>
            <a:r>
              <a:rPr lang="ru-RU" sz="2400" dirty="0" smtClean="0"/>
              <a:t>затылком </a:t>
            </a:r>
            <a:r>
              <a:rPr lang="ru-RU" sz="2400" dirty="0"/>
              <a:t>и пятками. </a:t>
            </a:r>
          </a:p>
          <a:p>
            <a:r>
              <a:rPr lang="ru-RU" sz="2400" dirty="0"/>
              <a:t>Частые судороги сочетаются с обильным потоотделением, высокой </a:t>
            </a:r>
            <a:r>
              <a:rPr lang="ru-RU" sz="2400" dirty="0" smtClean="0"/>
              <a:t>температурой </a:t>
            </a:r>
            <a:r>
              <a:rPr lang="ru-RU" sz="2400" dirty="0"/>
              <a:t>и дыхательными расстройствами. </a:t>
            </a:r>
          </a:p>
          <a:p>
            <a:r>
              <a:rPr lang="ru-RU" sz="2400" dirty="0"/>
              <a:t>По степени выраженности и частоте возникновения судорожных приступов различают слабую, умеренно тяжелую и тяжелую формы </a:t>
            </a:r>
            <a:r>
              <a:rPr lang="ru-RU" sz="2400" dirty="0" smtClean="0"/>
              <a:t>заболевания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Тяжесть заболевания определяется не только судорогами, но и </a:t>
            </a:r>
            <a:r>
              <a:rPr lang="ru-RU" sz="2400" dirty="0" smtClean="0"/>
              <a:t>интоксикацией</a:t>
            </a:r>
            <a:r>
              <a:rPr lang="ru-RU" sz="2400" dirty="0"/>
              <a:t>, локализацией раны, характером и степенью разрушения тканей в области раны, количеством и вирулентностью возбудителя, реактивностью </a:t>
            </a:r>
            <a:r>
              <a:rPr lang="ru-RU" sz="2400" dirty="0" smtClean="0"/>
              <a:t>организма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52451643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0" y="764429"/>
            <a:ext cx="1047481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ОСЛОЖНЕНИЯ</a:t>
            </a:r>
          </a:p>
          <a:p>
            <a:endParaRPr lang="ru-RU" sz="2400" dirty="0"/>
          </a:p>
          <a:p>
            <a:r>
              <a:rPr lang="ru-RU" sz="2400" dirty="0"/>
              <a:t>Стойкое сокращение мышц может привести к их разрыву, переломам </a:t>
            </a:r>
            <a:r>
              <a:rPr lang="ru-RU" sz="2400" dirty="0" smtClean="0"/>
              <a:t>костей</a:t>
            </a:r>
            <a:r>
              <a:rPr lang="ru-RU" sz="2400" dirty="0"/>
              <a:t>, разрыву полых органов (мочевого пузыря, прямой кишки и пр.). В момент судорог может возникнуть асфиксия, аспирация рвотными </a:t>
            </a:r>
            <a:r>
              <a:rPr lang="ru-RU" sz="2400" dirty="0" smtClean="0"/>
              <a:t>массами</a:t>
            </a:r>
            <a:r>
              <a:rPr lang="ru-RU" sz="2400" dirty="0"/>
              <a:t>. </a:t>
            </a:r>
          </a:p>
          <a:p>
            <a:r>
              <a:rPr lang="ru-RU" sz="2400" dirty="0"/>
              <a:t>Вовлечение в судорожный синдром дыхательной мускулатуры приводит к нарушению дыхания и возможности развития пневмонии. Сокращения мышц шеи, спины, груди и конечностей вызывают нарушения функции сердечно-сосудистой системы. Наблюдается неустойчивость пульса и </a:t>
            </a:r>
            <a:r>
              <a:rPr lang="ru-RU" sz="2400" dirty="0" smtClean="0"/>
              <a:t>давления</a:t>
            </a:r>
            <a:r>
              <a:rPr lang="ru-RU" sz="2400" dirty="0"/>
              <a:t>, изменение ритма сердечных сокращений. </a:t>
            </a:r>
          </a:p>
          <a:p>
            <a:r>
              <a:rPr lang="ru-RU" sz="2400" dirty="0"/>
              <a:t>Летальные исходы обычно обусловлены развитием легочных </a:t>
            </a:r>
            <a:r>
              <a:rPr lang="ru-RU" sz="2400" dirty="0" smtClean="0"/>
              <a:t>осложнений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92245047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8" y="716082"/>
            <a:ext cx="10564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ЛЕЧЕНИЕ</a:t>
            </a:r>
          </a:p>
          <a:p>
            <a:r>
              <a:rPr lang="ru-RU" sz="2400" dirty="0" smtClean="0"/>
              <a:t>1. Местное </a:t>
            </a:r>
            <a:endParaRPr lang="ru-RU" sz="2400" dirty="0"/>
          </a:p>
          <a:p>
            <a:r>
              <a:rPr lang="ru-RU" sz="2400" dirty="0" smtClean="0"/>
              <a:t>2. Общее</a:t>
            </a:r>
          </a:p>
          <a:p>
            <a:endParaRPr lang="ru-RU" sz="2400" dirty="0"/>
          </a:p>
          <a:p>
            <a:r>
              <a:rPr lang="ru-RU" sz="2400" dirty="0"/>
              <a:t>МЕСТНОЕ ЛЕЧЕНИЕ</a:t>
            </a:r>
          </a:p>
          <a:p>
            <a:r>
              <a:rPr lang="ru-RU" sz="2400" dirty="0" smtClean="0"/>
              <a:t>Необходимо </a:t>
            </a:r>
            <a:r>
              <a:rPr lang="ru-RU" sz="2400" dirty="0"/>
              <a:t>широко в пределах здоровых тканей удалить </a:t>
            </a:r>
            <a:r>
              <a:rPr lang="ru-RU" sz="2400" dirty="0" err="1" smtClean="0"/>
              <a:t>некротизированные</a:t>
            </a:r>
            <a:r>
              <a:rPr lang="ru-RU" sz="2400" dirty="0" smtClean="0"/>
              <a:t> </a:t>
            </a:r>
            <a:r>
              <a:rPr lang="ru-RU" sz="2400" dirty="0"/>
              <a:t>ткани, содержащие возбудитель, создать неблагоприятные условия для жизнедеятельности анаэробного микроорганизма, то есть обеспечить доступ к тканям воздуха, кислорода. </a:t>
            </a:r>
          </a:p>
          <a:p>
            <a:r>
              <a:rPr lang="ru-RU" sz="2400" dirty="0"/>
              <a:t>При заживших к моменту появления первых признаков заболевания </a:t>
            </a:r>
            <a:r>
              <a:rPr lang="ru-RU" sz="2400" dirty="0" smtClean="0"/>
              <a:t>мелких </a:t>
            </a:r>
            <a:r>
              <a:rPr lang="ru-RU" sz="2400" dirty="0"/>
              <a:t>ранах: рубцы широко иссекают в пределах здоровых тканей, так как в них могут находиться инородные тела, содержащие столбнячные палочки. Рану после иссечения рубца оставляют </a:t>
            </a:r>
            <a:r>
              <a:rPr lang="ru-RU" sz="2400" dirty="0" smtClean="0"/>
              <a:t>открытой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02370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5" y="658230"/>
            <a:ext cx="1068087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Изменения в биохимическом анализе крови </a:t>
            </a:r>
          </a:p>
          <a:p>
            <a:r>
              <a:rPr lang="ru-RU" sz="2800" dirty="0"/>
              <a:t>Возможно повышение азотистых показателей (</a:t>
            </a:r>
            <a:r>
              <a:rPr lang="ru-RU" sz="2800" dirty="0" err="1"/>
              <a:t>креатинин</a:t>
            </a:r>
            <a:r>
              <a:rPr lang="ru-RU" sz="2800" dirty="0"/>
              <a:t>, мочевина), </a:t>
            </a:r>
            <a:r>
              <a:rPr lang="ru-RU" sz="2800" dirty="0" smtClean="0"/>
              <a:t>свидетельствующее </a:t>
            </a:r>
            <a:r>
              <a:rPr lang="ru-RU" sz="2800" dirty="0"/>
              <a:t>о преобладании катаболических процессов и </a:t>
            </a:r>
            <a:r>
              <a:rPr lang="ru-RU" sz="2800" dirty="0" smtClean="0"/>
              <a:t>недостаточной </a:t>
            </a:r>
            <a:r>
              <a:rPr lang="ru-RU" sz="2800" dirty="0"/>
              <a:t>функции почек. </a:t>
            </a:r>
          </a:p>
          <a:p>
            <a:r>
              <a:rPr lang="ru-RU" sz="2800" dirty="0"/>
              <a:t>В сложных и тяжелых случаях определяют содержание в крови уровня белков острой фазы (С-реактивный белок, </a:t>
            </a:r>
            <a:r>
              <a:rPr lang="ru-RU" sz="2800" dirty="0" err="1"/>
              <a:t>церулоплазмин</a:t>
            </a:r>
            <a:r>
              <a:rPr lang="ru-RU" sz="2800" dirty="0"/>
              <a:t>, </a:t>
            </a:r>
            <a:r>
              <a:rPr lang="ru-RU" sz="2800" dirty="0" err="1"/>
              <a:t>гаптоглобин</a:t>
            </a:r>
            <a:r>
              <a:rPr lang="ru-RU" sz="2800" dirty="0"/>
              <a:t> и др.). </a:t>
            </a:r>
          </a:p>
          <a:p>
            <a:r>
              <a:rPr lang="ru-RU" sz="2800" dirty="0"/>
              <a:t>При длительных процессах отмечаются изменения в составе белковых фракций (относительное увеличение количества глобулинов). </a:t>
            </a:r>
          </a:p>
          <a:p>
            <a:r>
              <a:rPr lang="ru-RU" sz="2800" dirty="0"/>
              <a:t>Важно также следить за уровнем глюкозы крови, так как гнойные </a:t>
            </a:r>
            <a:r>
              <a:rPr lang="ru-RU" sz="2800" dirty="0" smtClean="0"/>
              <a:t>заболевания </a:t>
            </a:r>
            <a:r>
              <a:rPr lang="ru-RU" sz="2800" dirty="0"/>
              <a:t>часто развиваются на фоне сахарного </a:t>
            </a:r>
            <a:r>
              <a:rPr lang="ru-RU" sz="2800" dirty="0" smtClean="0"/>
              <a:t>диабета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271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0106" y="622349"/>
            <a:ext cx="1050057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ОБЩЕЕ ЛЕЧЕНИЕ</a:t>
            </a:r>
          </a:p>
          <a:p>
            <a:endParaRPr lang="ru-RU" sz="2000" dirty="0"/>
          </a:p>
          <a:p>
            <a:r>
              <a:rPr lang="ru-RU" sz="2000" dirty="0"/>
              <a:t>Общая терапия проводится по нескольким направлениям.</a:t>
            </a:r>
          </a:p>
          <a:p>
            <a:r>
              <a:rPr lang="ru-RU" sz="2000" dirty="0"/>
              <a:t>1.	Специфическая серотерапия. Заключается во введении </a:t>
            </a:r>
            <a:r>
              <a:rPr lang="ru-RU" sz="2000" dirty="0" smtClean="0"/>
              <a:t>противостолбнячной </a:t>
            </a:r>
            <a:r>
              <a:rPr lang="ru-RU" sz="2000" dirty="0"/>
              <a:t>сыворотки, связывающей циркулирующий в крови токсин. </a:t>
            </a:r>
            <a:r>
              <a:rPr lang="ru-RU" sz="2000" dirty="0" smtClean="0"/>
              <a:t>Специфического </a:t>
            </a:r>
            <a:r>
              <a:rPr lang="ru-RU" sz="2000" dirty="0"/>
              <a:t>средства против токсина, фиксированного в ЦНС, пока не </a:t>
            </a:r>
            <a:r>
              <a:rPr lang="ru-RU" sz="2000" dirty="0" smtClean="0"/>
              <a:t>существует</a:t>
            </a:r>
            <a:r>
              <a:rPr lang="ru-RU" sz="2000" dirty="0"/>
              <a:t>. Поэтому сыворотку следует применять как можно раньше. В </a:t>
            </a:r>
            <a:r>
              <a:rPr lang="ru-RU" sz="2000" dirty="0" smtClean="0"/>
              <a:t>первые </a:t>
            </a:r>
            <a:r>
              <a:rPr lang="ru-RU" sz="2000" dirty="0"/>
              <a:t>сутки лечения внутривенно вводят 200 ООО ME сыворотки. Это очень большая доза чужеродного белка, поэтому введение производят под наркозом для снижения вероятности иммунного конфликта. Такую дозу вводят в течение 2-х суток. Затем ее снижают до 140 ООО ME и вводят еще 2-3 дня.</a:t>
            </a:r>
          </a:p>
          <a:p>
            <a:endParaRPr lang="ru-RU" sz="2000" dirty="0"/>
          </a:p>
          <a:p>
            <a:r>
              <a:rPr lang="ru-RU" sz="2000" dirty="0"/>
              <a:t>В настоящее время лучшим антитоксическим средством считается </a:t>
            </a:r>
            <a:r>
              <a:rPr lang="ru-RU" sz="2000" dirty="0" smtClean="0"/>
              <a:t>противостолбнячный </a:t>
            </a:r>
            <a:r>
              <a:rPr lang="ru-RU" sz="2000" dirty="0"/>
              <a:t>человеческий иммуноглобулин, полученный от людей — доноров, ревакцинированных очищенным сорбированным столбнячным анатоксином. Вводят его однократно внутримышечно в дозе 900 ME (6 мл). </a:t>
            </a:r>
          </a:p>
          <a:p>
            <a:r>
              <a:rPr lang="ru-RU" sz="2000" dirty="0"/>
              <a:t>В остром периоде для стимуляции активного иммунитета вводят 1,0 мл столбнячного </a:t>
            </a:r>
            <a:r>
              <a:rPr lang="ru-RU" sz="2000" dirty="0" smtClean="0"/>
              <a:t>анатоксина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59223970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2680" y="648313"/>
            <a:ext cx="1073239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2.	Противосудорожная терапия. Для борьбы с судорогами применяют </a:t>
            </a:r>
            <a:r>
              <a:rPr lang="ru-RU" sz="2200" dirty="0" smtClean="0"/>
              <a:t>препараты </a:t>
            </a:r>
            <a:r>
              <a:rPr lang="ru-RU" sz="2200" dirty="0"/>
              <a:t>различных групп: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2200" dirty="0" smtClean="0"/>
              <a:t>препараты </a:t>
            </a:r>
            <a:r>
              <a:rPr lang="ru-RU" sz="2200" dirty="0" err="1"/>
              <a:t>фенотиазинового</a:t>
            </a:r>
            <a:r>
              <a:rPr lang="ru-RU" sz="2200" dirty="0"/>
              <a:t> ряда (</a:t>
            </a:r>
            <a:r>
              <a:rPr lang="ru-RU" sz="2200" dirty="0" err="1"/>
              <a:t>аминазин</a:t>
            </a:r>
            <a:r>
              <a:rPr lang="ru-RU" sz="2200" dirty="0" smtClean="0"/>
              <a:t>)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2200" dirty="0" err="1" smtClean="0"/>
              <a:t>нейтролептики</a:t>
            </a:r>
            <a:r>
              <a:rPr lang="ru-RU" sz="2200" dirty="0" smtClean="0"/>
              <a:t> </a:t>
            </a:r>
            <a:r>
              <a:rPr lang="ru-RU" sz="2200" dirty="0"/>
              <a:t>(</a:t>
            </a:r>
            <a:r>
              <a:rPr lang="ru-RU" sz="2200" dirty="0" err="1" smtClean="0"/>
              <a:t>дроперидол</a:t>
            </a:r>
            <a:r>
              <a:rPr lang="ru-RU" sz="2200" dirty="0" smtClean="0"/>
              <a:t>)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2200" dirty="0" smtClean="0"/>
              <a:t>транквилизаторы </a:t>
            </a:r>
            <a:r>
              <a:rPr lang="ru-RU" sz="2200" dirty="0"/>
              <a:t>(</a:t>
            </a:r>
            <a:r>
              <a:rPr lang="ru-RU" sz="2200" dirty="0" err="1"/>
              <a:t>диазепам</a:t>
            </a:r>
            <a:r>
              <a:rPr lang="ru-RU" sz="2200" dirty="0"/>
              <a:t>, седуксен, </a:t>
            </a:r>
            <a:r>
              <a:rPr lang="ru-RU" sz="2200" dirty="0" err="1"/>
              <a:t>реланиум</a:t>
            </a:r>
            <a:r>
              <a:rPr lang="ru-RU" sz="2200" dirty="0" smtClean="0"/>
              <a:t>)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2200" dirty="0" smtClean="0"/>
              <a:t>барбитураты </a:t>
            </a:r>
            <a:r>
              <a:rPr lang="ru-RU" sz="2200" dirty="0"/>
              <a:t>(</a:t>
            </a:r>
            <a:r>
              <a:rPr lang="ru-RU" sz="2200" dirty="0" err="1"/>
              <a:t>гексенал</a:t>
            </a:r>
            <a:r>
              <a:rPr lang="ru-RU" sz="2200" dirty="0"/>
              <a:t>, </a:t>
            </a:r>
            <a:r>
              <a:rPr lang="ru-RU" sz="2200" dirty="0" err="1"/>
              <a:t>тиопентал</a:t>
            </a:r>
            <a:r>
              <a:rPr lang="ru-RU" sz="2200" dirty="0"/>
              <a:t> натрия</a:t>
            </a:r>
            <a:r>
              <a:rPr lang="ru-RU" sz="2200" dirty="0" smtClean="0"/>
              <a:t>)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2200" dirty="0" smtClean="0"/>
              <a:t>хлоралгидрат </a:t>
            </a:r>
            <a:r>
              <a:rPr lang="ru-RU" sz="2200" dirty="0"/>
              <a:t>(вводится в виде клизм и вызывает успокаивающее, </a:t>
            </a:r>
            <a:r>
              <a:rPr lang="ru-RU" sz="2200" dirty="0" smtClean="0"/>
              <a:t>снотворное </a:t>
            </a:r>
            <a:r>
              <a:rPr lang="ru-RU" sz="2200" dirty="0"/>
              <a:t>и противосудорожное </a:t>
            </a:r>
            <a:r>
              <a:rPr lang="ru-RU" sz="2200" dirty="0" smtClean="0"/>
              <a:t>действие)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2200" dirty="0" smtClean="0"/>
              <a:t>литические </a:t>
            </a:r>
            <a:r>
              <a:rPr lang="ru-RU" sz="2200" dirty="0"/>
              <a:t>коктейли в различных сочетаниях (</a:t>
            </a:r>
            <a:r>
              <a:rPr lang="ru-RU" sz="2200" dirty="0" err="1"/>
              <a:t>аминазин</a:t>
            </a:r>
            <a:r>
              <a:rPr lang="ru-RU" sz="2200" dirty="0"/>
              <a:t> и димедрол; анальгин, папаверин, димедрол и </a:t>
            </a:r>
            <a:r>
              <a:rPr lang="ru-RU" sz="2200" dirty="0" err="1"/>
              <a:t>дроперидол</a:t>
            </a:r>
            <a:r>
              <a:rPr lang="ru-RU" sz="2200" dirty="0"/>
              <a:t> и другие), оказывающие противосудорожное, снотворное и седативное </a:t>
            </a:r>
            <a:r>
              <a:rPr lang="ru-RU" sz="2200" dirty="0" smtClean="0"/>
              <a:t>действие</a:t>
            </a:r>
          </a:p>
          <a:p>
            <a:endParaRPr lang="ru-RU" sz="2200" dirty="0"/>
          </a:p>
          <a:p>
            <a:r>
              <a:rPr lang="ru-RU" sz="2200" dirty="0" smtClean="0"/>
              <a:t>Если </a:t>
            </a:r>
            <a:r>
              <a:rPr lang="ru-RU" sz="2200" dirty="0"/>
              <a:t>не удается ликвидировать сильные и частые судороги указанными средствами применяют </a:t>
            </a:r>
            <a:r>
              <a:rPr lang="ru-RU" sz="2200" dirty="0" err="1"/>
              <a:t>миорелаксанты</a:t>
            </a:r>
            <a:r>
              <a:rPr lang="ru-RU" sz="2200" dirty="0"/>
              <a:t> с обеспечением искусственной </a:t>
            </a:r>
            <a:r>
              <a:rPr lang="ru-RU" sz="2200" dirty="0" smtClean="0"/>
              <a:t>вентиляции </a:t>
            </a:r>
            <a:r>
              <a:rPr lang="ru-RU" sz="2200" dirty="0"/>
              <a:t>легких. Чаще используют </a:t>
            </a:r>
            <a:r>
              <a:rPr lang="ru-RU" sz="2200" dirty="0" err="1"/>
              <a:t>антидеполяризующие</a:t>
            </a:r>
            <a:r>
              <a:rPr lang="ru-RU" sz="2200" dirty="0"/>
              <a:t> </a:t>
            </a:r>
            <a:r>
              <a:rPr lang="ru-RU" sz="2200" dirty="0" err="1" smtClean="0"/>
              <a:t>миорелаксанты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930896368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5" y="716083"/>
            <a:ext cx="105907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3.	Гипербарическая </a:t>
            </a:r>
            <a:r>
              <a:rPr lang="ru-RU" sz="2400" dirty="0" err="1"/>
              <a:t>оксигенация</a:t>
            </a:r>
            <a:r>
              <a:rPr lang="ru-RU" sz="2400" dirty="0"/>
              <a:t>. Весьма эффективна в лечении заболевания. Воздействует как на сам микроорганизм и его токсин, так и на </a:t>
            </a:r>
            <a:r>
              <a:rPr lang="ru-RU" sz="2400" dirty="0" smtClean="0"/>
              <a:t>устойчивость </a:t>
            </a:r>
            <a:r>
              <a:rPr lang="ru-RU" sz="2400" dirty="0"/>
              <a:t>к поражению клеток нервной системы.</a:t>
            </a:r>
          </a:p>
          <a:p>
            <a:r>
              <a:rPr lang="ru-RU" sz="2400" dirty="0"/>
              <a:t>4.	Вспомогательная терапия. В основном направлена на поддержание </a:t>
            </a:r>
            <a:r>
              <a:rPr lang="ru-RU" sz="2400" dirty="0" smtClean="0"/>
              <a:t>функций </a:t>
            </a:r>
            <a:r>
              <a:rPr lang="ru-RU" sz="2400" dirty="0"/>
              <a:t>сердечно-сосудистой и дыхательной системы. В целях </a:t>
            </a:r>
            <a:r>
              <a:rPr lang="ru-RU" sz="2400" dirty="0" smtClean="0"/>
              <a:t>предупреждения </a:t>
            </a:r>
            <a:r>
              <a:rPr lang="ru-RU" sz="2400" dirty="0"/>
              <a:t>и лечения осложнений, особенно пневмонии и сепсиса, назначают </a:t>
            </a:r>
            <a:r>
              <a:rPr lang="ru-RU" sz="2400" dirty="0" smtClean="0"/>
              <a:t>антибиотики </a:t>
            </a:r>
            <a:r>
              <a:rPr lang="ru-RU" sz="2400" dirty="0"/>
              <a:t>широкого спектра действия. Для компенсации потери жидкости и нормализации водно-электролитного баланса проводится </a:t>
            </a:r>
            <a:r>
              <a:rPr lang="ru-RU" sz="2400" dirty="0" err="1"/>
              <a:t>инфузионная</a:t>
            </a:r>
            <a:r>
              <a:rPr lang="ru-RU" sz="2400" dirty="0"/>
              <a:t> терапия.</a:t>
            </a:r>
          </a:p>
          <a:p>
            <a:r>
              <a:rPr lang="ru-RU" sz="2400" dirty="0"/>
              <a:t>5.	Уход за больными. Необходимо уменьшить возможность влияния </a:t>
            </a:r>
            <a:r>
              <a:rPr lang="ru-RU" sz="2400" dirty="0" smtClean="0"/>
              <a:t>малейших </a:t>
            </a:r>
            <a:r>
              <a:rPr lang="ru-RU" sz="2400" dirty="0"/>
              <a:t>раздражителей, способных спровоцировать судороги (пациентов </a:t>
            </a:r>
            <a:r>
              <a:rPr lang="ru-RU" sz="2400" dirty="0" smtClean="0"/>
              <a:t>помещают </a:t>
            </a:r>
            <a:r>
              <a:rPr lang="ru-RU" sz="2400" dirty="0"/>
              <a:t>в отдельную палату с неярким светом, отсутствием шума и др</a:t>
            </a:r>
            <a:r>
              <a:rPr lang="ru-RU" sz="2400" dirty="0" smtClean="0"/>
              <a:t>.)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82675729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2833" y="715876"/>
            <a:ext cx="1065512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ПРОФИЛАКТИКА</a:t>
            </a:r>
          </a:p>
          <a:p>
            <a:r>
              <a:rPr lang="ru-RU" sz="2400" dirty="0" smtClean="0"/>
              <a:t>Профилактика </a:t>
            </a:r>
            <a:r>
              <a:rPr lang="ru-RU" sz="2400" dirty="0"/>
              <a:t>столбняка может быть плановой (когда нет повреждений кожного покрова) и экстренной (проводится непосредственно после </a:t>
            </a:r>
            <a:r>
              <a:rPr lang="ru-RU" sz="2400" dirty="0" smtClean="0"/>
              <a:t>ранения)</a:t>
            </a:r>
          </a:p>
          <a:p>
            <a:r>
              <a:rPr lang="ru-RU" sz="2400" dirty="0" smtClean="0"/>
              <a:t>1</a:t>
            </a:r>
            <a:r>
              <a:rPr lang="ru-RU" sz="2400" dirty="0"/>
              <a:t>.	ПЛАНОВАЯ ПРОФИЛАКТИКА</a:t>
            </a:r>
          </a:p>
          <a:p>
            <a:r>
              <a:rPr lang="ru-RU" sz="2400" dirty="0" smtClean="0"/>
              <a:t>Плановая </a:t>
            </a:r>
            <a:r>
              <a:rPr lang="ru-RU" sz="2400" dirty="0"/>
              <a:t>профилактика заключается в активной иммунизации. Она </a:t>
            </a:r>
            <a:r>
              <a:rPr lang="ru-RU" sz="2400" dirty="0" smtClean="0"/>
              <a:t>обычно </a:t>
            </a:r>
            <a:r>
              <a:rPr lang="ru-RU" sz="2400" dirty="0"/>
              <a:t>проводится в детстве. Используется комплексная вакцина АКДС (</a:t>
            </a:r>
            <a:r>
              <a:rPr lang="ru-RU" sz="2400" dirty="0" smtClean="0"/>
              <a:t>адсорбированная </a:t>
            </a:r>
            <a:r>
              <a:rPr lang="ru-RU" sz="2400" dirty="0"/>
              <a:t>коклюшно-дифтерийно-столбнячная вакцина). </a:t>
            </a:r>
            <a:r>
              <a:rPr lang="ru-RU" sz="2400" dirty="0" smtClean="0"/>
              <a:t>Ревакцинации </a:t>
            </a:r>
            <a:r>
              <a:rPr lang="ru-RU" sz="2400" dirty="0"/>
              <a:t>рекомендуются каждые 10 лет. </a:t>
            </a:r>
          </a:p>
          <a:p>
            <a:r>
              <a:rPr lang="ru-RU" sz="2400" dirty="0"/>
              <a:t>Кроме того, плановой профилактике подлежат лица, по роду своей </a:t>
            </a:r>
            <a:r>
              <a:rPr lang="ru-RU" sz="2400" dirty="0" smtClean="0"/>
              <a:t>деятельности </a:t>
            </a:r>
            <a:r>
              <a:rPr lang="ru-RU" sz="2400" dirty="0"/>
              <a:t>имеющие высокий риск получения ран, особенно загрязненных </a:t>
            </a:r>
            <a:r>
              <a:rPr lang="ru-RU" sz="2400" dirty="0" smtClean="0"/>
              <a:t>землей. Это </a:t>
            </a:r>
            <a:r>
              <a:rPr lang="ru-RU" sz="2400" dirty="0"/>
              <a:t>военнослужащие срочной службы, работники сельского хозяйства, строители в сельской местности и пр. Активную иммунизацию </a:t>
            </a:r>
            <a:r>
              <a:rPr lang="ru-RU" sz="2400" dirty="0" smtClean="0"/>
              <a:t>осуществляют </a:t>
            </a:r>
            <a:r>
              <a:rPr lang="ru-RU" sz="2400" dirty="0"/>
              <a:t>введением 1,0 мл столбнячного анатоксина дважды с интервалом в 1-1,5 </a:t>
            </a:r>
            <a:r>
              <a:rPr lang="ru-RU" sz="2400" dirty="0" smtClean="0"/>
              <a:t>месяца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54945995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8492" y="721217"/>
            <a:ext cx="105091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2.	ЭКСТРЕННАЯ ПРОФИЛАКТИКА</a:t>
            </a:r>
          </a:p>
          <a:p>
            <a:r>
              <a:rPr lang="ru-RU" sz="2400" dirty="0" smtClean="0"/>
              <a:t>Экстренную </a:t>
            </a:r>
            <a:r>
              <a:rPr lang="ru-RU" sz="2400" dirty="0"/>
              <a:t>профилактику следует проводить сразу после получения </a:t>
            </a:r>
            <a:r>
              <a:rPr lang="ru-RU" sz="2400" dirty="0" smtClean="0"/>
              <a:t>раны</a:t>
            </a:r>
            <a:r>
              <a:rPr lang="ru-RU" sz="2400" dirty="0"/>
              <a:t>. Показанием к ней являются любые случайные раны, травмы с </a:t>
            </a:r>
            <a:r>
              <a:rPr lang="ru-RU" sz="2400" dirty="0" smtClean="0"/>
              <a:t>нарушением </a:t>
            </a:r>
            <a:r>
              <a:rPr lang="ru-RU" sz="2400" dirty="0"/>
              <a:t>целостности кожных покровов, отморожения и ожоги </a:t>
            </a:r>
            <a:r>
              <a:rPr lang="ru-RU" sz="2400" dirty="0" smtClean="0"/>
              <a:t>II-IV </a:t>
            </a:r>
            <a:r>
              <a:rPr lang="ru-RU" sz="2400" dirty="0"/>
              <a:t>степени, внебольничные аборты, роды вне больничных учреждений, </a:t>
            </a:r>
            <a:r>
              <a:rPr lang="ru-RU" sz="2400" dirty="0" smtClean="0"/>
              <a:t>гангрена или </a:t>
            </a:r>
            <a:r>
              <a:rPr lang="ru-RU" sz="2400" dirty="0"/>
              <a:t>некроз тканей любого типа, укусы животными. Экстренная профилактика включает в себя неспецифические и специфические мероприятия. </a:t>
            </a:r>
          </a:p>
          <a:p>
            <a:r>
              <a:rPr lang="ru-RU" sz="2400" dirty="0" smtClean="0"/>
              <a:t>а) Неспецифическая </a:t>
            </a:r>
            <a:r>
              <a:rPr lang="ru-RU" sz="2400" dirty="0"/>
              <a:t>профилактика </a:t>
            </a:r>
          </a:p>
          <a:p>
            <a:r>
              <a:rPr lang="ru-RU" sz="2400" dirty="0"/>
              <a:t>Неспецифическая профилактика столбняка прежде всего состоит в </a:t>
            </a:r>
            <a:r>
              <a:rPr lang="ru-RU" sz="2400" dirty="0" smtClean="0"/>
              <a:t>своевременно </a:t>
            </a:r>
            <a:r>
              <a:rPr lang="ru-RU" sz="2400" dirty="0"/>
              <a:t>и правильно выполненной первичной хирургической обработке раны. </a:t>
            </a:r>
          </a:p>
          <a:p>
            <a:r>
              <a:rPr lang="ru-RU" sz="2400" dirty="0"/>
              <a:t>Определенное значение в более поздние сроки имеет также иссечение некротических тканей и удаление инородных </a:t>
            </a:r>
            <a:r>
              <a:rPr lang="ru-RU" sz="2400" dirty="0" smtClean="0"/>
              <a:t>тел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75676173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1" y="609676"/>
            <a:ext cx="105392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б) Специфическая </a:t>
            </a:r>
            <a:r>
              <a:rPr lang="ru-RU" sz="2400" dirty="0"/>
              <a:t>профилактика </a:t>
            </a:r>
          </a:p>
          <a:p>
            <a:r>
              <a:rPr lang="ru-RU" sz="2400" dirty="0"/>
              <a:t>При экстренной профилактике столбняка применяют средства пассивной иммунизации:</a:t>
            </a:r>
          </a:p>
          <a:p>
            <a:r>
              <a:rPr lang="ru-RU" sz="2400" dirty="0" smtClean="0"/>
              <a:t>ПСС </a:t>
            </a:r>
            <a:r>
              <a:rPr lang="ru-RU" sz="2400" dirty="0"/>
              <a:t>(противостолбнячная сыворотка) — в дозе 3 тыс. ME. Вводится по методу </a:t>
            </a:r>
            <a:r>
              <a:rPr lang="ru-RU" sz="2400" dirty="0" err="1"/>
              <a:t>Безредко</a:t>
            </a:r>
            <a:r>
              <a:rPr lang="ru-RU" sz="2400" dirty="0"/>
              <a:t>: 0,1 мл </a:t>
            </a:r>
            <a:r>
              <a:rPr lang="ru-RU" sz="2400" dirty="0" err="1"/>
              <a:t>внутрикожно</a:t>
            </a:r>
            <a:r>
              <a:rPr lang="ru-RU" sz="2400" dirty="0"/>
              <a:t> — при отсутствии реакции через 20-30 минут 0,1 мл подкожно — при отсутствии реакции через 20-30 </a:t>
            </a:r>
            <a:r>
              <a:rPr lang="ru-RU" sz="2400" dirty="0" smtClean="0"/>
              <a:t>минут </a:t>
            </a:r>
            <a:r>
              <a:rPr lang="ru-RU" sz="2400" dirty="0"/>
              <a:t>всю дозу </a:t>
            </a:r>
            <a:r>
              <a:rPr lang="ru-RU" sz="2400" dirty="0" smtClean="0"/>
              <a:t>внутримышечно</a:t>
            </a:r>
            <a:endParaRPr lang="ru-RU" sz="2400" dirty="0"/>
          </a:p>
          <a:p>
            <a:r>
              <a:rPr lang="ru-RU" sz="2400" dirty="0" smtClean="0"/>
              <a:t>ПСЧИ </a:t>
            </a:r>
            <a:r>
              <a:rPr lang="ru-RU" sz="2400" dirty="0"/>
              <a:t>(противостолбнячный человеческий иммуноглобулин) — в дозе 400 ME, а также средства активной иммунизации: столбнячный </a:t>
            </a:r>
            <a:r>
              <a:rPr lang="ru-RU" sz="2400" dirty="0" smtClean="0"/>
              <a:t>анатоксин </a:t>
            </a:r>
            <a:r>
              <a:rPr lang="ru-RU" sz="2400" dirty="0"/>
              <a:t>(1,0 мл внутримышечно</a:t>
            </a:r>
            <a:r>
              <a:rPr lang="ru-RU" sz="2400" dirty="0" smtClean="0"/>
              <a:t>)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Противопоказаниями к применению специфических средств экстренной профилактики столбняка являются повышенная чувствительность к </a:t>
            </a:r>
            <a:r>
              <a:rPr lang="ru-RU" sz="2400" dirty="0" smtClean="0"/>
              <a:t>соответствующему </a:t>
            </a:r>
            <a:r>
              <a:rPr lang="ru-RU" sz="2400" dirty="0"/>
              <a:t>препарату, беременность, существенно отягощенный </a:t>
            </a:r>
            <a:r>
              <a:rPr lang="ru-RU" sz="2400" dirty="0" err="1" smtClean="0"/>
              <a:t>аллергологический</a:t>
            </a:r>
            <a:r>
              <a:rPr lang="ru-RU" sz="2400" dirty="0" smtClean="0"/>
              <a:t> анамнез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74291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1" y="709745"/>
            <a:ext cx="1065512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Посев крови на стерильность </a:t>
            </a:r>
          </a:p>
          <a:p>
            <a:endParaRPr lang="ru-RU" sz="2400" dirty="0"/>
          </a:p>
          <a:p>
            <a:r>
              <a:rPr lang="ru-RU" sz="2400" b="1" dirty="0"/>
              <a:t>Изменения в анализах мочи </a:t>
            </a:r>
          </a:p>
          <a:p>
            <a:r>
              <a:rPr lang="ru-RU" sz="2400" dirty="0"/>
              <a:t>Изменения в анализах мочи развиваются лишь при крайне выраженной интоксикации и получили название «токсическая почка». Отмечают </a:t>
            </a:r>
            <a:r>
              <a:rPr lang="ru-RU" sz="2400" dirty="0" smtClean="0"/>
              <a:t>протеинурию</a:t>
            </a:r>
            <a:r>
              <a:rPr lang="ru-RU" sz="2400" dirty="0"/>
              <a:t>, </a:t>
            </a:r>
            <a:r>
              <a:rPr lang="ru-RU" sz="2400" dirty="0" err="1"/>
              <a:t>цилиндрурию</a:t>
            </a:r>
            <a:r>
              <a:rPr lang="ru-RU" sz="2400" dirty="0"/>
              <a:t>, иногда </a:t>
            </a:r>
            <a:r>
              <a:rPr lang="ru-RU" sz="2400" dirty="0" err="1" smtClean="0"/>
              <a:t>лейкоцитоурию</a:t>
            </a:r>
            <a:endParaRPr lang="ru-RU" sz="2400" dirty="0"/>
          </a:p>
          <a:p>
            <a:endParaRPr lang="ru-RU" sz="2400" b="1" dirty="0"/>
          </a:p>
          <a:p>
            <a:r>
              <a:rPr lang="ru-RU" sz="2400" b="1" dirty="0"/>
              <a:t>Интегральные показатели уровня интоксикации</a:t>
            </a:r>
          </a:p>
          <a:p>
            <a:r>
              <a:rPr lang="ru-RU" sz="2400" dirty="0"/>
              <a:t> Для определения уровня интоксикации и динамического наблюдения за больными с острой гнойной хирургической инфекцией используют </a:t>
            </a:r>
            <a:r>
              <a:rPr lang="ru-RU" sz="2400" dirty="0" smtClean="0"/>
              <a:t>интегральные </a:t>
            </a:r>
            <a:r>
              <a:rPr lang="ru-RU" sz="2400" dirty="0"/>
              <a:t>показатели: лейкоцитарный индекс и гематологический </a:t>
            </a:r>
            <a:r>
              <a:rPr lang="ru-RU" sz="2400" dirty="0" smtClean="0"/>
              <a:t>показатель </a:t>
            </a:r>
            <a:r>
              <a:rPr lang="ru-RU" sz="2400" dirty="0"/>
              <a:t>интоксикации (ЛИИ и ГПИ), уровень средних </a:t>
            </a:r>
            <a:r>
              <a:rPr lang="ru-RU" sz="2400" dirty="0" smtClean="0"/>
              <a:t>молекул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7810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227" y="690736"/>
            <a:ext cx="956041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ПРИНЦИПЫ </a:t>
            </a:r>
            <a:r>
              <a:rPr lang="ru-RU" sz="2800" dirty="0"/>
              <a:t>ЛЕЧЕНИЯ</a:t>
            </a:r>
          </a:p>
          <a:p>
            <a:endParaRPr lang="ru-RU" sz="2800" dirty="0"/>
          </a:p>
          <a:p>
            <a:r>
              <a:rPr lang="ru-RU" sz="2800" dirty="0"/>
              <a:t>МЕСТНОЕ </a:t>
            </a:r>
            <a:r>
              <a:rPr lang="ru-RU" sz="2800" dirty="0" smtClean="0"/>
              <a:t>ЛЕЧЕНИЕ:</a:t>
            </a:r>
            <a:endParaRPr lang="ru-RU" sz="2800" dirty="0"/>
          </a:p>
          <a:p>
            <a:r>
              <a:rPr lang="ru-RU" sz="2800" dirty="0"/>
              <a:t>1</a:t>
            </a:r>
            <a:r>
              <a:rPr lang="ru-RU" sz="2800" dirty="0" smtClean="0"/>
              <a:t>. </a:t>
            </a:r>
            <a:r>
              <a:rPr lang="ru-RU" sz="2800" dirty="0"/>
              <a:t>В</a:t>
            </a:r>
            <a:r>
              <a:rPr lang="ru-RU" sz="2800" dirty="0" smtClean="0"/>
              <a:t>скрытие </a:t>
            </a:r>
            <a:r>
              <a:rPr lang="ru-RU" sz="2800" dirty="0"/>
              <a:t>гнойного </a:t>
            </a:r>
            <a:r>
              <a:rPr lang="ru-RU" sz="2800" dirty="0" smtClean="0"/>
              <a:t>очага</a:t>
            </a:r>
            <a:endParaRPr lang="ru-RU" sz="2800" dirty="0"/>
          </a:p>
          <a:p>
            <a:r>
              <a:rPr lang="ru-RU" sz="2800" dirty="0" smtClean="0"/>
              <a:t>2. Адекватное </a:t>
            </a:r>
            <a:r>
              <a:rPr lang="ru-RU" sz="2800" dirty="0"/>
              <a:t>дренирование </a:t>
            </a:r>
            <a:r>
              <a:rPr lang="ru-RU" sz="2800" dirty="0" smtClean="0"/>
              <a:t>гнойника</a:t>
            </a:r>
            <a:endParaRPr lang="ru-RU" sz="2800" dirty="0"/>
          </a:p>
          <a:p>
            <a:r>
              <a:rPr lang="ru-RU" sz="2800" dirty="0" smtClean="0"/>
              <a:t>3. Местное </a:t>
            </a:r>
            <a:r>
              <a:rPr lang="ru-RU" sz="2800" dirty="0"/>
              <a:t>антисептическое </a:t>
            </a:r>
            <a:r>
              <a:rPr lang="ru-RU" sz="2800" dirty="0" smtClean="0"/>
              <a:t>воздействие</a:t>
            </a:r>
            <a:endParaRPr lang="ru-RU" sz="2800" dirty="0"/>
          </a:p>
          <a:p>
            <a:r>
              <a:rPr lang="ru-RU" sz="2800" dirty="0" smtClean="0"/>
              <a:t>4. Иммобилизация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5816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2833" y="645351"/>
            <a:ext cx="1060360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ИНФЕКЦИЯ — внедрение и размножение микроорганизмов в </a:t>
            </a:r>
            <a:r>
              <a:rPr lang="ru-RU" sz="2800" dirty="0" err="1" smtClean="0"/>
              <a:t>макроорганизме</a:t>
            </a:r>
            <a:r>
              <a:rPr lang="ru-RU" sz="2800" dirty="0" smtClean="0"/>
              <a:t> </a:t>
            </a:r>
            <a:r>
              <a:rPr lang="ru-RU" sz="2800" dirty="0"/>
              <a:t>с последующим развитием сложного комплекса их взаимодействия от носительства возбудителей до выраженной болезни. </a:t>
            </a:r>
          </a:p>
          <a:p>
            <a:r>
              <a:rPr lang="ru-RU" sz="2800" dirty="0"/>
              <a:t>Термин </a:t>
            </a:r>
            <a:r>
              <a:rPr lang="ru-RU" sz="2800" dirty="0" err="1"/>
              <a:t>infectio</a:t>
            </a:r>
            <a:r>
              <a:rPr lang="ru-RU" sz="2800" dirty="0"/>
              <a:t> («заражаю») впервые был введен в 1841 году </a:t>
            </a:r>
            <a:r>
              <a:rPr lang="ru-RU" sz="2800" dirty="0" err="1"/>
              <a:t>Гуфеландом</a:t>
            </a:r>
            <a:r>
              <a:rPr lang="ru-RU" sz="2800" dirty="0"/>
              <a:t> </a:t>
            </a:r>
          </a:p>
          <a:p>
            <a:endParaRPr lang="ru-RU" sz="2800" dirty="0"/>
          </a:p>
          <a:p>
            <a:r>
              <a:rPr lang="ru-RU" sz="2800" dirty="0"/>
              <a:t>Термин «хирургическая инфекция» подразумевает два вида процессов:</a:t>
            </a:r>
          </a:p>
          <a:p>
            <a:r>
              <a:rPr lang="ru-RU" sz="2800" dirty="0"/>
              <a:t>1</a:t>
            </a:r>
            <a:r>
              <a:rPr lang="ru-RU" sz="2800" dirty="0" smtClean="0"/>
              <a:t>. Инфекционный </a:t>
            </a:r>
            <a:r>
              <a:rPr lang="ru-RU" sz="2800" dirty="0"/>
              <a:t>процесс, при лечении которого хирургическое </a:t>
            </a:r>
            <a:r>
              <a:rPr lang="ru-RU" sz="2800" dirty="0" smtClean="0"/>
              <a:t>вмешательство </a:t>
            </a:r>
            <a:r>
              <a:rPr lang="ru-RU" sz="2800" dirty="0"/>
              <a:t>имеет решающее </a:t>
            </a:r>
            <a:r>
              <a:rPr lang="ru-RU" sz="2800" dirty="0" smtClean="0"/>
              <a:t>значение</a:t>
            </a:r>
            <a:endParaRPr lang="ru-RU" sz="2800" dirty="0"/>
          </a:p>
          <a:p>
            <a:r>
              <a:rPr lang="ru-RU" sz="2800" dirty="0"/>
              <a:t>2</a:t>
            </a:r>
            <a:r>
              <a:rPr lang="ru-RU" sz="2800" dirty="0" smtClean="0"/>
              <a:t>. Инфекционные </a:t>
            </a:r>
            <a:r>
              <a:rPr lang="ru-RU" sz="2800" dirty="0"/>
              <a:t>осложнения, развивающиеся в послеоперационном </a:t>
            </a:r>
            <a:r>
              <a:rPr lang="ru-RU" sz="2800" dirty="0" smtClean="0"/>
              <a:t>периоде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3066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5712" y="593423"/>
            <a:ext cx="1070663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Вскрытие гнойного очага</a:t>
            </a:r>
            <a:r>
              <a:rPr lang="ru-RU" sz="2400" dirty="0"/>
              <a:t> </a:t>
            </a:r>
          </a:p>
          <a:p>
            <a:r>
              <a:rPr lang="ru-RU" sz="2400" dirty="0"/>
              <a:t>Хирургическая операция — вскрытие гнойника — обычно выполняется под проводниковой или общей анестезией (инфильтрационная анестезия используется редко, так как может способствовать распространению </a:t>
            </a:r>
            <a:r>
              <a:rPr lang="ru-RU" sz="2400" dirty="0" smtClean="0"/>
              <a:t>инфекции</a:t>
            </a:r>
            <a:r>
              <a:rPr lang="ru-RU" sz="2400" dirty="0"/>
              <a:t>, а эффективность действия анестетиков в воспалительном очаге снижается). </a:t>
            </a:r>
          </a:p>
          <a:p>
            <a:r>
              <a:rPr lang="ru-RU" sz="2400" dirty="0"/>
              <a:t>Разрез производят на всю длину воспалительного инфильтрата. </a:t>
            </a:r>
          </a:p>
          <a:p>
            <a:r>
              <a:rPr lang="ru-RU" sz="2400" dirty="0"/>
              <a:t>После вскрытия очага определяют наличие </a:t>
            </a:r>
            <a:r>
              <a:rPr lang="ru-RU" sz="2400" dirty="0" err="1"/>
              <a:t>некротизированных</a:t>
            </a:r>
            <a:r>
              <a:rPr lang="ru-RU" sz="2400" dirty="0"/>
              <a:t> тканей, </a:t>
            </a:r>
            <a:r>
              <a:rPr lang="ru-RU" sz="2400" dirty="0" smtClean="0"/>
              <a:t>затем </a:t>
            </a:r>
            <a:r>
              <a:rPr lang="ru-RU" sz="2400" dirty="0"/>
              <a:t>их иссекают, определяют наличие гнойных затеков и дополнительно вскрывают их, разделяют перемычки, определяют состояние соседних </a:t>
            </a:r>
            <a:r>
              <a:rPr lang="ru-RU" sz="2400" dirty="0" smtClean="0"/>
              <a:t>органов</a:t>
            </a:r>
            <a:r>
              <a:rPr lang="ru-RU" sz="2400" dirty="0"/>
              <a:t>, явившихся причиной или вовлеченных вторично в гнойный </a:t>
            </a:r>
            <a:r>
              <a:rPr lang="ru-RU" sz="2400" dirty="0" smtClean="0"/>
              <a:t>процесс</a:t>
            </a:r>
            <a:r>
              <a:rPr lang="ru-RU" sz="2400" dirty="0"/>
              <a:t>. </a:t>
            </a:r>
          </a:p>
          <a:p>
            <a:r>
              <a:rPr lang="ru-RU" sz="2400" dirty="0"/>
              <a:t>Осмотр гнойной полости не всегда возможен. В таких случаях </a:t>
            </a:r>
            <a:r>
              <a:rPr lang="ru-RU" sz="2400" dirty="0" smtClean="0"/>
              <a:t>обязательным </a:t>
            </a:r>
            <a:r>
              <a:rPr lang="ru-RU" sz="2400" dirty="0"/>
              <a:t>является обследование полости пальцем. </a:t>
            </a:r>
          </a:p>
          <a:p>
            <a:r>
              <a:rPr lang="ru-RU" sz="2400" dirty="0"/>
              <a:t>Операция при гнойном воспалении может заключаться и в полном </a:t>
            </a:r>
            <a:r>
              <a:rPr lang="ru-RU" sz="2400" dirty="0" smtClean="0"/>
              <a:t>удалении </a:t>
            </a:r>
            <a:r>
              <a:rPr lang="ru-RU" sz="2400" dirty="0"/>
              <a:t>гнойного очага (иссечение абсцесса небольших размеров в пределах здоровых тканей при гнойном мастите, абсцессе подкожной клетчатки и др</a:t>
            </a:r>
            <a:r>
              <a:rPr lang="ru-RU" sz="2400" dirty="0" smtClean="0"/>
              <a:t>.)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5825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318" y="593630"/>
            <a:ext cx="1069375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Важным элементом </a:t>
            </a:r>
            <a:r>
              <a:rPr lang="ru-RU" sz="2400" dirty="0" err="1"/>
              <a:t>интраоперационной</a:t>
            </a:r>
            <a:r>
              <a:rPr lang="ru-RU" sz="2400" dirty="0"/>
              <a:t> санации является использование химических антисептиков для обильного промывания гнойной полости, образовавшейся при воспалении. Полость промывают раствором одного из антисептиков (перекись водорода, фурацилин, </a:t>
            </a:r>
            <a:r>
              <a:rPr lang="ru-RU" sz="2400" dirty="0" err="1"/>
              <a:t>хлоргексидин</a:t>
            </a:r>
            <a:r>
              <a:rPr lang="ru-RU" sz="2400" dirty="0"/>
              <a:t>), </a:t>
            </a:r>
            <a:r>
              <a:rPr lang="ru-RU" sz="2400" dirty="0" smtClean="0"/>
              <a:t>механическая </a:t>
            </a:r>
            <a:r>
              <a:rPr lang="ru-RU" sz="2400" dirty="0" err="1"/>
              <a:t>некрэктомия</a:t>
            </a:r>
            <a:r>
              <a:rPr lang="ru-RU" sz="2400" dirty="0"/>
              <a:t> может быть дополнена одним из средств физической </a:t>
            </a:r>
            <a:r>
              <a:rPr lang="ru-RU" sz="2400" dirty="0" err="1"/>
              <a:t>некрэктомии</a:t>
            </a:r>
            <a:r>
              <a:rPr lang="ru-RU" sz="2400" dirty="0"/>
              <a:t> (ультразвуковая кавитация, луч углекислого лазера). </a:t>
            </a:r>
          </a:p>
          <a:p>
            <a:r>
              <a:rPr lang="ru-RU" sz="2400" dirty="0"/>
              <a:t>Следует отметить, что чем радикальнее выполнено хирургическое </a:t>
            </a:r>
            <a:r>
              <a:rPr lang="ru-RU" sz="2400" dirty="0" smtClean="0"/>
              <a:t>вмешательство</a:t>
            </a:r>
            <a:r>
              <a:rPr lang="ru-RU" sz="2400" dirty="0"/>
              <a:t>, тем быстрее и с меньшим количеством осложнений пойдет </a:t>
            </a:r>
            <a:r>
              <a:rPr lang="ru-RU" sz="2400" dirty="0" smtClean="0"/>
              <a:t>процесс </a:t>
            </a:r>
            <a:r>
              <a:rPr lang="ru-RU" sz="2400" dirty="0"/>
              <a:t>выздоровления. </a:t>
            </a:r>
          </a:p>
          <a:p>
            <a:r>
              <a:rPr lang="ru-RU" sz="2400" dirty="0"/>
              <a:t>Всегда целесообразно проводить взятие на посев полученного гнойного экссудата для его бактериологического исследования и определения </a:t>
            </a:r>
            <a:r>
              <a:rPr lang="ru-RU" sz="2400" dirty="0" smtClean="0"/>
              <a:t>чувствительности </a:t>
            </a:r>
            <a:r>
              <a:rPr lang="ru-RU" sz="2400" dirty="0"/>
              <a:t>к антибиотикам, что позволяет выбрать оптимальный </a:t>
            </a:r>
            <a:r>
              <a:rPr lang="ru-RU" sz="2400" dirty="0" smtClean="0"/>
              <a:t>вариант </a:t>
            </a:r>
            <a:r>
              <a:rPr lang="ru-RU" sz="2400" dirty="0"/>
              <a:t>антибактериальной терапии. </a:t>
            </a:r>
          </a:p>
          <a:p>
            <a:r>
              <a:rPr lang="ru-RU" sz="2400" dirty="0"/>
              <a:t>Любая операция по вскрытию гнойника завершается его </a:t>
            </a:r>
            <a:r>
              <a:rPr lang="ru-RU" sz="2400" dirty="0" smtClean="0"/>
              <a:t>дренированием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1469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2" y="697073"/>
            <a:ext cx="105520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Адекватное дренирование гнойника </a:t>
            </a:r>
          </a:p>
          <a:p>
            <a:r>
              <a:rPr lang="ru-RU" sz="2800" dirty="0"/>
              <a:t>Для адекватного дренирования применяются все возможные способы, </a:t>
            </a:r>
            <a:r>
              <a:rPr lang="ru-RU" sz="2800" dirty="0" smtClean="0"/>
              <a:t>относящиеся </a:t>
            </a:r>
            <a:r>
              <a:rPr lang="ru-RU" sz="2800" dirty="0"/>
              <a:t>к физической антисептике: пассивное дренирование (</a:t>
            </a:r>
            <a:r>
              <a:rPr lang="ru-RU" sz="2800" dirty="0" smtClean="0"/>
              <a:t>используются </a:t>
            </a:r>
            <a:r>
              <a:rPr lang="ru-RU" sz="2800" dirty="0"/>
              <a:t>тампоны, перчаточная резина, дренажные трубки), активная </a:t>
            </a:r>
            <a:r>
              <a:rPr lang="ru-RU" sz="2800" dirty="0" smtClean="0"/>
              <a:t>аспирация </a:t>
            </a:r>
            <a:r>
              <a:rPr lang="ru-RU" sz="2800" dirty="0"/>
              <a:t>и проточное дренирование. </a:t>
            </a:r>
          </a:p>
          <a:p>
            <a:r>
              <a:rPr lang="ru-RU" sz="2800" dirty="0"/>
              <a:t>Важным является и правильное выполнение разрезов при вскрытии </a:t>
            </a:r>
            <a:r>
              <a:rPr lang="ru-RU" sz="2800" dirty="0" smtClean="0"/>
              <a:t>гнойника</a:t>
            </a:r>
            <a:r>
              <a:rPr lang="ru-RU" sz="2800" dirty="0"/>
              <a:t>. Определенные направление и глубина разреза способствуют тому, чтобы края раны зияли и гнойный экссудат свободно оттекал </a:t>
            </a:r>
            <a:r>
              <a:rPr lang="ru-RU" sz="2800" dirty="0" smtClean="0"/>
              <a:t>наружу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2613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6924" y="658230"/>
            <a:ext cx="1066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Местное антисептическое воздействие</a:t>
            </a:r>
            <a:r>
              <a:rPr lang="ru-RU" sz="2400" dirty="0"/>
              <a:t> </a:t>
            </a:r>
          </a:p>
          <a:p>
            <a:r>
              <a:rPr lang="ru-RU" sz="2400" dirty="0"/>
              <a:t>Местное антисептическое воздействие заключается в обработке ран 3% </a:t>
            </a:r>
            <a:r>
              <a:rPr lang="ru-RU" sz="2400" dirty="0" smtClean="0"/>
              <a:t>перекисью </a:t>
            </a:r>
            <a:r>
              <a:rPr lang="ru-RU" sz="2400" dirty="0"/>
              <a:t>водорода, применении влажно-высыхающих повязок с 2-3% </a:t>
            </a:r>
            <a:r>
              <a:rPr lang="ru-RU" sz="2400" dirty="0" smtClean="0"/>
              <a:t>борной </a:t>
            </a:r>
            <a:r>
              <a:rPr lang="ru-RU" sz="2400" dirty="0"/>
              <a:t>кислотой, водным раствором </a:t>
            </a:r>
            <a:r>
              <a:rPr lang="ru-RU" sz="2400" dirty="0" err="1"/>
              <a:t>хлоргексидина</a:t>
            </a:r>
            <a:r>
              <a:rPr lang="ru-RU" sz="2400" dirty="0"/>
              <a:t>, фурацилином и др. </a:t>
            </a:r>
          </a:p>
          <a:p>
            <a:r>
              <a:rPr lang="ru-RU" sz="2400" dirty="0"/>
              <a:t>Необходимо использовать протеолитические ферменты, а также </a:t>
            </a:r>
            <a:r>
              <a:rPr lang="ru-RU" sz="2400" dirty="0" smtClean="0"/>
              <a:t>вспомогательные </a:t>
            </a:r>
            <a:r>
              <a:rPr lang="ru-RU" sz="2400" dirty="0"/>
              <a:t>физиотерапевтические процедуры (УФ-облучение, УВЧ, </a:t>
            </a:r>
            <a:r>
              <a:rPr lang="ru-RU" sz="2400" dirty="0" smtClean="0"/>
              <a:t>электрофорез </a:t>
            </a:r>
            <a:r>
              <a:rPr lang="ru-RU" sz="2400" dirty="0"/>
              <a:t>с антибиотиками и др</a:t>
            </a:r>
            <a:r>
              <a:rPr lang="ru-RU" sz="2400" dirty="0" smtClean="0"/>
              <a:t>.) </a:t>
            </a:r>
            <a:endParaRPr lang="ru-RU" sz="2400" dirty="0"/>
          </a:p>
          <a:p>
            <a:r>
              <a:rPr lang="ru-RU" sz="2400" b="1" dirty="0" smtClean="0"/>
              <a:t>Иммобилизация </a:t>
            </a:r>
            <a:endParaRPr lang="ru-RU" sz="2400" b="1" dirty="0"/>
          </a:p>
          <a:p>
            <a:r>
              <a:rPr lang="ru-RU" sz="2400" dirty="0"/>
              <a:t>На время острого периода течения гнойного процесса необходимо </a:t>
            </a:r>
            <a:r>
              <a:rPr lang="ru-RU" sz="2400" dirty="0" smtClean="0"/>
              <a:t>создание </a:t>
            </a:r>
            <a:r>
              <a:rPr lang="ru-RU" sz="2400" dirty="0"/>
              <a:t>покоя пораженному сегменту, особенно в случае локализации </a:t>
            </a:r>
            <a:r>
              <a:rPr lang="ru-RU" sz="2400" dirty="0" smtClean="0"/>
              <a:t>гнойного </a:t>
            </a:r>
            <a:r>
              <a:rPr lang="ru-RU" sz="2400" dirty="0"/>
              <a:t>процесса на конечностях, в зоне суставов. </a:t>
            </a:r>
          </a:p>
          <a:p>
            <a:r>
              <a:rPr lang="ru-RU" sz="2400" dirty="0"/>
              <a:t>Для иммобилизации обычно применяют гипсовые </a:t>
            </a:r>
            <a:r>
              <a:rPr lang="ru-RU" sz="2400" dirty="0" smtClean="0"/>
              <a:t>лонгеты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7555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2" y="661811"/>
            <a:ext cx="94702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ОБЩЕЕ ЛЕЧЕНИЕ</a:t>
            </a:r>
          </a:p>
          <a:p>
            <a:endParaRPr lang="ru-RU" sz="2800" dirty="0"/>
          </a:p>
          <a:p>
            <a:r>
              <a:rPr lang="ru-RU" sz="2800" dirty="0"/>
              <a:t>Общие методы лечения хирургической инфекции:</a:t>
            </a:r>
          </a:p>
          <a:p>
            <a:r>
              <a:rPr lang="ru-RU" sz="2800" dirty="0"/>
              <a:t>1</a:t>
            </a:r>
            <a:r>
              <a:rPr lang="ru-RU" sz="2800" dirty="0" smtClean="0"/>
              <a:t>. Антибактериальная терапия</a:t>
            </a:r>
            <a:endParaRPr lang="ru-RU" sz="2800" dirty="0"/>
          </a:p>
          <a:p>
            <a:r>
              <a:rPr lang="ru-RU" sz="2800" dirty="0"/>
              <a:t>2</a:t>
            </a:r>
            <a:r>
              <a:rPr lang="ru-RU" sz="2800" dirty="0" smtClean="0"/>
              <a:t>. </a:t>
            </a:r>
            <a:r>
              <a:rPr lang="ru-RU" sz="2800" dirty="0" err="1" smtClean="0"/>
              <a:t>Дезинтоксикационная</a:t>
            </a:r>
            <a:r>
              <a:rPr lang="ru-RU" sz="2800" dirty="0" smtClean="0"/>
              <a:t> терапия</a:t>
            </a:r>
            <a:endParaRPr lang="ru-RU" sz="2800" dirty="0"/>
          </a:p>
          <a:p>
            <a:r>
              <a:rPr lang="ru-RU" sz="2800" dirty="0" smtClean="0"/>
              <a:t>3. </a:t>
            </a:r>
            <a:r>
              <a:rPr lang="ru-RU" sz="2800" dirty="0" err="1" smtClean="0"/>
              <a:t>Иммунокоррекция</a:t>
            </a:r>
            <a:endParaRPr lang="ru-RU" sz="2800" dirty="0"/>
          </a:p>
          <a:p>
            <a:r>
              <a:rPr lang="ru-RU" sz="2800" dirty="0" smtClean="0"/>
              <a:t>4. Симптоматическое лечение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665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955" y="729373"/>
            <a:ext cx="10577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Антибактериальная терапия </a:t>
            </a:r>
          </a:p>
          <a:p>
            <a:r>
              <a:rPr lang="ru-RU" sz="2800" dirty="0"/>
              <a:t>Антибактериальная терапия проводится с учетом вида и чувствительности микрофлоры.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/>
              <a:t>Способы применения </a:t>
            </a:r>
            <a:r>
              <a:rPr lang="ru-RU" sz="2800" dirty="0" smtClean="0"/>
              <a:t>антибиотиков: </a:t>
            </a:r>
            <a:endParaRPr lang="ru-RU" sz="2800" dirty="0"/>
          </a:p>
          <a:p>
            <a:r>
              <a:rPr lang="ru-RU" sz="2800" dirty="0" smtClean="0"/>
              <a:t>1. Местное </a:t>
            </a:r>
            <a:r>
              <a:rPr lang="ru-RU" sz="2800" dirty="0"/>
              <a:t>(промывание ран, внутриполостное введение) </a:t>
            </a:r>
          </a:p>
          <a:p>
            <a:r>
              <a:rPr lang="ru-RU" sz="2800" dirty="0" smtClean="0"/>
              <a:t>2. Системное </a:t>
            </a:r>
            <a:r>
              <a:rPr lang="ru-RU" sz="2800" dirty="0"/>
              <a:t>(внутримышечное, внутривенное, внутриартериальное и </a:t>
            </a:r>
            <a:r>
              <a:rPr lang="ru-RU" sz="2800" dirty="0" smtClean="0"/>
              <a:t>эндолимфатическое </a:t>
            </a:r>
            <a:r>
              <a:rPr lang="ru-RU" sz="2800" dirty="0"/>
              <a:t>введение, а также пероральный способ)</a:t>
            </a:r>
          </a:p>
        </p:txBody>
      </p:sp>
    </p:spTree>
    <p:extLst>
      <p:ext uri="{BB962C8B-B14F-4D97-AF65-F5344CB8AC3E}">
        <p14:creationId xmlns:p14="http://schemas.microsoft.com/office/powerpoint/2010/main" val="420328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2985" y="639015"/>
            <a:ext cx="105907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/>
              <a:t>Дезинтоксикационная</a:t>
            </a:r>
            <a:r>
              <a:rPr lang="ru-RU" sz="2800" b="1" dirty="0"/>
              <a:t> терапия</a:t>
            </a:r>
          </a:p>
          <a:p>
            <a:r>
              <a:rPr lang="ru-RU" sz="2800" dirty="0" smtClean="0"/>
              <a:t>Комплекс </a:t>
            </a:r>
            <a:r>
              <a:rPr lang="ru-RU" sz="2800" dirty="0"/>
              <a:t>методов, направленных на снижение интоксикации организма, получил название </a:t>
            </a:r>
            <a:r>
              <a:rPr lang="ru-RU" sz="2800" dirty="0" err="1"/>
              <a:t>дезинтоксикационная</a:t>
            </a:r>
            <a:r>
              <a:rPr lang="ru-RU" sz="2800" dirty="0"/>
              <a:t> терапия. </a:t>
            </a:r>
          </a:p>
          <a:p>
            <a:r>
              <a:rPr lang="ru-RU" sz="2800" dirty="0" smtClean="0"/>
              <a:t>1. Обильное </a:t>
            </a:r>
            <a:r>
              <a:rPr lang="ru-RU" sz="2800" dirty="0"/>
              <a:t>питье, </a:t>
            </a:r>
            <a:r>
              <a:rPr lang="ru-RU" sz="2800" dirty="0" err="1"/>
              <a:t>инфузионная</a:t>
            </a:r>
            <a:r>
              <a:rPr lang="ru-RU" sz="2800" dirty="0"/>
              <a:t> терапия, форсированный диурез. </a:t>
            </a:r>
          </a:p>
          <a:p>
            <a:r>
              <a:rPr lang="ru-RU" sz="2800" dirty="0" smtClean="0"/>
              <a:t>2. Экстракорпоральная </a:t>
            </a:r>
            <a:r>
              <a:rPr lang="ru-RU" sz="2800" dirty="0" err="1"/>
              <a:t>детоксикация</a:t>
            </a:r>
            <a:r>
              <a:rPr lang="ru-RU" sz="2800" dirty="0"/>
              <a:t> 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2800" dirty="0" smtClean="0"/>
              <a:t>Сорбционные </a:t>
            </a:r>
            <a:r>
              <a:rPr lang="ru-RU" sz="2800" dirty="0"/>
              <a:t>методы (</a:t>
            </a:r>
            <a:r>
              <a:rPr lang="ru-RU" sz="2800" dirty="0" err="1"/>
              <a:t>гемосорбция</a:t>
            </a:r>
            <a:r>
              <a:rPr lang="ru-RU" sz="2800" dirty="0"/>
              <a:t>, </a:t>
            </a:r>
            <a:r>
              <a:rPr lang="ru-RU" sz="2800" dirty="0" err="1"/>
              <a:t>плазмосорбция</a:t>
            </a:r>
            <a:r>
              <a:rPr lang="ru-RU" sz="2800" dirty="0"/>
              <a:t>, </a:t>
            </a:r>
            <a:r>
              <a:rPr lang="ru-RU" sz="2800" dirty="0" err="1"/>
              <a:t>лимфосорбция</a:t>
            </a:r>
            <a:r>
              <a:rPr lang="ru-RU" sz="2800" dirty="0"/>
              <a:t>, перфузия через </a:t>
            </a:r>
            <a:r>
              <a:rPr lang="ru-RU" sz="2800" dirty="0" err="1" smtClean="0"/>
              <a:t>ксеноселезенку</a:t>
            </a:r>
            <a:r>
              <a:rPr lang="ru-RU" sz="2800" dirty="0" smtClean="0"/>
              <a:t>)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2800" dirty="0" smtClean="0"/>
              <a:t>Экстракционные </a:t>
            </a:r>
            <a:r>
              <a:rPr lang="ru-RU" sz="2800" dirty="0"/>
              <a:t>методы </a:t>
            </a:r>
            <a:r>
              <a:rPr lang="ru-RU" sz="2800" dirty="0" err="1"/>
              <a:t>плазмаферез</a:t>
            </a:r>
            <a:r>
              <a:rPr lang="ru-RU" sz="2800" dirty="0"/>
              <a:t> 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3. УФ-облучение </a:t>
            </a:r>
            <a:r>
              <a:rPr lang="ru-RU" sz="2800" dirty="0"/>
              <a:t>крови</a:t>
            </a:r>
          </a:p>
        </p:txBody>
      </p:sp>
    </p:spTree>
    <p:extLst>
      <p:ext uri="{BB962C8B-B14F-4D97-AF65-F5344CB8AC3E}">
        <p14:creationId xmlns:p14="http://schemas.microsoft.com/office/powerpoint/2010/main" val="41574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954" y="735503"/>
            <a:ext cx="1068087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Иммунокоррекция</a:t>
            </a:r>
            <a:r>
              <a:rPr lang="ru-RU" sz="2400" b="1" dirty="0"/>
              <a:t> </a:t>
            </a:r>
          </a:p>
          <a:p>
            <a:r>
              <a:rPr lang="ru-RU" sz="2400" dirty="0"/>
              <a:t>Для иммунокоррекции используют различные методы и вещества, а также средства заместительной терапии:</a:t>
            </a:r>
          </a:p>
          <a:p>
            <a:r>
              <a:rPr lang="ru-RU" sz="2400" dirty="0"/>
              <a:t>1.	</a:t>
            </a:r>
            <a:r>
              <a:rPr lang="ru-RU" sz="2400" dirty="0" err="1"/>
              <a:t>Иммунокоррегирующим</a:t>
            </a:r>
            <a:r>
              <a:rPr lang="ru-RU" sz="2400" dirty="0"/>
              <a:t> действием обладает общее </a:t>
            </a:r>
            <a:r>
              <a:rPr lang="ru-RU" sz="2400" dirty="0" smtClean="0"/>
              <a:t>УФ-облучение, УФ </a:t>
            </a:r>
            <a:r>
              <a:rPr lang="ru-RU" sz="2400" dirty="0"/>
              <a:t>и лазерное облучение крови, ЭЛТ, перфузия крови через </a:t>
            </a:r>
            <a:r>
              <a:rPr lang="ru-RU" sz="2400" dirty="0" err="1" smtClean="0"/>
              <a:t>ксеноселезенку</a:t>
            </a:r>
            <a:endParaRPr lang="ru-RU" sz="2400" dirty="0"/>
          </a:p>
          <a:p>
            <a:r>
              <a:rPr lang="ru-RU" sz="2400" dirty="0"/>
              <a:t>2.	Лекарственные вещества химической природы (</a:t>
            </a:r>
            <a:r>
              <a:rPr lang="ru-RU" sz="2400" dirty="0" err="1"/>
              <a:t>левамизол</a:t>
            </a:r>
            <a:r>
              <a:rPr lang="ru-RU" sz="2400" dirty="0"/>
              <a:t>), препараты вилочковой железы (Т-</a:t>
            </a:r>
            <a:r>
              <a:rPr lang="ru-RU" sz="2400" dirty="0" err="1"/>
              <a:t>активин</a:t>
            </a:r>
            <a:r>
              <a:rPr lang="ru-RU" sz="2400" dirty="0"/>
              <a:t>, </a:t>
            </a:r>
            <a:r>
              <a:rPr lang="ru-RU" sz="2400" dirty="0" err="1"/>
              <a:t>тималин</a:t>
            </a:r>
            <a:r>
              <a:rPr lang="ru-RU" sz="2400" dirty="0"/>
              <a:t>, </a:t>
            </a:r>
            <a:r>
              <a:rPr lang="ru-RU" sz="2400" dirty="0" err="1"/>
              <a:t>тимоген</a:t>
            </a:r>
            <a:r>
              <a:rPr lang="ru-RU" sz="2400" dirty="0" smtClean="0"/>
              <a:t>)</a:t>
            </a:r>
            <a:endParaRPr lang="ru-RU" sz="2400" dirty="0"/>
          </a:p>
          <a:p>
            <a:pPr marL="514350" indent="-514350">
              <a:buAutoNum type="arabicPeriod" startAt="3"/>
            </a:pPr>
            <a:r>
              <a:rPr lang="ru-RU" sz="2400" dirty="0" smtClean="0"/>
              <a:t>Заместительная </a:t>
            </a:r>
            <a:r>
              <a:rPr lang="ru-RU" sz="2400" dirty="0"/>
              <a:t>терапия (кровь и ее компоненты, гипериммунная плазма, у-глобулины, </a:t>
            </a:r>
            <a:r>
              <a:rPr lang="ru-RU" sz="2400" dirty="0" err="1"/>
              <a:t>интерлейкины</a:t>
            </a:r>
            <a:r>
              <a:rPr lang="ru-RU" sz="2400" dirty="0"/>
              <a:t>, интерфероны</a:t>
            </a:r>
            <a:r>
              <a:rPr lang="ru-RU" sz="2400" dirty="0" smtClean="0"/>
              <a:t>)</a:t>
            </a:r>
          </a:p>
          <a:p>
            <a:endParaRPr lang="ru-RU" sz="2400" dirty="0" smtClean="0"/>
          </a:p>
          <a:p>
            <a:r>
              <a:rPr lang="ru-RU" sz="2400" b="1" dirty="0"/>
              <a:t>Симптоматическое лечение </a:t>
            </a:r>
          </a:p>
          <a:p>
            <a:r>
              <a:rPr lang="ru-RU" sz="2400" dirty="0"/>
              <a:t>Симптоматическое лечение направлено на восстановление нарушенных функций органов и </a:t>
            </a:r>
            <a:r>
              <a:rPr lang="ru-RU" sz="2400" dirty="0" smtClean="0"/>
              <a:t>систем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0728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3138" y="722624"/>
            <a:ext cx="1060360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ГНОЙНЫЕ ЗАБОЛЕВАНИЯ КОЖИ И ПОДКОЖНОЙ </a:t>
            </a:r>
            <a:r>
              <a:rPr lang="ru-RU" sz="2800" dirty="0" smtClean="0"/>
              <a:t>КЛЕТЧАТКИ</a:t>
            </a:r>
          </a:p>
          <a:p>
            <a:endParaRPr lang="ru-RU" sz="2800" dirty="0"/>
          </a:p>
          <a:p>
            <a:r>
              <a:rPr lang="ru-RU" sz="2800" dirty="0" smtClean="0"/>
              <a:t>ФУРУНКУЛ</a:t>
            </a:r>
            <a:endParaRPr lang="ru-RU" sz="2800" dirty="0"/>
          </a:p>
          <a:p>
            <a:r>
              <a:rPr lang="ru-RU" sz="2800" dirty="0"/>
              <a:t>Фурункул является частой формой гнойных заболеваний кожного покрова преимущественно открытых частей тела. Большинство больных лечится амбулаторно. При ухудшении состояния и появлении осложнений их направляют в </a:t>
            </a:r>
            <a:r>
              <a:rPr lang="ru-RU" sz="2800" dirty="0" smtClean="0"/>
              <a:t>стационар</a:t>
            </a:r>
            <a:endParaRPr lang="ru-RU" sz="2800" dirty="0"/>
          </a:p>
          <a:p>
            <a:r>
              <a:rPr lang="ru-RU" sz="2800" dirty="0"/>
              <a:t>ФУРУНКУЛ — острое гнойно-некротическое воспаление волосяного </a:t>
            </a:r>
            <a:r>
              <a:rPr lang="ru-RU" sz="2800" dirty="0" smtClean="0"/>
              <a:t>фолликула </a:t>
            </a:r>
            <a:r>
              <a:rPr lang="ru-RU" sz="2800" dirty="0"/>
              <a:t>и прилежащей сальной железы.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2928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8743" y="651689"/>
            <a:ext cx="1044905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ЭТИОПАТОГЕНЕЗ</a:t>
            </a:r>
          </a:p>
          <a:p>
            <a:endParaRPr lang="ru-RU" sz="2800" dirty="0"/>
          </a:p>
          <a:p>
            <a:r>
              <a:rPr lang="ru-RU" sz="2800" dirty="0"/>
              <a:t>В подавляющем большинстве случаев возбудителем является золотистый стафилококк. Причинами, предрасполагающими к развитию заболевания, являются нарушения обмена веществ (сахарный диабет, авитаминоз), </a:t>
            </a:r>
            <a:r>
              <a:rPr lang="ru-RU" sz="2800" dirty="0" smtClean="0"/>
              <a:t>тяжелые </a:t>
            </a:r>
            <a:r>
              <a:rPr lang="ru-RU" sz="2800" dirty="0"/>
              <a:t>сопутствующие заболевания, нарушение гигиенических требований. У мужчин фурункулы выявляются примерно в 10 раз чаще, чем у </a:t>
            </a:r>
            <a:r>
              <a:rPr lang="ru-RU" sz="2800" dirty="0" smtClean="0"/>
              <a:t>женщин 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Течение фурункула (три стадии</a:t>
            </a:r>
            <a:r>
              <a:rPr lang="ru-RU" sz="2800" dirty="0" smtClean="0"/>
              <a:t>):</a:t>
            </a:r>
            <a:endParaRPr lang="ru-RU" sz="2800" dirty="0"/>
          </a:p>
          <a:p>
            <a:r>
              <a:rPr lang="ru-RU" sz="2800" dirty="0"/>
              <a:t>1</a:t>
            </a:r>
            <a:r>
              <a:rPr lang="ru-RU" sz="2800" dirty="0" smtClean="0"/>
              <a:t>. Инфильтрация</a:t>
            </a:r>
            <a:endParaRPr lang="ru-RU" sz="2800" dirty="0"/>
          </a:p>
          <a:p>
            <a:r>
              <a:rPr lang="ru-RU" sz="2800" dirty="0" smtClean="0"/>
              <a:t>2. Формирование </a:t>
            </a:r>
            <a:r>
              <a:rPr lang="ru-RU" sz="2800" dirty="0"/>
              <a:t>и отторжение гнойно-некротического </a:t>
            </a:r>
            <a:r>
              <a:rPr lang="ru-RU" sz="2800" dirty="0" smtClean="0"/>
              <a:t>стержня</a:t>
            </a:r>
            <a:endParaRPr lang="ru-RU" sz="2800" dirty="0"/>
          </a:p>
          <a:p>
            <a:r>
              <a:rPr lang="ru-RU" sz="2800" dirty="0" smtClean="0"/>
              <a:t>3. Рубцевание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1578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2984" y="719250"/>
            <a:ext cx="1077103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КЛАССИФИКАЦИЯ</a:t>
            </a:r>
          </a:p>
          <a:p>
            <a:r>
              <a:rPr lang="ru-RU" sz="2800" dirty="0"/>
              <a:t>ПО КЛИНИЧЕСКОМУ ТЕЧЕНИЮ И ХАРАКТЕРУ </a:t>
            </a:r>
            <a:r>
              <a:rPr lang="ru-RU" sz="2800" dirty="0" smtClean="0"/>
              <a:t>ПРОЦЕССА</a:t>
            </a:r>
            <a:endParaRPr lang="ru-RU" sz="2800" dirty="0"/>
          </a:p>
          <a:p>
            <a:r>
              <a:rPr lang="ru-RU" sz="2800" dirty="0" smtClean="0"/>
              <a:t>Острая </a:t>
            </a:r>
            <a:r>
              <a:rPr lang="ru-RU" sz="2800" dirty="0"/>
              <a:t>хирургическая инфекция: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Острая </a:t>
            </a:r>
            <a:r>
              <a:rPr lang="ru-RU" sz="2800" dirty="0"/>
              <a:t>гнойная </a:t>
            </a:r>
            <a:r>
              <a:rPr lang="ru-RU" sz="2800" dirty="0" smtClean="0"/>
              <a:t>инфекция 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Острая </a:t>
            </a:r>
            <a:r>
              <a:rPr lang="ru-RU" sz="2800" dirty="0"/>
              <a:t>анаэробная </a:t>
            </a:r>
            <a:r>
              <a:rPr lang="ru-RU" sz="2800" dirty="0" smtClean="0"/>
              <a:t>инфекция</a:t>
            </a:r>
          </a:p>
          <a:p>
            <a:pPr marL="342900" indent="-342900">
              <a:buAutoNum type="arabicPeriod"/>
            </a:pPr>
            <a:r>
              <a:rPr lang="ru-RU" sz="2800" dirty="0"/>
              <a:t>О</a:t>
            </a:r>
            <a:r>
              <a:rPr lang="ru-RU" sz="2800" dirty="0" smtClean="0"/>
              <a:t>страя </a:t>
            </a:r>
            <a:r>
              <a:rPr lang="ru-RU" sz="2800" dirty="0"/>
              <a:t>специфическая инфекция (столбняк, сибирская </a:t>
            </a:r>
            <a:r>
              <a:rPr lang="ru-RU" sz="2800" dirty="0" smtClean="0"/>
              <a:t>язва)</a:t>
            </a:r>
          </a:p>
          <a:p>
            <a:pPr marL="342900" indent="-342900">
              <a:buAutoNum type="arabicPeriod"/>
            </a:pPr>
            <a:r>
              <a:rPr lang="ru-RU" sz="2800" dirty="0"/>
              <a:t>О</a:t>
            </a:r>
            <a:r>
              <a:rPr lang="ru-RU" sz="2800" dirty="0" smtClean="0"/>
              <a:t>страя </a:t>
            </a:r>
            <a:r>
              <a:rPr lang="ru-RU" sz="2800" dirty="0"/>
              <a:t>гнилостная </a:t>
            </a:r>
            <a:r>
              <a:rPr lang="ru-RU" sz="2800" dirty="0" smtClean="0"/>
              <a:t>инфекция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 smtClean="0"/>
              <a:t>Хроническая </a:t>
            </a:r>
            <a:r>
              <a:rPr lang="ru-RU" sz="2800" dirty="0"/>
              <a:t>хирургическая </a:t>
            </a:r>
            <a:r>
              <a:rPr lang="ru-RU" sz="2800" dirty="0" smtClean="0"/>
              <a:t>инфекция:</a:t>
            </a:r>
            <a:endParaRPr lang="ru-RU" sz="2800" dirty="0"/>
          </a:p>
          <a:p>
            <a:pPr marL="342900" indent="-342900">
              <a:buAutoNum type="arabicPeriod"/>
            </a:pPr>
            <a:r>
              <a:rPr lang="ru-RU" sz="2800" dirty="0" smtClean="0"/>
              <a:t>Хроническая </a:t>
            </a:r>
            <a:r>
              <a:rPr lang="ru-RU" sz="2800" dirty="0"/>
              <a:t>неспецифическая </a:t>
            </a:r>
            <a:r>
              <a:rPr lang="ru-RU" sz="2800" dirty="0" smtClean="0"/>
              <a:t>инфекция</a:t>
            </a:r>
          </a:p>
          <a:p>
            <a:pPr marL="342900" indent="-342900">
              <a:buAutoNum type="arabicPeriod"/>
            </a:pPr>
            <a:r>
              <a:rPr lang="ru-RU" sz="2800" dirty="0"/>
              <a:t>Х</a:t>
            </a:r>
            <a:r>
              <a:rPr lang="ru-RU" sz="2800" dirty="0" smtClean="0"/>
              <a:t>роническая </a:t>
            </a:r>
            <a:r>
              <a:rPr lang="ru-RU" sz="2800" dirty="0"/>
              <a:t>специфическая инфекция (туберкулез, сифилис и др</a:t>
            </a:r>
            <a:r>
              <a:rPr lang="ru-RU" sz="2800" dirty="0" smtClean="0"/>
              <a:t>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4523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2681" y="594042"/>
            <a:ext cx="107195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Особенность течения фурункулов в том, что возникающий инфильтрат во много раз превышает зону развития некротического стержня. В </a:t>
            </a:r>
            <a:r>
              <a:rPr lang="ru-RU" sz="2800" dirty="0" smtClean="0"/>
              <a:t>инфильтрате </a:t>
            </a:r>
            <a:r>
              <a:rPr lang="ru-RU" sz="2800" dirty="0" err="1"/>
              <a:t>тромбируются</a:t>
            </a:r>
            <a:r>
              <a:rPr lang="ru-RU" sz="2800" dirty="0"/>
              <a:t> кожные капилляры и мелкие вены. Это замедляет </a:t>
            </a:r>
            <a:r>
              <a:rPr lang="ru-RU" sz="2800" dirty="0" smtClean="0"/>
              <a:t>выхождение </a:t>
            </a:r>
            <a:r>
              <a:rPr lang="ru-RU" sz="2800" dirty="0"/>
              <a:t>лейкоцитов и процесс гнойного расплавления омертвевшего участка кожи (стержня). Преждевременная попытка механическим путем удалить стержень (выдавливание) может закончиться распространением инфицированных тромбов из очага по венам и генерализацией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166028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3892" y="470558"/>
            <a:ext cx="1086118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КЛИНИЧЕСКАЯ КАРТИНА</a:t>
            </a:r>
          </a:p>
          <a:p>
            <a:r>
              <a:rPr lang="ru-RU" sz="2000" b="1" dirty="0" smtClean="0"/>
              <a:t>Стадия инфильтрации. </a:t>
            </a:r>
            <a:r>
              <a:rPr lang="ru-RU" sz="2000" dirty="0" smtClean="0"/>
              <a:t>Процесс </a:t>
            </a:r>
            <a:r>
              <a:rPr lang="ru-RU" sz="2000" dirty="0"/>
              <a:t>начинается с появления незначительного болезненного узелка и гиперемии над ним. В центре инфильтрата находится волос. Через 24-48 часов в области устья волосяного фолликула появляется маленький </a:t>
            </a:r>
            <a:r>
              <a:rPr lang="ru-RU" sz="2000" dirty="0" smtClean="0"/>
              <a:t>желтый </a:t>
            </a:r>
            <a:r>
              <a:rPr lang="ru-RU" sz="2000" dirty="0"/>
              <a:t>пузырек — пустула. Процесс может завершиться постепенным </a:t>
            </a:r>
            <a:r>
              <a:rPr lang="ru-RU" sz="2000" dirty="0" smtClean="0"/>
              <a:t>стиханием </a:t>
            </a:r>
            <a:r>
              <a:rPr lang="ru-RU" sz="2000" dirty="0"/>
              <a:t>воспалительных изменений (рассасывание инфильтрата) или </a:t>
            </a:r>
            <a:r>
              <a:rPr lang="ru-RU" sz="2000" dirty="0" smtClean="0"/>
              <a:t>переходом </a:t>
            </a:r>
            <a:r>
              <a:rPr lang="ru-RU" sz="2000" dirty="0"/>
              <a:t>к следующей </a:t>
            </a:r>
            <a:r>
              <a:rPr lang="ru-RU" sz="2000" dirty="0" smtClean="0"/>
              <a:t>стадии </a:t>
            </a:r>
            <a:endParaRPr lang="ru-RU" sz="2000" dirty="0"/>
          </a:p>
          <a:p>
            <a:r>
              <a:rPr lang="ru-RU" sz="2000" b="1" dirty="0" smtClean="0"/>
              <a:t>Стадия </a:t>
            </a:r>
            <a:r>
              <a:rPr lang="ru-RU" sz="2000" b="1" dirty="0"/>
              <a:t>формирования и отторжения гнойно-некротического </a:t>
            </a:r>
            <a:r>
              <a:rPr lang="ru-RU" sz="2000" b="1" dirty="0" smtClean="0"/>
              <a:t>стержня</a:t>
            </a:r>
            <a:r>
              <a:rPr lang="ru-RU" sz="2000" dirty="0" smtClean="0"/>
              <a:t>. Волосяной </a:t>
            </a:r>
            <a:r>
              <a:rPr lang="ru-RU" sz="2000" dirty="0"/>
              <a:t>фолликул и сальная железа подвергаются гнойному </a:t>
            </a:r>
            <a:r>
              <a:rPr lang="ru-RU" sz="2000" dirty="0" smtClean="0"/>
              <a:t>расплавлению</a:t>
            </a:r>
            <a:r>
              <a:rPr lang="ru-RU" sz="2000" dirty="0"/>
              <a:t>. При этом увеличивается зона гиперемии и инфильтрата, он как бы поднимается над поверхностью кожи в виде пирамиды, в центре которой под истонченной кожицей начинают просвечивать серо-зеленые массы (гнойно-некротический стержень). Увеличение воспалительных явлений сопровождается усилением болевого синдрома. Общие симптомы при </a:t>
            </a:r>
            <a:r>
              <a:rPr lang="ru-RU" sz="2000" dirty="0" smtClean="0"/>
              <a:t>фурункуле </a:t>
            </a:r>
            <a:r>
              <a:rPr lang="ru-RU" sz="2000" dirty="0"/>
              <a:t>обычно представлены головной болью, слабостью и </a:t>
            </a:r>
            <a:r>
              <a:rPr lang="ru-RU" sz="2000" dirty="0" smtClean="0"/>
              <a:t>субфебрильной </a:t>
            </a:r>
            <a:r>
              <a:rPr lang="ru-RU" sz="2000" dirty="0"/>
              <a:t>лихорадкой. </a:t>
            </a:r>
          </a:p>
          <a:p>
            <a:r>
              <a:rPr lang="ru-RU" sz="2000" dirty="0"/>
              <a:t>Постепенно кожица в центре инфильтрата расплавляется и некротические массы начинают </a:t>
            </a:r>
            <a:r>
              <a:rPr lang="ru-RU" sz="2000" dirty="0" smtClean="0"/>
              <a:t>отторгаться</a:t>
            </a:r>
            <a:endParaRPr lang="ru-RU" sz="2000" dirty="0"/>
          </a:p>
          <a:p>
            <a:r>
              <a:rPr lang="ru-RU" sz="2000" b="1" dirty="0" smtClean="0"/>
              <a:t>Рубцевание</a:t>
            </a:r>
            <a:r>
              <a:rPr lang="ru-RU" sz="2000" dirty="0" smtClean="0"/>
              <a:t>. После </a:t>
            </a:r>
            <a:r>
              <a:rPr lang="ru-RU" sz="2000" dirty="0"/>
              <a:t>полного отторжения гнойно-некротических масс образуется </a:t>
            </a:r>
            <a:r>
              <a:rPr lang="ru-RU" sz="2000" dirty="0" smtClean="0"/>
              <a:t>небольшой </a:t>
            </a:r>
            <a:r>
              <a:rPr lang="ru-RU" sz="2000" dirty="0"/>
              <a:t>тканевой дефект замещающийся соединительной тканью и </a:t>
            </a:r>
            <a:r>
              <a:rPr lang="ru-RU" sz="2000" dirty="0" err="1" smtClean="0"/>
              <a:t>эпителизирующийся</a:t>
            </a:r>
            <a:r>
              <a:rPr lang="ru-RU" sz="2000" dirty="0"/>
              <a:t>. После фурункулов остаются незначительные </a:t>
            </a:r>
            <a:r>
              <a:rPr lang="ru-RU" sz="2000" dirty="0" smtClean="0"/>
              <a:t>малозаметные </a:t>
            </a:r>
            <a:r>
              <a:rPr lang="ru-RU" sz="2000" dirty="0"/>
              <a:t>рубцы.</a:t>
            </a:r>
          </a:p>
        </p:txBody>
      </p:sp>
    </p:spTree>
    <p:extLst>
      <p:ext uri="{BB962C8B-B14F-4D97-AF65-F5344CB8AC3E}">
        <p14:creationId xmlns:p14="http://schemas.microsoft.com/office/powerpoint/2010/main" val="182242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5408" y="541288"/>
            <a:ext cx="1105436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ЛЕЧЕНИЕ</a:t>
            </a:r>
          </a:p>
          <a:p>
            <a:r>
              <a:rPr lang="ru-RU" sz="2800" dirty="0" smtClean="0"/>
              <a:t>Местное </a:t>
            </a:r>
            <a:r>
              <a:rPr lang="ru-RU" sz="2800" dirty="0"/>
              <a:t>лечение </a:t>
            </a:r>
          </a:p>
          <a:p>
            <a:r>
              <a:rPr lang="ru-RU" sz="2800" dirty="0"/>
              <a:t>Неосложненный фурункул лечится только консервативно. </a:t>
            </a:r>
            <a:endParaRPr lang="ru-RU" sz="2800" dirty="0" smtClean="0"/>
          </a:p>
          <a:p>
            <a:r>
              <a:rPr lang="ru-RU" sz="2800" dirty="0" smtClean="0"/>
              <a:t>При лечении фурункула нельзя применять согревающий компресс, так как он разрыхляет кожу и создает благоприятные условия для развития инфекции.</a:t>
            </a:r>
          </a:p>
          <a:p>
            <a:r>
              <a:rPr lang="ru-RU" sz="2800" dirty="0" smtClean="0"/>
              <a:t>В </a:t>
            </a:r>
            <a:r>
              <a:rPr lang="ru-RU" sz="2800" dirty="0"/>
              <a:t>стадии инфильтрации кожу обрабатывают спиртом. Применяется сухое тепло, физиотерапия (УВЧ), лазеротерапия. Довольно эффективно </a:t>
            </a:r>
            <a:r>
              <a:rPr lang="ru-RU" sz="2800" dirty="0" smtClean="0"/>
              <a:t>выполнение </a:t>
            </a:r>
            <a:r>
              <a:rPr lang="ru-RU" sz="2800" dirty="0"/>
              <a:t>короткого </a:t>
            </a:r>
            <a:r>
              <a:rPr lang="ru-RU" sz="2800" dirty="0" err="1"/>
              <a:t>пенициллино</a:t>
            </a:r>
            <a:r>
              <a:rPr lang="ru-RU" sz="2800" dirty="0"/>
              <a:t>-новокаинового блока. </a:t>
            </a:r>
          </a:p>
          <a:p>
            <a:r>
              <a:rPr lang="ru-RU" sz="2800" dirty="0"/>
              <a:t>При формировании гнойно-некротического стержня нужно способствовать быстрейшему его </a:t>
            </a:r>
            <a:r>
              <a:rPr lang="ru-RU" sz="2800" dirty="0" smtClean="0"/>
              <a:t>отторжению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8882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2681" y="448588"/>
            <a:ext cx="1097709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Для этого используют два метода:</a:t>
            </a:r>
          </a:p>
          <a:p>
            <a:r>
              <a:rPr lang="ru-RU" sz="2400" dirty="0"/>
              <a:t>1. На кожицу в области зоны некроза накладывают кристаллы салициловой кислоты, кожу вокруг обрабатывают мазью для защиты от </a:t>
            </a:r>
            <a:r>
              <a:rPr lang="ru-RU" sz="2400" dirty="0" err="1"/>
              <a:t>кератолитического</a:t>
            </a:r>
            <a:r>
              <a:rPr lang="ru-RU" sz="2400" dirty="0"/>
              <a:t> действия кристаллов и накладывают сухую повязку. Через несколько часов кристаллы </a:t>
            </a:r>
            <a:r>
              <a:rPr lang="ru-RU" sz="2400" dirty="0" err="1"/>
              <a:t>лизируют</a:t>
            </a:r>
            <a:r>
              <a:rPr lang="ru-RU" sz="2400" dirty="0"/>
              <a:t> тонкую кожицу и начинается отторжение гнойно-некротического стержня</a:t>
            </a:r>
          </a:p>
          <a:p>
            <a:r>
              <a:rPr lang="ru-RU" sz="2400" dirty="0"/>
              <a:t>2. После обработки кожи антисептиком производят механическое удаление стержня пинцетом или тонким зажимом («москитом»). При этом анестезия не требуется, но следует действовать очень аккуратно и исключить всякое давление на ткани в области инфильтрата. После того как некротические массы начали поступать наружу, для создания их непрерывного оттока в образовавшийся канал в качестве дренажа аккуратно вводят тонкую полоску перчаточной резины. Перевязки делают ежедневно, перчаточный выпускник удаляют после исчезновения инфильтрата и гнойного отделяемого (обычно на третьи сутки), после чего накладывают сухие повязки или рану ведут открытым способом, обрабатывая бриллиантовым зеленым или другими красителями </a:t>
            </a:r>
          </a:p>
        </p:txBody>
      </p:sp>
    </p:spTree>
    <p:extLst>
      <p:ext uri="{BB962C8B-B14F-4D97-AF65-F5344CB8AC3E}">
        <p14:creationId xmlns:p14="http://schemas.microsoft.com/office/powerpoint/2010/main" val="230176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227" y="697073"/>
            <a:ext cx="1065512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ОСЛОЖНЕНИЯ</a:t>
            </a:r>
          </a:p>
          <a:p>
            <a:endParaRPr lang="ru-RU" sz="2800" dirty="0"/>
          </a:p>
          <a:p>
            <a:r>
              <a:rPr lang="ru-RU" sz="2800" dirty="0"/>
              <a:t>Довольно часто фурункул осложняется лимфангитом и лимфаденитом. В этих случаях больные обязательно подлежат госпитализации, им </a:t>
            </a:r>
            <a:r>
              <a:rPr lang="ru-RU" sz="2800" dirty="0" smtClean="0"/>
              <a:t>необходимо </a:t>
            </a:r>
            <a:r>
              <a:rPr lang="ru-RU" sz="2800" dirty="0"/>
              <a:t>проведение общей антибактериальной терапии. </a:t>
            </a:r>
          </a:p>
          <a:p>
            <a:r>
              <a:rPr lang="ru-RU" sz="2800" dirty="0"/>
              <a:t>При распространении процесса на подкожную клетчатку может </a:t>
            </a:r>
            <a:r>
              <a:rPr lang="ru-RU" sz="2800" dirty="0" smtClean="0"/>
              <a:t>сформироваться </a:t>
            </a:r>
            <a:r>
              <a:rPr lang="ru-RU" sz="2800" dirty="0"/>
              <a:t>абсцесс (</a:t>
            </a:r>
            <a:r>
              <a:rPr lang="ru-RU" sz="2800" dirty="0" err="1"/>
              <a:t>абсцедирующий</a:t>
            </a:r>
            <a:r>
              <a:rPr lang="ru-RU" sz="2800" dirty="0"/>
              <a:t> фурункул). При этом необходимо </a:t>
            </a:r>
            <a:r>
              <a:rPr lang="ru-RU" sz="2800" dirty="0" smtClean="0"/>
              <a:t>оперативное </a:t>
            </a:r>
            <a:r>
              <a:rPr lang="ru-RU" sz="2800" dirty="0"/>
              <a:t>лечение — вскрытие абсцесса</a:t>
            </a:r>
          </a:p>
        </p:txBody>
      </p:sp>
    </p:spTree>
    <p:extLst>
      <p:ext uri="{BB962C8B-B14F-4D97-AF65-F5344CB8AC3E}">
        <p14:creationId xmlns:p14="http://schemas.microsoft.com/office/powerpoint/2010/main" val="302367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4501" y="709951"/>
            <a:ext cx="105392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ФУРУНКУЛЕЗ</a:t>
            </a:r>
          </a:p>
          <a:p>
            <a:endParaRPr lang="ru-RU" sz="2800" dirty="0"/>
          </a:p>
          <a:p>
            <a:r>
              <a:rPr lang="ru-RU" sz="2800" dirty="0"/>
              <a:t>Фурункулезом называют состояние, при котором в разных местах тела образуются множественные фурункулы, при этом часто они находятся в разных стадиях процесса, а иногда последующие развиваются после </a:t>
            </a:r>
            <a:r>
              <a:rPr lang="ru-RU" sz="2800" dirty="0" smtClean="0"/>
              <a:t>заживления </a:t>
            </a:r>
            <a:r>
              <a:rPr lang="ru-RU" sz="2800" dirty="0"/>
              <a:t>предыдущих. Лечение каждого фурункула проводится по </a:t>
            </a:r>
            <a:r>
              <a:rPr lang="ru-RU" sz="2800" dirty="0" smtClean="0"/>
              <a:t>обычной </a:t>
            </a:r>
            <a:r>
              <a:rPr lang="ru-RU" sz="2800" dirty="0"/>
              <a:t>методике. Кроме того, обязательной является тщательная санация кожного покрова, общая антибактериальная терапия, а также </a:t>
            </a:r>
            <a:r>
              <a:rPr lang="ru-RU" sz="2800" dirty="0" err="1" smtClean="0"/>
              <a:t>иммунокоррекция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6560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1622" y="506234"/>
            <a:ext cx="106293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КАРБУНКУЛ </a:t>
            </a:r>
            <a:r>
              <a:rPr lang="ru-RU" sz="2000" dirty="0"/>
              <a:t>— острое гнойно-некротическое воспаление нескольких </a:t>
            </a:r>
            <a:r>
              <a:rPr lang="ru-RU" sz="2000" dirty="0" smtClean="0"/>
              <a:t>волосяных </a:t>
            </a:r>
            <a:r>
              <a:rPr lang="ru-RU" sz="2000" dirty="0"/>
              <a:t>фолликулов и сальных желез с образованием единого </a:t>
            </a:r>
            <a:r>
              <a:rPr lang="ru-RU" sz="2000" dirty="0" smtClean="0"/>
              <a:t>воспалительного </a:t>
            </a:r>
            <a:r>
              <a:rPr lang="ru-RU" sz="2000" dirty="0"/>
              <a:t>инфильтрата и переходом воспалительного процесса на </a:t>
            </a:r>
            <a:r>
              <a:rPr lang="ru-RU" sz="2000" dirty="0" smtClean="0"/>
              <a:t>подкожную клетчатку</a:t>
            </a:r>
          </a:p>
          <a:p>
            <a:endParaRPr lang="ru-RU" sz="2000" dirty="0"/>
          </a:p>
          <a:p>
            <a:r>
              <a:rPr lang="ru-RU" sz="2000" dirty="0" smtClean="0"/>
              <a:t>ЭТИОПАТОГЕНЕЗ</a:t>
            </a:r>
            <a:endParaRPr lang="ru-RU" sz="2000" dirty="0"/>
          </a:p>
          <a:p>
            <a:r>
              <a:rPr lang="ru-RU" sz="2000" dirty="0"/>
              <a:t>Карбункул наиболее часто развивается у больных пожилого возраста, страдающих сахарным диабетом, на фоне истощения, гиповитаминоза и т. д. Как и при фурункуле, наиболее часто возбудителем является </a:t>
            </a:r>
            <a:r>
              <a:rPr lang="ru-RU" sz="2000" dirty="0" smtClean="0"/>
              <a:t>стафилококк </a:t>
            </a:r>
            <a:endParaRPr lang="ru-RU" sz="2000" dirty="0"/>
          </a:p>
          <a:p>
            <a:r>
              <a:rPr lang="ru-RU" sz="2000" dirty="0" smtClean="0"/>
              <a:t>Стадии: </a:t>
            </a:r>
            <a:endParaRPr lang="ru-RU" sz="2000" dirty="0"/>
          </a:p>
          <a:p>
            <a:r>
              <a:rPr lang="ru-RU" sz="2000" dirty="0" smtClean="0"/>
              <a:t>1. Инфильтрации  </a:t>
            </a:r>
            <a:endParaRPr lang="ru-RU" sz="2000" dirty="0"/>
          </a:p>
          <a:p>
            <a:r>
              <a:rPr lang="ru-RU" sz="2000" dirty="0" smtClean="0"/>
              <a:t>2. Гнойного расплавления</a:t>
            </a:r>
            <a:endParaRPr lang="ru-RU" sz="2000" dirty="0"/>
          </a:p>
          <a:p>
            <a:r>
              <a:rPr lang="ru-RU" sz="2000" dirty="0"/>
              <a:t>Качественное и количественное отличие от фурункула заключается в </a:t>
            </a:r>
            <a:r>
              <a:rPr lang="ru-RU" sz="2000" dirty="0" smtClean="0"/>
              <a:t>массивном </a:t>
            </a:r>
            <a:r>
              <a:rPr lang="ru-RU" sz="2000" dirty="0"/>
              <a:t>некрозе кожи и особенно подкожной клетчатки в зоне воспаления. Указанное заболевание может возникнуть при несвоевременном или </a:t>
            </a:r>
            <a:r>
              <a:rPr lang="ru-RU" sz="2000" dirty="0" smtClean="0"/>
              <a:t>неправильном </a:t>
            </a:r>
            <a:r>
              <a:rPr lang="ru-RU" sz="2000" dirty="0"/>
              <a:t>лечении фурункула у больных, страдающих диабетом. </a:t>
            </a:r>
            <a:r>
              <a:rPr lang="ru-RU" sz="2000" dirty="0" smtClean="0"/>
              <a:t>Так </a:t>
            </a:r>
            <a:r>
              <a:rPr lang="ru-RU" sz="2000" dirty="0"/>
              <a:t>же как и при фурункуле, при карбункуле развитие воспалительного процесса сопровождается множественными тромбозами сосудов не только кожи, но и подкожной клетчатки, что существенно способствует некрозу и гнойному </a:t>
            </a:r>
            <a:r>
              <a:rPr lang="ru-RU" sz="2000" dirty="0" smtClean="0"/>
              <a:t>расплавлению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744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60" y="648520"/>
            <a:ext cx="107452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КЛИНИЧЕСКАЯ КАРТИНА</a:t>
            </a:r>
          </a:p>
          <a:p>
            <a:r>
              <a:rPr lang="ru-RU" sz="2800" dirty="0" smtClean="0"/>
              <a:t>В </a:t>
            </a:r>
            <a:r>
              <a:rPr lang="ru-RU" sz="2800" dirty="0"/>
              <a:t>начальной стадии отмечается образование значительного </a:t>
            </a:r>
            <a:r>
              <a:rPr lang="ru-RU" sz="2800" dirty="0" smtClean="0"/>
              <a:t>воспалительного </a:t>
            </a:r>
            <a:r>
              <a:rPr lang="ru-RU" sz="2800" dirty="0"/>
              <a:t>инфильтрата. Последний резко болезненный, кожа над ним </a:t>
            </a:r>
            <a:r>
              <a:rPr lang="ru-RU" sz="2800" dirty="0" smtClean="0"/>
              <a:t>гиперемирована</a:t>
            </a:r>
            <a:r>
              <a:rPr lang="ru-RU" sz="2800" dirty="0"/>
              <a:t>, имеет синюшный оттенок. Карбункул практически всегда </a:t>
            </a:r>
            <a:r>
              <a:rPr lang="ru-RU" sz="2800" dirty="0" smtClean="0"/>
              <a:t>сопровождается </a:t>
            </a:r>
            <a:r>
              <a:rPr lang="ru-RU" sz="2800" dirty="0"/>
              <a:t>лимфаденитом, а при локализации процесса на конечностях и лимфангитом. </a:t>
            </a:r>
          </a:p>
          <a:p>
            <a:r>
              <a:rPr lang="ru-RU" sz="2800" dirty="0"/>
              <a:t>Быстро нарастают общие явления: характерна высокая лихорадка до 39-40°С, озноб и другие признаки тяжелой </a:t>
            </a:r>
            <a:r>
              <a:rPr lang="ru-RU" sz="2800" dirty="0" smtClean="0"/>
              <a:t>интоксикации</a:t>
            </a:r>
            <a:endParaRPr lang="ru-RU" sz="2800" dirty="0"/>
          </a:p>
          <a:p>
            <a:r>
              <a:rPr lang="ru-RU" sz="2800" dirty="0"/>
              <a:t>Постепенно в центре инфильтрата образуется зона некроза кожи, она </a:t>
            </a:r>
            <a:r>
              <a:rPr lang="ru-RU" sz="2800" dirty="0" smtClean="0"/>
              <a:t>становится </a:t>
            </a:r>
            <a:r>
              <a:rPr lang="ru-RU" sz="2800" dirty="0"/>
              <a:t>черного цвета, при этом через образовавшиеся в местах </a:t>
            </a:r>
            <a:r>
              <a:rPr lang="ru-RU" sz="2800" dirty="0" smtClean="0"/>
              <a:t>волосяных </a:t>
            </a:r>
            <a:r>
              <a:rPr lang="ru-RU" sz="2800" dirty="0"/>
              <a:t>фолликулов отверстия начинают поступать гнойные массы (симптом «сита</a:t>
            </a:r>
            <a:r>
              <a:rPr lang="ru-RU" sz="2800" dirty="0" smtClean="0"/>
              <a:t>»)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8221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2833" y="632267"/>
            <a:ext cx="1074527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ЛЕЧЕНИЕ</a:t>
            </a:r>
            <a:endParaRPr lang="ru-RU" sz="2400" dirty="0"/>
          </a:p>
          <a:p>
            <a:r>
              <a:rPr lang="ru-RU" sz="2400" dirty="0" smtClean="0"/>
              <a:t>Местное </a:t>
            </a:r>
            <a:r>
              <a:rPr lang="ru-RU" sz="2400" dirty="0"/>
              <a:t>лечение </a:t>
            </a:r>
          </a:p>
          <a:p>
            <a:r>
              <a:rPr lang="ru-RU" sz="2400" dirty="0"/>
              <a:t>При карбункуле в начальной стадии возможно назначение консервативной терапии (аналогично лечению стадии инфильтрации при фурункуле). </a:t>
            </a:r>
          </a:p>
          <a:p>
            <a:r>
              <a:rPr lang="ru-RU" sz="2400" dirty="0"/>
              <a:t>Основным методом лечения карбункула является хирургический, причем применять его нужно как можно раньше. </a:t>
            </a:r>
          </a:p>
          <a:p>
            <a:r>
              <a:rPr lang="ru-RU" sz="2400" dirty="0"/>
              <a:t>Операция при карбункуле называется: «рассечение и иссечение </a:t>
            </a:r>
            <a:r>
              <a:rPr lang="ru-RU" sz="2400" dirty="0" smtClean="0"/>
              <a:t>карбункула</a:t>
            </a:r>
            <a:r>
              <a:rPr lang="ru-RU" sz="2400" dirty="0"/>
              <a:t>».  Ее отличие от других операций в гнойной хирургии в том, что она прежде всего направлена на полное удаление </a:t>
            </a:r>
            <a:r>
              <a:rPr lang="ru-RU" sz="2400" dirty="0" err="1"/>
              <a:t>некротизированных</a:t>
            </a:r>
            <a:r>
              <a:rPr lang="ru-RU" sz="2400" dirty="0"/>
              <a:t> тканей. </a:t>
            </a:r>
          </a:p>
          <a:p>
            <a:r>
              <a:rPr lang="ru-RU" sz="2400" dirty="0"/>
              <a:t>Производится крестообразный и иссекают всю </a:t>
            </a:r>
            <a:r>
              <a:rPr lang="ru-RU" sz="2400" dirty="0" err="1"/>
              <a:t>некротизированную</a:t>
            </a:r>
            <a:r>
              <a:rPr lang="ru-RU" sz="2400" dirty="0"/>
              <a:t> </a:t>
            </a:r>
            <a:r>
              <a:rPr lang="ru-RU" sz="2400" dirty="0" smtClean="0"/>
              <a:t>клетчатку </a:t>
            </a:r>
            <a:r>
              <a:rPr lang="ru-RU" sz="2400" dirty="0"/>
              <a:t>в пределах здоровых тканей, промывают рану 3% перекисью </a:t>
            </a:r>
            <a:r>
              <a:rPr lang="ru-RU" sz="2400" dirty="0" smtClean="0"/>
              <a:t>водорода </a:t>
            </a:r>
            <a:r>
              <a:rPr lang="ru-RU" sz="2400" dirty="0"/>
              <a:t>и вводят тампоны с антисептиками. В последующем проводят </a:t>
            </a:r>
            <a:r>
              <a:rPr lang="ru-RU" sz="2400" dirty="0" smtClean="0"/>
              <a:t>перевязки </a:t>
            </a:r>
            <a:r>
              <a:rPr lang="ru-RU" sz="2400" dirty="0"/>
              <a:t>и лечение по принципам лечения гнойной </a:t>
            </a:r>
            <a:r>
              <a:rPr lang="ru-RU" sz="2400" dirty="0" smtClean="0"/>
              <a:t>раны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5772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955" y="719663"/>
            <a:ext cx="10577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Общее лечение </a:t>
            </a:r>
          </a:p>
          <a:p>
            <a:r>
              <a:rPr lang="ru-RU" sz="2800" dirty="0"/>
              <a:t>Применение общих методов лечения обязательно. </a:t>
            </a:r>
          </a:p>
          <a:p>
            <a:r>
              <a:rPr lang="ru-RU" sz="2800" dirty="0"/>
              <a:t>Необходимо проводить антибиотикотерапию, </a:t>
            </a:r>
            <a:r>
              <a:rPr lang="ru-RU" sz="2800" dirty="0" err="1"/>
              <a:t>дезинтоксикационную</a:t>
            </a:r>
            <a:r>
              <a:rPr lang="ru-RU" sz="2800" dirty="0"/>
              <a:t> </a:t>
            </a:r>
            <a:r>
              <a:rPr lang="ru-RU" sz="2800" dirty="0" smtClean="0"/>
              <a:t>терапию </a:t>
            </a:r>
            <a:r>
              <a:rPr lang="ru-RU" sz="2800" dirty="0"/>
              <a:t>(обычно достаточно </a:t>
            </a:r>
            <a:r>
              <a:rPr lang="ru-RU" sz="2800" dirty="0" err="1"/>
              <a:t>инфузионной</a:t>
            </a:r>
            <a:r>
              <a:rPr lang="ru-RU" sz="2800" dirty="0"/>
              <a:t> терапии с применением </a:t>
            </a:r>
            <a:r>
              <a:rPr lang="ru-RU" sz="2800" dirty="0" smtClean="0"/>
              <a:t>кровезаменителей </a:t>
            </a:r>
            <a:r>
              <a:rPr lang="ru-RU" sz="2800" dirty="0" err="1"/>
              <a:t>дезинтоксикационного</a:t>
            </a:r>
            <a:r>
              <a:rPr lang="ru-RU" sz="2800" dirty="0"/>
              <a:t> действия), </a:t>
            </a:r>
            <a:r>
              <a:rPr lang="ru-RU" sz="2800" dirty="0" err="1"/>
              <a:t>иммунокоррекцию</a:t>
            </a:r>
            <a:r>
              <a:rPr lang="ru-RU" sz="2800" dirty="0"/>
              <a:t> (УФ- или </a:t>
            </a:r>
            <a:r>
              <a:rPr lang="ru-RU" sz="2800" dirty="0" smtClean="0"/>
              <a:t>лазерное </a:t>
            </a:r>
            <a:r>
              <a:rPr lang="ru-RU" sz="2800" dirty="0"/>
              <a:t>облучение крови, антистафилококковый </a:t>
            </a:r>
            <a:r>
              <a:rPr lang="el-GR" sz="2800" dirty="0" smtClean="0"/>
              <a:t>γ</a:t>
            </a:r>
            <a:r>
              <a:rPr lang="ru-RU" sz="2800" dirty="0" smtClean="0"/>
              <a:t>-глобулин </a:t>
            </a:r>
            <a:r>
              <a:rPr lang="ru-RU" sz="2800" dirty="0"/>
              <a:t>и др.). У </a:t>
            </a:r>
            <a:r>
              <a:rPr lang="ru-RU" sz="2800" dirty="0" smtClean="0"/>
              <a:t>больных </a:t>
            </a:r>
            <a:r>
              <a:rPr lang="ru-RU" sz="2800" dirty="0"/>
              <a:t>сахарным диабетом необходим контроль уровня глюкозы в крови и его </a:t>
            </a:r>
            <a:r>
              <a:rPr lang="ru-RU" sz="2800" dirty="0" smtClean="0"/>
              <a:t>коррекция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5545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955" y="706784"/>
            <a:ext cx="104619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КЛАССИФИКАЦИЯ ПО </a:t>
            </a:r>
            <a:r>
              <a:rPr lang="ru-RU" sz="2800" dirty="0" smtClean="0"/>
              <a:t>ЭТИОЛОГИИ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По этиологии хирургические инфекционные заболевания и осложнения подразделяют на виды в соответствии с характером микрофлоры (</a:t>
            </a:r>
            <a:r>
              <a:rPr lang="ru-RU" sz="2800" dirty="0" smtClean="0"/>
              <a:t>стафилококковая</a:t>
            </a:r>
            <a:r>
              <a:rPr lang="ru-RU" sz="2800" dirty="0"/>
              <a:t>, синегнойная, колибациллярная инфекция и др.). </a:t>
            </a:r>
          </a:p>
          <a:p>
            <a:r>
              <a:rPr lang="ru-RU" sz="2800" dirty="0"/>
              <a:t>В зависимости от особенностей жизнедеятельности микроорганизмов </a:t>
            </a:r>
            <a:r>
              <a:rPr lang="ru-RU" sz="2800" dirty="0" smtClean="0"/>
              <a:t>выделяют </a:t>
            </a:r>
            <a:r>
              <a:rPr lang="ru-RU" sz="2800" dirty="0"/>
              <a:t>аэробную и анаэробную хирургическую инфекцию</a:t>
            </a:r>
          </a:p>
        </p:txBody>
      </p:sp>
    </p:spTree>
    <p:extLst>
      <p:ext uri="{BB962C8B-B14F-4D97-AF65-F5344CB8AC3E}">
        <p14:creationId xmlns:p14="http://schemas.microsoft.com/office/powerpoint/2010/main" val="366086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1317" y="570834"/>
            <a:ext cx="10590727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ГИДРАДЕНИТ </a:t>
            </a:r>
            <a:r>
              <a:rPr lang="ru-RU" sz="2200" dirty="0"/>
              <a:t>- гнойное воспаление потовых желез</a:t>
            </a:r>
          </a:p>
          <a:p>
            <a:endParaRPr lang="ru-RU" sz="2200" dirty="0"/>
          </a:p>
          <a:p>
            <a:r>
              <a:rPr lang="ru-RU" sz="2200" dirty="0"/>
              <a:t>ЭТИОПАТОГЕНЕЗ</a:t>
            </a:r>
          </a:p>
          <a:p>
            <a:r>
              <a:rPr lang="ru-RU" sz="2200" dirty="0"/>
              <a:t>Гидраденит обычно вызывается золотистым стафилококком. Инфекция проникает через протоки желез или через небольшие повреждения кожи (ссадины, расчесы)</a:t>
            </a:r>
          </a:p>
          <a:p>
            <a:endParaRPr lang="ru-RU" sz="2200" dirty="0"/>
          </a:p>
          <a:p>
            <a:r>
              <a:rPr lang="ru-RU" sz="2200" dirty="0"/>
              <a:t>КЛИНИЧЕСКАЯ КАРТИНА</a:t>
            </a:r>
          </a:p>
          <a:p>
            <a:r>
              <a:rPr lang="ru-RU" sz="2200" dirty="0"/>
              <a:t>Гидраденит чаще локализуется в подмышечной впадине, реже — в паховой области. Предрасполагающие к его развитию факторы — повышенная потливость и несоблюдение норм личной гигиены. В глубине подкожной клетчатки появляется плотный болезненный узелок. Вначале он покрыт неизмененной кожей, а затем его поверхность становится багрово-красной, неровной. При расплавлении инфильтрата появляется флюктуация; через образующееся небольшое отверстие выделяется </a:t>
            </a:r>
            <a:r>
              <a:rPr lang="ru-RU" sz="2200" dirty="0" err="1"/>
              <a:t>сливкообразный</a:t>
            </a:r>
            <a:r>
              <a:rPr lang="ru-RU" sz="2200" dirty="0"/>
              <a:t> гной. Процесс развивается довольно длительно — 10-15 дней. Часто гидраденит имеет подострое течение, которое растягивается на несколько недель, 1-2 месяца. Нередко наблюдаются рецидивы болезни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81964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5" y="593424"/>
            <a:ext cx="107452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АБСЦЕСС (</a:t>
            </a:r>
            <a:r>
              <a:rPr lang="ru-RU" sz="2400" dirty="0"/>
              <a:t>ГНОЙНИК) - ограниченное скопление гноя в тканях и </a:t>
            </a:r>
            <a:r>
              <a:rPr lang="ru-RU" sz="2400" dirty="0" smtClean="0"/>
              <a:t>органах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ЭТИОПАТОГЕНЕЗ</a:t>
            </a:r>
          </a:p>
          <a:p>
            <a:r>
              <a:rPr lang="ru-RU" sz="2400" dirty="0" smtClean="0"/>
              <a:t>Причиной </a:t>
            </a:r>
            <a:r>
              <a:rPr lang="ru-RU" sz="2400" dirty="0"/>
              <a:t>возникновения абсцессов является проникновение в ткани гное-родных микробов через ссадины, уколы, раны, а также при осложнении воспалительных заболеваний (острого аппендицита, перитонита, </a:t>
            </a:r>
            <a:r>
              <a:rPr lang="ru-RU" sz="2400" dirty="0" smtClean="0"/>
              <a:t>пневмонии </a:t>
            </a:r>
            <a:r>
              <a:rPr lang="ru-RU" sz="2400" dirty="0"/>
              <a:t>и др.). Микроорганизмы могут попадать в ткани и при лечебных </a:t>
            </a:r>
            <a:r>
              <a:rPr lang="ru-RU" sz="2400" dirty="0" smtClean="0"/>
              <a:t>манипуляциях </a:t>
            </a:r>
            <a:r>
              <a:rPr lang="ru-RU" sz="2400" dirty="0"/>
              <a:t>(инъекциях), производимых без должного соблюдения правил асептики. Абсцессы могут возникать при сепсисе вследствие гематогенного метастазирования (метастатические абсцессы). </a:t>
            </a:r>
          </a:p>
          <a:p>
            <a:endParaRPr lang="ru-RU" sz="2400" dirty="0"/>
          </a:p>
          <a:p>
            <a:r>
              <a:rPr lang="ru-RU" sz="2400" dirty="0"/>
              <a:t>Особенностью абсцесса как ограниченного гнойного процесса </a:t>
            </a:r>
            <a:r>
              <a:rPr lang="ru-RU" sz="2400" dirty="0" smtClean="0"/>
              <a:t>является </a:t>
            </a:r>
            <a:r>
              <a:rPr lang="ru-RU" sz="2400" dirty="0"/>
              <a:t>наличие </a:t>
            </a:r>
            <a:r>
              <a:rPr lang="ru-RU" sz="2400" dirty="0" err="1"/>
              <a:t>пиогенной</a:t>
            </a:r>
            <a:r>
              <a:rPr lang="ru-RU" sz="2400" dirty="0"/>
              <a:t> оболочки — внутренней стенки гнойника, </a:t>
            </a:r>
            <a:r>
              <a:rPr lang="ru-RU" sz="2400" dirty="0" smtClean="0"/>
              <a:t>выстланной </a:t>
            </a:r>
            <a:r>
              <a:rPr lang="ru-RU" sz="2400" dirty="0"/>
              <a:t>грануляционной </a:t>
            </a:r>
            <a:r>
              <a:rPr lang="ru-RU" sz="2400" dirty="0" smtClean="0"/>
              <a:t>тканью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5340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1470" y="856357"/>
            <a:ext cx="104619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Пиогенная</a:t>
            </a:r>
            <a:r>
              <a:rPr lang="ru-RU" sz="2800" dirty="0"/>
              <a:t> оболочка отграничивает гнойно-некротический процесс и </a:t>
            </a:r>
            <a:r>
              <a:rPr lang="ru-RU" sz="2800" dirty="0" smtClean="0"/>
              <a:t>продуцирует </a:t>
            </a:r>
            <a:r>
              <a:rPr lang="ru-RU" sz="2800" dirty="0"/>
              <a:t>экссудат. Способность окружающих тканей создавать такую оболочку — есть проявление нормальной неспецифической защитной </a:t>
            </a:r>
            <a:r>
              <a:rPr lang="ru-RU" sz="2800" dirty="0" smtClean="0"/>
              <a:t>реакции </a:t>
            </a:r>
            <a:r>
              <a:rPr lang="ru-RU" sz="2800" dirty="0"/>
              <a:t>организма, направленной на изолирование гнойного процесса.</a:t>
            </a:r>
          </a:p>
          <a:p>
            <a:endParaRPr lang="ru-RU" sz="2800" dirty="0"/>
          </a:p>
          <a:p>
            <a:r>
              <a:rPr lang="ru-RU" sz="2800" dirty="0"/>
              <a:t>Абсцессы могут образовываться в подкожной клетчатке, в полостях тела (</a:t>
            </a:r>
            <a:r>
              <a:rPr lang="ru-RU" sz="2800" dirty="0" err="1"/>
              <a:t>межпетельный</a:t>
            </a:r>
            <a:r>
              <a:rPr lang="ru-RU" sz="2800" dirty="0"/>
              <a:t> абсцесс брюшной полости, </a:t>
            </a:r>
            <a:r>
              <a:rPr lang="ru-RU" sz="2800" dirty="0" err="1"/>
              <a:t>поддиафрагмальный</a:t>
            </a:r>
            <a:r>
              <a:rPr lang="ru-RU" sz="2800" dirty="0"/>
              <a:t> абсцесс и др.), в органах (абсцесс мозга, абсцесс печени, абсцесс </a:t>
            </a:r>
            <a:r>
              <a:rPr lang="ru-RU" sz="2800" dirty="0" smtClean="0"/>
              <a:t>легкого) и достигать </a:t>
            </a:r>
            <a:r>
              <a:rPr lang="ru-RU" sz="2800" dirty="0"/>
              <a:t>огромных </a:t>
            </a:r>
            <a:r>
              <a:rPr lang="ru-RU" sz="2800" dirty="0" smtClean="0"/>
              <a:t>размеров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752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5863" y="647901"/>
            <a:ext cx="1068087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КЛИНИЧЕСКАЯ КАРТИНА</a:t>
            </a:r>
          </a:p>
          <a:p>
            <a:endParaRPr lang="ru-RU" sz="2000" dirty="0"/>
          </a:p>
          <a:p>
            <a:r>
              <a:rPr lang="ru-RU" sz="2000" dirty="0"/>
              <a:t>Клиническая картина состоит из местных и общих проявлений. </a:t>
            </a:r>
          </a:p>
          <a:p>
            <a:r>
              <a:rPr lang="ru-RU" sz="2000" dirty="0"/>
              <a:t>Местные симптомы определяются локализацией абсцесса. Характерным является болевой синдром и нарушение функции вовлеченных в </a:t>
            </a:r>
            <a:r>
              <a:rPr lang="ru-RU" sz="2000" dirty="0" smtClean="0"/>
              <a:t>воспалительный </a:t>
            </a:r>
            <a:r>
              <a:rPr lang="ru-RU" sz="2000" dirty="0"/>
              <a:t>процесс органов и структур. </a:t>
            </a:r>
          </a:p>
          <a:p>
            <a:r>
              <a:rPr lang="ru-RU" sz="2000" dirty="0"/>
              <a:t>При поверхностном расположении над областью гнойника, как правило, отмечается явная припухлость и гиперемия кожи. Только при глубоком расположении абсцесса эти симптомы отсутствуют </a:t>
            </a:r>
          </a:p>
          <a:p>
            <a:r>
              <a:rPr lang="ru-RU" sz="2000" dirty="0"/>
              <a:t>Важным признаком является симптом флюктуации. Этот симптом </a:t>
            </a:r>
            <a:r>
              <a:rPr lang="ru-RU" sz="2000" dirty="0" smtClean="0"/>
              <a:t>отсутствует</a:t>
            </a:r>
            <a:r>
              <a:rPr lang="ru-RU" sz="2000" dirty="0"/>
              <a:t>, когда стенка абсцесса очень толста, а полость небольшая и </a:t>
            </a:r>
            <a:r>
              <a:rPr lang="ru-RU" sz="2000" dirty="0" smtClean="0"/>
              <a:t>находится </a:t>
            </a:r>
            <a:r>
              <a:rPr lang="ru-RU" sz="2000" dirty="0"/>
              <a:t>в глубине. Существенную помощь для диагностики могут оказать ультразвуковое и рентгеновское исследование, а также диагностическая пункция. </a:t>
            </a:r>
          </a:p>
          <a:p>
            <a:r>
              <a:rPr lang="ru-RU" sz="2000" dirty="0"/>
              <a:t>Выраженность симптомов интоксикации зависит от размеров и </a:t>
            </a:r>
            <a:r>
              <a:rPr lang="ru-RU" sz="2000" dirty="0" smtClean="0"/>
              <a:t>локализации </a:t>
            </a:r>
            <a:r>
              <a:rPr lang="ru-RU" sz="2000" dirty="0"/>
              <a:t>абсцесса. При обширных абсцессах наблюдается выраженная общая реакция: повышение температуры, слабость, потеря аппетита, бессонница, изменение состава крови. Характерны колебания утренней и вечерней </a:t>
            </a:r>
            <a:r>
              <a:rPr lang="ru-RU" sz="2000" dirty="0" smtClean="0"/>
              <a:t>температуры </a:t>
            </a:r>
            <a:r>
              <a:rPr lang="ru-RU" sz="2000" dirty="0"/>
              <a:t>с амплитудой до 1,5-3,0° С. </a:t>
            </a:r>
          </a:p>
          <a:p>
            <a:r>
              <a:rPr lang="ru-RU" sz="2000" dirty="0"/>
              <a:t>При метастатических абсцессах, как правило, тяжесть состояния </a:t>
            </a:r>
            <a:r>
              <a:rPr lang="ru-RU" sz="2000" dirty="0" smtClean="0"/>
              <a:t>обусловлена </a:t>
            </a:r>
            <a:r>
              <a:rPr lang="ru-RU" sz="2000" dirty="0"/>
              <a:t>основными проявлениями </a:t>
            </a:r>
            <a:r>
              <a:rPr lang="ru-RU" sz="2000" dirty="0" smtClean="0"/>
              <a:t>сепсиса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0489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6923" y="577582"/>
            <a:ext cx="1071951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ЛЕЧЕНИЕ</a:t>
            </a:r>
          </a:p>
          <a:p>
            <a:r>
              <a:rPr lang="ru-RU" sz="2400" dirty="0" smtClean="0"/>
              <a:t>Местное </a:t>
            </a:r>
            <a:r>
              <a:rPr lang="ru-RU" sz="2400" dirty="0"/>
              <a:t>лечение </a:t>
            </a:r>
          </a:p>
          <a:p>
            <a:r>
              <a:rPr lang="ru-RU" sz="2400" dirty="0"/>
              <a:t>Диагноз абсцесса служит показанием для оперативного вмешательства, </a:t>
            </a:r>
            <a:r>
              <a:rPr lang="ru-RU" sz="2400" dirty="0" smtClean="0"/>
              <a:t>целью </a:t>
            </a:r>
            <a:r>
              <a:rPr lang="ru-RU" sz="2400" dirty="0"/>
              <a:t>которого независимо от локализации гнойника является вскрытие, опорожнение и дренирование его полости. </a:t>
            </a:r>
          </a:p>
          <a:p>
            <a:r>
              <a:rPr lang="ru-RU" sz="2400" dirty="0"/>
              <a:t>Пункция абсцесса с аспирацией гноя и последующим введением в полость абсцесса антибиотиков, ферментных препаратов может применяться лишь по строгим показаниям, при определенных локализациях процесса под контролем ультразвукового исследования. </a:t>
            </a:r>
          </a:p>
          <a:p>
            <a:r>
              <a:rPr lang="ru-RU" sz="2400" dirty="0"/>
              <a:t>При вскрытии абсцесса выбирают кратчайший оперативный доступ с </a:t>
            </a:r>
            <a:r>
              <a:rPr lang="ru-RU" sz="2400" dirty="0" smtClean="0"/>
              <a:t>учетом </a:t>
            </a:r>
            <a:r>
              <a:rPr lang="ru-RU" sz="2400" dirty="0"/>
              <a:t>анатомо-топографических особенностей органа. Для этого нередко вскрывают абсцесс по игле: первоначально пунктируют абсцесс, затем по игле рассекают </a:t>
            </a:r>
            <a:r>
              <a:rPr lang="ru-RU" sz="2400" dirty="0" smtClean="0"/>
              <a:t>ткани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4403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2832" y="622555"/>
            <a:ext cx="106164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Во время операции по возможности подходят к нижнему полюсу </a:t>
            </a:r>
            <a:r>
              <a:rPr lang="ru-RU" sz="2400" dirty="0" smtClean="0"/>
              <a:t>гнойника</a:t>
            </a:r>
            <a:r>
              <a:rPr lang="ru-RU" sz="2400" dirty="0"/>
              <a:t>, чтобы создать хорошие условия для дренирования. Если полость </a:t>
            </a:r>
            <a:r>
              <a:rPr lang="ru-RU" sz="2400" dirty="0" smtClean="0"/>
              <a:t>абсцесса </a:t>
            </a:r>
            <a:r>
              <a:rPr lang="ru-RU" sz="2400" dirty="0"/>
              <a:t>обширна, ее обследуют пальцем, разделяя перемычки и удаляя </a:t>
            </a:r>
            <a:r>
              <a:rPr lang="ru-RU" sz="2400" dirty="0" smtClean="0"/>
              <a:t>секвестры </a:t>
            </a:r>
            <a:r>
              <a:rPr lang="ru-RU" sz="2400" dirty="0"/>
              <a:t>тканей. Полость абсцесса дренируют одним или несколькими </a:t>
            </a:r>
            <a:r>
              <a:rPr lang="ru-RU" sz="2400" dirty="0" smtClean="0"/>
              <a:t>резиновыми </a:t>
            </a:r>
            <a:r>
              <a:rPr lang="ru-RU" sz="2400" dirty="0"/>
              <a:t>или полиэтиленовыми трубками и вводят в нее марлевые тампоны, смоченные раствором протеолитических ферментов, антисептиков, </a:t>
            </a:r>
            <a:r>
              <a:rPr lang="ru-RU" sz="2400" dirty="0" smtClean="0"/>
              <a:t>антибиотиков</a:t>
            </a:r>
            <a:r>
              <a:rPr lang="ru-RU" sz="2400" dirty="0"/>
              <a:t>. При больших размерах абсцесса для адекватного дренирования делают дополнительные разрезы — </a:t>
            </a:r>
            <a:r>
              <a:rPr lang="ru-RU" sz="2400" dirty="0" err="1"/>
              <a:t>контрапертуры</a:t>
            </a:r>
            <a:r>
              <a:rPr lang="ru-RU" sz="2400" dirty="0"/>
              <a:t>. </a:t>
            </a:r>
          </a:p>
          <a:p>
            <a:r>
              <a:rPr lang="ru-RU" sz="2400" dirty="0"/>
              <a:t>После операции проводится лечение гнойной раны с учетом </a:t>
            </a:r>
            <a:r>
              <a:rPr lang="ru-RU" sz="2400" dirty="0" err="1"/>
              <a:t>фазности</a:t>
            </a:r>
            <a:r>
              <a:rPr lang="ru-RU" sz="2400" dirty="0"/>
              <a:t> </a:t>
            </a:r>
            <a:r>
              <a:rPr lang="ru-RU" sz="2400" dirty="0" smtClean="0"/>
              <a:t>течения </a:t>
            </a:r>
            <a:r>
              <a:rPr lang="ru-RU" sz="2400" dirty="0"/>
              <a:t>раневого процесса. </a:t>
            </a:r>
          </a:p>
          <a:p>
            <a:r>
              <a:rPr lang="ru-RU" sz="2400" dirty="0"/>
              <a:t>Хорошие результаты дает операция по иссечению абсцесса в пределах здоровых тканей с наложением первичного шва и последующей активной аспирацией из раны. Это позволяет ускорить течение раневого процесса, а также добиться лучшего косметического эффекта. Однако метод применим лишь при небольших размерах </a:t>
            </a:r>
            <a:r>
              <a:rPr lang="ru-RU" sz="2400" dirty="0" smtClean="0"/>
              <a:t>абсцесса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7179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348" y="703615"/>
            <a:ext cx="1038466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Общее лечение </a:t>
            </a:r>
          </a:p>
          <a:p>
            <a:r>
              <a:rPr lang="ru-RU" sz="2800" dirty="0"/>
              <a:t>Общее лечение включает все компоненты лечения гнойной хирургической инфекции. Применяют антибиотики (с учетом чувствительности </a:t>
            </a:r>
            <a:r>
              <a:rPr lang="ru-RU" sz="2800" dirty="0" smtClean="0"/>
              <a:t>микрофлоры</a:t>
            </a:r>
            <a:r>
              <a:rPr lang="ru-RU" sz="2800" dirty="0"/>
              <a:t>), </a:t>
            </a:r>
            <a:r>
              <a:rPr lang="ru-RU" sz="2800" dirty="0" err="1"/>
              <a:t>дезинтоксикационную</a:t>
            </a:r>
            <a:r>
              <a:rPr lang="ru-RU" sz="2800" dirty="0"/>
              <a:t> терапию (</a:t>
            </a:r>
            <a:r>
              <a:rPr lang="ru-RU" sz="2800" dirty="0" err="1"/>
              <a:t>инфузионная</a:t>
            </a:r>
            <a:r>
              <a:rPr lang="ru-RU" sz="2800" dirty="0"/>
              <a:t> терапия, </a:t>
            </a:r>
            <a:r>
              <a:rPr lang="ru-RU" sz="2800" dirty="0" smtClean="0"/>
              <a:t>переливание </a:t>
            </a:r>
            <a:r>
              <a:rPr lang="ru-RU" sz="2800" dirty="0"/>
              <a:t>кровезаменителей, плазмы, </a:t>
            </a:r>
            <a:endParaRPr lang="ru-RU" sz="2800" dirty="0" smtClean="0"/>
          </a:p>
          <a:p>
            <a:r>
              <a:rPr lang="ru-RU" sz="2800" dirty="0" smtClean="0"/>
              <a:t>а </a:t>
            </a:r>
            <a:r>
              <a:rPr lang="ru-RU" sz="2800" dirty="0"/>
              <a:t>иногда и экстракорпоральные методы </a:t>
            </a:r>
            <a:r>
              <a:rPr lang="ru-RU" sz="2800" dirty="0" smtClean="0"/>
              <a:t>детоксикации</a:t>
            </a:r>
            <a:r>
              <a:rPr lang="ru-RU" sz="2800" dirty="0"/>
              <a:t>) и </a:t>
            </a:r>
            <a:r>
              <a:rPr lang="ru-RU" sz="2800" dirty="0" err="1"/>
              <a:t>иммунокоррекцию</a:t>
            </a:r>
            <a:r>
              <a:rPr lang="ru-RU" sz="2800" dirty="0"/>
              <a:t> (по показаниям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478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1623" y="822694"/>
            <a:ext cx="103460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ФЛЕГМОНА</a:t>
            </a:r>
          </a:p>
          <a:p>
            <a:endParaRPr lang="ru-RU" sz="2800" dirty="0"/>
          </a:p>
          <a:p>
            <a:r>
              <a:rPr lang="ru-RU" sz="2800" dirty="0"/>
              <a:t>ФЛЕГМОНА - острое разлитое гнойное воспаление жировой клетчатки и клетчаточных пространств (подкожного, межмышечного, забрюшинного и др.). </a:t>
            </a:r>
          </a:p>
          <a:p>
            <a:r>
              <a:rPr lang="ru-RU" sz="2800" dirty="0"/>
              <a:t>В отличие от абсцесса, при флегмоне процесс не ограничивается, а распространяется по рыхлым клетчаточным </a:t>
            </a:r>
            <a:r>
              <a:rPr lang="ru-RU" sz="2800" dirty="0" smtClean="0"/>
              <a:t>пространствам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6560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59" y="719456"/>
            <a:ext cx="1075815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ЭТИОПАТОГЕНЕЗ</a:t>
            </a:r>
          </a:p>
          <a:p>
            <a:r>
              <a:rPr lang="ru-RU" sz="2800" dirty="0" smtClean="0"/>
              <a:t>Возбудителями </a:t>
            </a:r>
            <a:r>
              <a:rPr lang="ru-RU" sz="2800" dirty="0"/>
              <a:t>флегмоны обычно являются грамположительные и </a:t>
            </a:r>
            <a:r>
              <a:rPr lang="ru-RU" sz="2800" dirty="0" smtClean="0"/>
              <a:t>грамотрицательные </a:t>
            </a:r>
            <a:r>
              <a:rPr lang="ru-RU" sz="2800" dirty="0"/>
              <a:t>кокки, но ее могут вызывать и другие микробы, которые проникают в клетчатку через случайные повреждения кожи, слизистых оболочек или гематогенным путем. </a:t>
            </a:r>
          </a:p>
          <a:p>
            <a:r>
              <a:rPr lang="ru-RU" sz="2800" dirty="0"/>
              <a:t>Флегмона является самостоятельным заболеванием, но может быть и осложнением различных гнойных процессов (карбункул, абсцесс, </a:t>
            </a:r>
            <a:r>
              <a:rPr lang="ru-RU" sz="2800" dirty="0" smtClean="0"/>
              <a:t>рожистое </a:t>
            </a:r>
            <a:r>
              <a:rPr lang="ru-RU" sz="2800" dirty="0"/>
              <a:t>воспаление, остеомиелит, сепсис и др.). Воспалительный экссудат </a:t>
            </a:r>
            <a:r>
              <a:rPr lang="ru-RU" sz="2800" dirty="0" smtClean="0"/>
              <a:t>распространяется </a:t>
            </a:r>
            <a:r>
              <a:rPr lang="ru-RU" sz="2800" dirty="0"/>
              <a:t>по клетчатке, переходя из одного фасциального футляра в другой через отверстия для сосудисто-нервных пучков</a:t>
            </a:r>
          </a:p>
        </p:txBody>
      </p:sp>
    </p:spTree>
    <p:extLst>
      <p:ext uri="{BB962C8B-B14F-4D97-AF65-F5344CB8AC3E}">
        <p14:creationId xmlns:p14="http://schemas.microsoft.com/office/powerpoint/2010/main" val="353663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5713" y="716288"/>
            <a:ext cx="1055209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Формы флегмоны по характеру </a:t>
            </a:r>
            <a:r>
              <a:rPr lang="ru-RU" sz="2800" dirty="0" smtClean="0"/>
              <a:t>экссудата:  </a:t>
            </a:r>
            <a:endParaRPr lang="ru-RU" sz="2800" dirty="0"/>
          </a:p>
          <a:p>
            <a:r>
              <a:rPr lang="ru-RU" sz="2800" dirty="0" smtClean="0"/>
              <a:t>1. Гнойная </a:t>
            </a:r>
            <a:endParaRPr lang="ru-RU" sz="2800" dirty="0"/>
          </a:p>
          <a:p>
            <a:r>
              <a:rPr lang="ru-RU" sz="2800" dirty="0" smtClean="0"/>
              <a:t>2. Гнойно-геморрагическая  </a:t>
            </a:r>
            <a:endParaRPr lang="ru-RU" sz="2800" dirty="0"/>
          </a:p>
          <a:p>
            <a:r>
              <a:rPr lang="ru-RU" sz="2800" dirty="0" smtClean="0"/>
              <a:t>3. Гнилостная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По локализации </a:t>
            </a:r>
            <a:r>
              <a:rPr lang="ru-RU" sz="2800" dirty="0" smtClean="0"/>
              <a:t>флегмоны: </a:t>
            </a:r>
            <a:endParaRPr lang="ru-RU" sz="2800" dirty="0"/>
          </a:p>
          <a:p>
            <a:r>
              <a:rPr lang="ru-RU" sz="2800" dirty="0" smtClean="0"/>
              <a:t>1. Поверхностные </a:t>
            </a:r>
            <a:r>
              <a:rPr lang="ru-RU" sz="2800" dirty="0"/>
              <a:t>(поражается подкожная клетчатка до собственной </a:t>
            </a:r>
            <a:r>
              <a:rPr lang="ru-RU" sz="2800" dirty="0" smtClean="0"/>
              <a:t>фасции</a:t>
            </a:r>
            <a:r>
              <a:rPr lang="ru-RU" sz="2800" dirty="0"/>
              <a:t>) </a:t>
            </a:r>
          </a:p>
          <a:p>
            <a:r>
              <a:rPr lang="ru-RU" sz="2800" dirty="0" smtClean="0"/>
              <a:t>2. Глубокие </a:t>
            </a:r>
            <a:r>
              <a:rPr lang="ru-RU" sz="2800" dirty="0"/>
              <a:t>(поражаются глубокие клетчаточные пространства</a:t>
            </a:r>
            <a:r>
              <a:rPr lang="ru-RU" sz="2800" dirty="0" smtClean="0"/>
              <a:t>)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 Глубокие флегмоны обычно носят специальные </a:t>
            </a:r>
            <a:r>
              <a:rPr lang="ru-RU" sz="2800" dirty="0" smtClean="0"/>
              <a:t>названия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2373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2" y="735709"/>
            <a:ext cx="1047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КЛАССИФИКАЦИЯ ПО ЛОКАЛИЗАЦИИ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(выделяют гнойные заболевания)</a:t>
            </a:r>
          </a:p>
          <a:p>
            <a:r>
              <a:rPr lang="ru-RU" sz="2800" dirty="0"/>
              <a:t>1</a:t>
            </a:r>
            <a:r>
              <a:rPr lang="ru-RU" sz="2800" dirty="0" smtClean="0"/>
              <a:t>. мягких </a:t>
            </a:r>
            <a:r>
              <a:rPr lang="ru-RU" sz="2800" dirty="0"/>
              <a:t>тканей (кожа, подкожная клетчатка</a:t>
            </a:r>
            <a:r>
              <a:rPr lang="ru-RU" sz="2800" dirty="0" smtClean="0"/>
              <a:t>)</a:t>
            </a:r>
            <a:endParaRPr lang="ru-RU" sz="2800" dirty="0"/>
          </a:p>
          <a:p>
            <a:r>
              <a:rPr lang="ru-RU" sz="2800" dirty="0"/>
              <a:t>2</a:t>
            </a:r>
            <a:r>
              <a:rPr lang="ru-RU" sz="2800" dirty="0" smtClean="0"/>
              <a:t>. костей </a:t>
            </a:r>
            <a:r>
              <a:rPr lang="ru-RU" sz="2800" dirty="0"/>
              <a:t>и </a:t>
            </a:r>
            <a:r>
              <a:rPr lang="ru-RU" sz="2800" dirty="0" smtClean="0"/>
              <a:t>суставов</a:t>
            </a:r>
            <a:endParaRPr lang="ru-RU" sz="2800" dirty="0"/>
          </a:p>
          <a:p>
            <a:r>
              <a:rPr lang="ru-RU" sz="2800" dirty="0"/>
              <a:t>3</a:t>
            </a:r>
            <a:r>
              <a:rPr lang="ru-RU" sz="2800" dirty="0" smtClean="0"/>
              <a:t>. головного </a:t>
            </a:r>
            <a:r>
              <a:rPr lang="ru-RU" sz="2800" dirty="0"/>
              <a:t>мозга и его </a:t>
            </a:r>
            <a:r>
              <a:rPr lang="ru-RU" sz="2800" dirty="0" smtClean="0"/>
              <a:t>оболочек</a:t>
            </a:r>
            <a:endParaRPr lang="ru-RU" sz="2800" dirty="0"/>
          </a:p>
          <a:p>
            <a:r>
              <a:rPr lang="ru-RU" sz="2800" dirty="0"/>
              <a:t>4</a:t>
            </a:r>
            <a:r>
              <a:rPr lang="ru-RU" sz="2800" dirty="0" smtClean="0"/>
              <a:t>. органов </a:t>
            </a:r>
            <a:r>
              <a:rPr lang="ru-RU" sz="2800" dirty="0"/>
              <a:t>грудной </a:t>
            </a:r>
            <a:r>
              <a:rPr lang="ru-RU" sz="2800" dirty="0" smtClean="0"/>
              <a:t>полости</a:t>
            </a:r>
            <a:endParaRPr lang="ru-RU" sz="2800" dirty="0"/>
          </a:p>
          <a:p>
            <a:r>
              <a:rPr lang="ru-RU" sz="2800" dirty="0"/>
              <a:t>5</a:t>
            </a:r>
            <a:r>
              <a:rPr lang="ru-RU" sz="2800" dirty="0" smtClean="0"/>
              <a:t>. органов </a:t>
            </a:r>
            <a:r>
              <a:rPr lang="ru-RU" sz="2800" dirty="0"/>
              <a:t>брюшной </a:t>
            </a:r>
            <a:r>
              <a:rPr lang="ru-RU" sz="2800" dirty="0" smtClean="0"/>
              <a:t>полости</a:t>
            </a:r>
            <a:endParaRPr lang="ru-RU" sz="2800" dirty="0"/>
          </a:p>
          <a:p>
            <a:r>
              <a:rPr lang="ru-RU" sz="2800" dirty="0"/>
              <a:t>6</a:t>
            </a:r>
            <a:r>
              <a:rPr lang="ru-RU" sz="2800" dirty="0" smtClean="0"/>
              <a:t>. отдельных </a:t>
            </a:r>
            <a:r>
              <a:rPr lang="ru-RU" sz="2800" dirty="0"/>
              <a:t>органов и тканей (кисть, молочная железа и др</a:t>
            </a:r>
            <a:r>
              <a:rPr lang="ru-RU" sz="2800" dirty="0" smtClean="0"/>
              <a:t>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685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60" y="674071"/>
            <a:ext cx="106551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КЛИНИЧЕСКАЯ КАРТИНА</a:t>
            </a:r>
          </a:p>
          <a:p>
            <a:r>
              <a:rPr lang="ru-RU" sz="2400" dirty="0" smtClean="0"/>
              <a:t>Обычно </a:t>
            </a:r>
            <a:r>
              <a:rPr lang="ru-RU" sz="2400" dirty="0"/>
              <a:t>клиническая картина флегмоны характеризуется быстрым </a:t>
            </a:r>
            <a:r>
              <a:rPr lang="ru-RU" sz="2400" dirty="0" smtClean="0"/>
              <a:t>появлением </a:t>
            </a:r>
            <a:r>
              <a:rPr lang="ru-RU" sz="2400" dirty="0"/>
              <a:t>и распространением болезненной припухлости, разлитым </a:t>
            </a:r>
            <a:r>
              <a:rPr lang="ru-RU" sz="2400" dirty="0" smtClean="0"/>
              <a:t>покраснением </a:t>
            </a:r>
            <a:r>
              <a:rPr lang="ru-RU" sz="2400" dirty="0"/>
              <a:t>кожи над ней, болями, нарушением функции пораженной части </a:t>
            </a:r>
            <a:r>
              <a:rPr lang="ru-RU" sz="2400" dirty="0" smtClean="0"/>
              <a:t>тела</a:t>
            </a:r>
            <a:r>
              <a:rPr lang="ru-RU" sz="2400" dirty="0"/>
              <a:t>, высокой температурой (до 40°С) и другими признаками интоксикации. Припухлость представляет собой плотный инфильтрат, который затем размягчается в центре. Появляется симптом флюктуации или размягчения. </a:t>
            </a:r>
          </a:p>
          <a:p>
            <a:r>
              <a:rPr lang="ru-RU" sz="2400" dirty="0"/>
              <a:t>Клиническое течение флегмоны редко бывает благоприятным, процесс быстро прогрессирует, захватывая обширные участки подкожной, </a:t>
            </a:r>
            <a:r>
              <a:rPr lang="ru-RU" sz="2400" dirty="0" smtClean="0"/>
              <a:t>межмышечной </a:t>
            </a:r>
            <a:r>
              <a:rPr lang="ru-RU" sz="2400" dirty="0"/>
              <a:t>клетчатки и сопровождается тяжелой интоксикацией. </a:t>
            </a:r>
            <a:r>
              <a:rPr lang="ru-RU" sz="2400" dirty="0" smtClean="0"/>
              <a:t>Температура </a:t>
            </a:r>
            <a:r>
              <a:rPr lang="ru-RU" sz="2400" dirty="0"/>
              <a:t>обычно имеет постоянный характер. Отмечаются высокий </a:t>
            </a:r>
            <a:r>
              <a:rPr lang="ru-RU" sz="2400" dirty="0" smtClean="0"/>
              <a:t>лейкоцитоз </a:t>
            </a:r>
            <a:r>
              <a:rPr lang="ru-RU" sz="2400" dirty="0"/>
              <a:t>и сдвиг лейкоцитарной формулы влево. </a:t>
            </a:r>
          </a:p>
          <a:p>
            <a:r>
              <a:rPr lang="ru-RU" sz="2400" dirty="0"/>
              <a:t>При глубоких флегмонах наблюдаются характерные симптомы, связанные с поражением близлежащих внутренних органов</a:t>
            </a:r>
          </a:p>
        </p:txBody>
      </p:sp>
    </p:spTree>
    <p:extLst>
      <p:ext uri="{BB962C8B-B14F-4D97-AF65-F5344CB8AC3E}">
        <p14:creationId xmlns:p14="http://schemas.microsoft.com/office/powerpoint/2010/main" val="299247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439" y="548244"/>
            <a:ext cx="1071951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ЛЕЧЕНИЕ</a:t>
            </a:r>
          </a:p>
          <a:p>
            <a:r>
              <a:rPr lang="ru-RU" sz="2200" dirty="0" smtClean="0"/>
              <a:t>Лечение </a:t>
            </a:r>
            <a:r>
              <a:rPr lang="ru-RU" sz="2200" dirty="0"/>
              <a:t>больных всегда проводят в условиях стационара. Лишь в </a:t>
            </a:r>
            <a:r>
              <a:rPr lang="ru-RU" sz="2200" dirty="0" smtClean="0"/>
              <a:t>начальной </a:t>
            </a:r>
            <a:r>
              <a:rPr lang="ru-RU" sz="2200" dirty="0"/>
              <a:t>стадии развития флегмоны (стадия инфильтрации) допустимо </a:t>
            </a:r>
            <a:r>
              <a:rPr lang="ru-RU" sz="2200" dirty="0" smtClean="0"/>
              <a:t>консервативное </a:t>
            </a:r>
            <a:r>
              <a:rPr lang="ru-RU" sz="2200" dirty="0"/>
              <a:t>лечение, которое сводится к назначению постельного режима, </a:t>
            </a:r>
            <a:r>
              <a:rPr lang="ru-RU" sz="2200" dirty="0" smtClean="0"/>
              <a:t>созданию </a:t>
            </a:r>
            <a:r>
              <a:rPr lang="ru-RU" sz="2200" dirty="0"/>
              <a:t>покоя, внутримышечным инъекциям антибиотиков, назначению обильного питья, молочно-растительной диеты, сердечных средств. </a:t>
            </a:r>
            <a:r>
              <a:rPr lang="ru-RU" sz="2200" dirty="0" err="1" smtClean="0"/>
              <a:t>Местно</a:t>
            </a:r>
            <a:r>
              <a:rPr lang="ru-RU" sz="2200" dirty="0" smtClean="0"/>
              <a:t> </a:t>
            </a:r>
            <a:r>
              <a:rPr lang="ru-RU" sz="2200" dirty="0"/>
              <a:t>применяют сухое тепло, УВЧ-терапию. При отграничении процесса и формировании гнойников производится их вскрытием и дренированием. </a:t>
            </a:r>
          </a:p>
          <a:p>
            <a:r>
              <a:rPr lang="ru-RU" sz="2200" dirty="0"/>
              <a:t>При прогрессирующей флегмоне отсрочка оперативного вмешательства недопустима. Под общим обезболиванием производят рассечением кожи и подкожной клетчатки на всю длину воспалительного инфильтрата, </a:t>
            </a:r>
            <a:r>
              <a:rPr lang="ru-RU" sz="2200" dirty="0" smtClean="0"/>
              <a:t>эвакуируют </a:t>
            </a:r>
            <a:r>
              <a:rPr lang="ru-RU" sz="2200" dirty="0"/>
              <a:t>гной, производят забор экссудата </a:t>
            </a:r>
            <a:r>
              <a:rPr lang="ru-RU" sz="2200" dirty="0" smtClean="0"/>
              <a:t>для бактериологического </a:t>
            </a:r>
            <a:r>
              <a:rPr lang="ru-RU" sz="2200" dirty="0"/>
              <a:t>исследования, ревизуют гнойную полость, иссекают некротические ткани, при необходимости делают дополнительные разрезы и </a:t>
            </a:r>
            <a:r>
              <a:rPr lang="ru-RU" sz="2200" dirty="0" err="1"/>
              <a:t>контрапертуры</a:t>
            </a:r>
            <a:r>
              <a:rPr lang="ru-RU" sz="2200" dirty="0"/>
              <a:t>. </a:t>
            </a:r>
          </a:p>
          <a:p>
            <a:r>
              <a:rPr lang="ru-RU" sz="2200" dirty="0"/>
              <a:t>Следует отметить, что в ранних фазах стрептококковых флегмон гноя </a:t>
            </a:r>
            <a:r>
              <a:rPr lang="ru-RU" sz="2200" dirty="0" smtClean="0"/>
              <a:t>может </a:t>
            </a:r>
            <a:r>
              <a:rPr lang="ru-RU" sz="2200" dirty="0"/>
              <a:t>и не быть. В этих случаях при рассечении отмечается серозное и </a:t>
            </a:r>
            <a:r>
              <a:rPr lang="ru-RU" sz="2200" dirty="0" smtClean="0"/>
              <a:t>серозно-геморрагическое </a:t>
            </a:r>
            <a:r>
              <a:rPr lang="ru-RU" sz="2200" dirty="0"/>
              <a:t>пропитывание </a:t>
            </a:r>
            <a:r>
              <a:rPr lang="ru-RU" sz="2200" dirty="0" smtClean="0"/>
              <a:t>тканей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36320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7" y="628891"/>
            <a:ext cx="1083542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 завершении операции после обработки ран 3% перекисью водорода их рыхло тампонируют марлей, смоченной растворами антисептиков, можно применить протеолитические ферменты. После операции обычно быстро снижается температура, улучшается общее состояние, быстро </a:t>
            </a:r>
            <a:r>
              <a:rPr lang="ru-RU" sz="2400" dirty="0" smtClean="0"/>
              <a:t>стихают </a:t>
            </a:r>
            <a:r>
              <a:rPr lang="ru-RU" sz="2400" dirty="0"/>
              <a:t>местные симптомы воспаления, что позволяет использовать ранний вторичный шов. В послеоперационном периоде проводят перевязки и </a:t>
            </a:r>
            <a:r>
              <a:rPr lang="ru-RU" sz="2400" dirty="0" smtClean="0"/>
              <a:t>лечение</a:t>
            </a:r>
            <a:r>
              <a:rPr lang="ru-RU" sz="2400" dirty="0"/>
              <a:t>, как и при всех гнойных </a:t>
            </a:r>
            <a:r>
              <a:rPr lang="ru-RU" sz="2400" dirty="0" smtClean="0"/>
              <a:t>ранах. </a:t>
            </a:r>
            <a:r>
              <a:rPr lang="ru-RU" sz="2400" dirty="0"/>
              <a:t>При флегмонах </a:t>
            </a:r>
            <a:r>
              <a:rPr lang="ru-RU" sz="2400" dirty="0" smtClean="0"/>
              <a:t>конечностей </a:t>
            </a:r>
            <a:r>
              <a:rPr lang="ru-RU" sz="2400" dirty="0"/>
              <a:t>обязательна иммобилизация с помощью гипсовых лонгет. </a:t>
            </a:r>
          </a:p>
          <a:p>
            <a:r>
              <a:rPr lang="ru-RU" sz="2400" dirty="0" smtClean="0"/>
              <a:t>Применяют </a:t>
            </a:r>
            <a:r>
              <a:rPr lang="ru-RU" sz="2400" dirty="0"/>
              <a:t>активную хирургическую обработку раны, заключающуюся в иссечении всех нежизнеспособных тканей, эвакуации гнойного </a:t>
            </a:r>
            <a:r>
              <a:rPr lang="ru-RU" sz="2400" dirty="0" smtClean="0"/>
              <a:t>содержимого</a:t>
            </a:r>
            <a:r>
              <a:rPr lang="ru-RU" sz="2400" dirty="0"/>
              <a:t>, дренировании проточно-промывным метод с использованием </a:t>
            </a:r>
            <a:r>
              <a:rPr lang="ru-RU" sz="2400" dirty="0" smtClean="0"/>
              <a:t>антисептиков </a:t>
            </a:r>
            <a:r>
              <a:rPr lang="ru-RU" sz="2400" dirty="0"/>
              <a:t>и протеолитических ферментов. </a:t>
            </a:r>
          </a:p>
          <a:p>
            <a:r>
              <a:rPr lang="ru-RU" sz="2400" dirty="0"/>
              <a:t>Если после оперативного вмешательства и продолжающегося общего </a:t>
            </a:r>
            <a:r>
              <a:rPr lang="ru-RU" sz="2400" dirty="0" smtClean="0"/>
              <a:t>лечения </a:t>
            </a:r>
            <a:r>
              <a:rPr lang="ru-RU" sz="2400" dirty="0"/>
              <a:t>улучшения не наступает, следует подумать о неадекватности санации гнойного </a:t>
            </a:r>
            <a:r>
              <a:rPr lang="ru-RU" sz="2400" dirty="0" smtClean="0"/>
              <a:t>очага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3322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318" y="661811"/>
            <a:ext cx="1057784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РОЖИСТОЕ ВОСПАЛЕНИЕ</a:t>
            </a:r>
          </a:p>
          <a:p>
            <a:endParaRPr lang="ru-RU" sz="2800" dirty="0"/>
          </a:p>
          <a:p>
            <a:r>
              <a:rPr lang="ru-RU" sz="2800" dirty="0"/>
              <a:t>РОЖИСТОЕ ВОСПАЛЕНИЕ (РОЖА) — инфекционное заболевание, </a:t>
            </a:r>
            <a:r>
              <a:rPr lang="ru-RU" sz="2800" dirty="0" smtClean="0"/>
              <a:t>характеризующееся </a:t>
            </a:r>
            <a:r>
              <a:rPr lang="ru-RU" sz="2800" dirty="0"/>
              <a:t>быстрым очаговым серозным или серозно-геморрагическим воспалением кожи или слизистых оболочек, лихорадкой и </a:t>
            </a:r>
            <a:r>
              <a:rPr lang="ru-RU" sz="2800" dirty="0" smtClean="0"/>
              <a:t>интоксикацией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1583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6924" y="580338"/>
            <a:ext cx="108096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ЭТИОПАТОГЕНЕЗ</a:t>
            </a:r>
          </a:p>
          <a:p>
            <a:r>
              <a:rPr lang="ru-RU" sz="2000" dirty="0" smtClean="0"/>
              <a:t>Возбудителем </a:t>
            </a:r>
            <a:r>
              <a:rPr lang="ru-RU" sz="2000" dirty="0"/>
              <a:t>рожистого воспаления является (В-гемолитический </a:t>
            </a:r>
            <a:r>
              <a:rPr lang="ru-RU" sz="2000" dirty="0" smtClean="0"/>
              <a:t>стрептококк </a:t>
            </a:r>
            <a:r>
              <a:rPr lang="ru-RU" sz="2000" dirty="0"/>
              <a:t>группы А. </a:t>
            </a:r>
          </a:p>
          <a:p>
            <a:r>
              <a:rPr lang="ru-RU" sz="2000" dirty="0"/>
              <a:t>Микроорганизмы обычно проникают в кожу через мелкие раны, </a:t>
            </a:r>
            <a:r>
              <a:rPr lang="ru-RU" sz="2000" dirty="0" smtClean="0"/>
              <a:t>царапины</a:t>
            </a:r>
            <a:r>
              <a:rPr lang="ru-RU" sz="2000" dirty="0"/>
              <a:t>, ссадины, инфицированные потертости. </a:t>
            </a:r>
          </a:p>
          <a:p>
            <a:r>
              <a:rPr lang="ru-RU" sz="2000" dirty="0"/>
              <a:t>Возникает серозное воспаление, при этом выделяется большое количество токсинов и ферментов, что приводит к токсикозу, гнойно-резорбтивной лихорадке. В кровеносное русло попадает большое количество </a:t>
            </a:r>
            <a:r>
              <a:rPr lang="ru-RU" sz="2000" dirty="0" smtClean="0"/>
              <a:t>биологически </a:t>
            </a:r>
            <a:r>
              <a:rPr lang="ru-RU" sz="2000" dirty="0"/>
              <a:t>активных веществ, особенно гистамина. Это часто приводит к </a:t>
            </a:r>
            <a:r>
              <a:rPr lang="ru-RU" sz="2000" dirty="0" smtClean="0"/>
              <a:t>нарушению </a:t>
            </a:r>
            <a:r>
              <a:rPr lang="ru-RU" sz="2000" dirty="0"/>
              <a:t>проницаемости сосудов, и воспаление может становиться серозно-геморрагическим. Поражение собственно кожи с выраженным ее отеком, а также преимущественное распространение стрептококков по </a:t>
            </a:r>
            <a:r>
              <a:rPr lang="ru-RU" sz="2000" dirty="0" smtClean="0"/>
              <a:t>лимфатическим </a:t>
            </a:r>
            <a:r>
              <a:rPr lang="ru-RU" sz="2000" dirty="0"/>
              <a:t>путям ведет к местному нарушению </a:t>
            </a:r>
            <a:r>
              <a:rPr lang="ru-RU" sz="2000" dirty="0" err="1"/>
              <a:t>лимфообращения</a:t>
            </a:r>
            <a:r>
              <a:rPr lang="ru-RU" sz="2000" dirty="0"/>
              <a:t>. </a:t>
            </a:r>
          </a:p>
          <a:p>
            <a:r>
              <a:rPr lang="ru-RU" sz="2000" dirty="0"/>
              <a:t>Определенное значение в </a:t>
            </a:r>
            <a:r>
              <a:rPr lang="ru-RU" sz="2000" dirty="0" err="1"/>
              <a:t>этиопатогенезе</a:t>
            </a:r>
            <a:r>
              <a:rPr lang="ru-RU" sz="2000" dirty="0"/>
              <a:t> имеют нарушения </a:t>
            </a:r>
            <a:r>
              <a:rPr lang="ru-RU" sz="2000" dirty="0" smtClean="0"/>
              <a:t>лимфатического </a:t>
            </a:r>
            <a:r>
              <a:rPr lang="ru-RU" sz="2000" dirty="0"/>
              <a:t>и венозного оттока, трофические нарушения. В связи с этим наиболее часто рожистое воспаление возникает на нижних конечностях (на голенях). </a:t>
            </a:r>
          </a:p>
          <a:p>
            <a:r>
              <a:rPr lang="ru-RU" sz="2000" dirty="0"/>
              <a:t>Воспалительные изменения собственно кожи обусловливают яркую </a:t>
            </a:r>
            <a:r>
              <a:rPr lang="ru-RU" sz="2000" dirty="0" smtClean="0"/>
              <a:t>гиперемию</a:t>
            </a:r>
            <a:r>
              <a:rPr lang="ru-RU" sz="2000" dirty="0"/>
              <a:t>, что нашло отражение и в самом названии заболевания (</a:t>
            </a:r>
            <a:r>
              <a:rPr lang="ru-RU" sz="2000" dirty="0" err="1"/>
              <a:t>rose</a:t>
            </a:r>
            <a:r>
              <a:rPr lang="ru-RU" sz="2000" dirty="0"/>
              <a:t> — </a:t>
            </a:r>
            <a:r>
              <a:rPr lang="ru-RU" sz="2000" dirty="0" smtClean="0"/>
              <a:t>розовый</a:t>
            </a:r>
            <a:r>
              <a:rPr lang="ru-RU" sz="2000" dirty="0"/>
              <a:t>, ярко-красный</a:t>
            </a:r>
            <a:r>
              <a:rPr lang="ru-RU" sz="2000" dirty="0" smtClean="0"/>
              <a:t>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0503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6" y="790394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КЛАССИФИКАЦИЯ</a:t>
            </a:r>
          </a:p>
          <a:p>
            <a:r>
              <a:rPr lang="ru-RU" sz="2800" dirty="0"/>
              <a:t>По характеру местных проявлений:</a:t>
            </a:r>
          </a:p>
          <a:p>
            <a:r>
              <a:rPr lang="ru-RU" sz="2800" dirty="0" smtClean="0"/>
              <a:t>1. </a:t>
            </a:r>
            <a:r>
              <a:rPr lang="ru-RU" sz="2800" dirty="0" err="1" smtClean="0"/>
              <a:t>Эритематозная</a:t>
            </a:r>
            <a:endParaRPr lang="ru-RU" sz="2800" dirty="0"/>
          </a:p>
          <a:p>
            <a:r>
              <a:rPr lang="ru-RU" sz="2800" dirty="0" smtClean="0"/>
              <a:t>2. Эритематозно-буллезная</a:t>
            </a:r>
            <a:endParaRPr lang="ru-RU" sz="2800" dirty="0"/>
          </a:p>
          <a:p>
            <a:r>
              <a:rPr lang="ru-RU" sz="2800" dirty="0" smtClean="0"/>
              <a:t>3. Эритематозно-геморрагическая</a:t>
            </a:r>
            <a:endParaRPr lang="ru-RU" sz="2800" dirty="0"/>
          </a:p>
          <a:p>
            <a:r>
              <a:rPr lang="ru-RU" sz="2800" dirty="0" smtClean="0"/>
              <a:t>4. Буллезно-</a:t>
            </a:r>
            <a:r>
              <a:rPr lang="ru-RU" sz="2800" dirty="0" err="1" smtClean="0"/>
              <a:t>геморагическая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По тяжести течения:</a:t>
            </a:r>
          </a:p>
          <a:p>
            <a:r>
              <a:rPr lang="ru-RU" sz="2800" dirty="0" smtClean="0"/>
              <a:t>1. Легкая</a:t>
            </a:r>
            <a:endParaRPr lang="ru-RU" sz="2800" dirty="0"/>
          </a:p>
          <a:p>
            <a:r>
              <a:rPr lang="ru-RU" sz="2800" dirty="0" smtClean="0"/>
              <a:t>2. Средней тяжести</a:t>
            </a:r>
            <a:endParaRPr lang="ru-RU" sz="2800" dirty="0"/>
          </a:p>
          <a:p>
            <a:r>
              <a:rPr lang="ru-RU" sz="2800" dirty="0" smtClean="0"/>
              <a:t>3. Тяжелая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540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955" y="771179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По характеру распространения:</a:t>
            </a:r>
          </a:p>
          <a:p>
            <a:r>
              <a:rPr lang="ru-RU" sz="2800" dirty="0" smtClean="0"/>
              <a:t>1. Локализованная</a:t>
            </a:r>
            <a:endParaRPr lang="ru-RU" sz="2800" dirty="0"/>
          </a:p>
          <a:p>
            <a:r>
              <a:rPr lang="ru-RU" sz="2800" dirty="0" smtClean="0"/>
              <a:t>2. Блуждающая</a:t>
            </a:r>
            <a:endParaRPr lang="ru-RU" sz="2800" dirty="0"/>
          </a:p>
          <a:p>
            <a:r>
              <a:rPr lang="ru-RU" sz="2800" dirty="0" smtClean="0"/>
              <a:t>3. Метастатическая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По возникновению:</a:t>
            </a:r>
          </a:p>
          <a:p>
            <a:r>
              <a:rPr lang="ru-RU" sz="2800" dirty="0" smtClean="0"/>
              <a:t>1. Первичная</a:t>
            </a:r>
            <a:endParaRPr lang="ru-RU" sz="2800" dirty="0"/>
          </a:p>
          <a:p>
            <a:r>
              <a:rPr lang="ru-RU" sz="2800" dirty="0" smtClean="0"/>
              <a:t>2. Повторная</a:t>
            </a:r>
            <a:endParaRPr lang="ru-RU" sz="2800" dirty="0"/>
          </a:p>
          <a:p>
            <a:r>
              <a:rPr lang="ru-RU" sz="2800" dirty="0" smtClean="0"/>
              <a:t>3. Рецидивирующая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4816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1470" y="719663"/>
            <a:ext cx="1046193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КЛИНИЧЕСКАЯ КАРТИНА</a:t>
            </a:r>
          </a:p>
          <a:p>
            <a:endParaRPr lang="ru-RU" sz="2800" dirty="0"/>
          </a:p>
          <a:p>
            <a:r>
              <a:rPr lang="ru-RU" sz="2800" dirty="0"/>
              <a:t>Инкубационный период длится от нескольких часов до нескольких суток, обычно четко не </a:t>
            </a:r>
            <a:r>
              <a:rPr lang="ru-RU" sz="2800" dirty="0" smtClean="0"/>
              <a:t>регистрируется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Периоды течения </a:t>
            </a:r>
            <a:r>
              <a:rPr lang="ru-RU" sz="2800" dirty="0" smtClean="0"/>
              <a:t>рожи: </a:t>
            </a:r>
            <a:endParaRPr lang="ru-RU" sz="2800" dirty="0"/>
          </a:p>
          <a:p>
            <a:r>
              <a:rPr lang="ru-RU" sz="2800" dirty="0"/>
              <a:t>1</a:t>
            </a:r>
            <a:r>
              <a:rPr lang="ru-RU" sz="2800" dirty="0" smtClean="0"/>
              <a:t>. Начальный </a:t>
            </a:r>
            <a:endParaRPr lang="ru-RU" sz="2800" dirty="0"/>
          </a:p>
          <a:p>
            <a:r>
              <a:rPr lang="ru-RU" sz="2800" dirty="0"/>
              <a:t>2. </a:t>
            </a:r>
            <a:r>
              <a:rPr lang="ru-RU" sz="2800" dirty="0" smtClean="0"/>
              <a:t>Разгара заболевания</a:t>
            </a:r>
            <a:endParaRPr lang="ru-RU" sz="2800" dirty="0"/>
          </a:p>
          <a:p>
            <a:r>
              <a:rPr lang="ru-RU" sz="2800" dirty="0" smtClean="0"/>
              <a:t>3. Реконвалесценции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4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7" y="593835"/>
            <a:ext cx="108096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Начальный период </a:t>
            </a:r>
          </a:p>
          <a:p>
            <a:r>
              <a:rPr lang="ru-RU" sz="2800" dirty="0"/>
              <a:t>В большинстве случаев заболевание начинается с общих симптомов </a:t>
            </a:r>
            <a:r>
              <a:rPr lang="ru-RU" sz="2800" dirty="0" smtClean="0"/>
              <a:t>тяжелой </a:t>
            </a:r>
            <a:r>
              <a:rPr lang="ru-RU" sz="2800" dirty="0"/>
              <a:t>интоксикации, которые предшествуют местным изменениям. Это </a:t>
            </a:r>
            <a:r>
              <a:rPr lang="ru-RU" sz="2800" dirty="0" smtClean="0"/>
              <a:t>является </a:t>
            </a:r>
            <a:r>
              <a:rPr lang="ru-RU" sz="2800" dirty="0"/>
              <a:t>отличительной чертой рожистого воспаления и часто служит </a:t>
            </a:r>
            <a:r>
              <a:rPr lang="ru-RU" sz="2800" dirty="0" smtClean="0"/>
              <a:t>причиной </a:t>
            </a:r>
            <a:r>
              <a:rPr lang="ru-RU" sz="2800" dirty="0"/>
              <a:t>диагностических ошибок (пациентам ставят диагноз острой </a:t>
            </a:r>
            <a:r>
              <a:rPr lang="ru-RU" sz="2800" dirty="0" smtClean="0"/>
              <a:t>респираторно-вирусной </a:t>
            </a:r>
            <a:r>
              <a:rPr lang="ru-RU" sz="2800" dirty="0"/>
              <a:t>инфекции, пневмонии и пр.). Отмечается резкое </a:t>
            </a:r>
            <a:r>
              <a:rPr lang="ru-RU" sz="2800" dirty="0" smtClean="0"/>
              <a:t>повышение </a:t>
            </a:r>
            <a:r>
              <a:rPr lang="ru-RU" sz="2800" dirty="0"/>
              <a:t>температуры (до 39-41 °С), выраженный озноб, тошнота, рвота, </a:t>
            </a:r>
            <a:r>
              <a:rPr lang="ru-RU" sz="2800" dirty="0" smtClean="0"/>
              <a:t>головная </a:t>
            </a:r>
            <a:r>
              <a:rPr lang="ru-RU" sz="2800" dirty="0"/>
              <a:t>боль, слабость. Параллельно с этим, а чаще к концу первых суток появляются умеренные боли в области регионарных лимфатических узлов (подмышечных, паховых), и только затем начинает разворачиваться </a:t>
            </a:r>
            <a:r>
              <a:rPr lang="ru-RU" sz="2800" dirty="0" smtClean="0"/>
              <a:t>характерная </a:t>
            </a:r>
            <a:r>
              <a:rPr lang="ru-RU" sz="2800" dirty="0"/>
              <a:t>местная картина рожистого </a:t>
            </a:r>
            <a:r>
              <a:rPr lang="ru-RU" sz="2800" dirty="0" smtClean="0"/>
              <a:t>воспаления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8910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439" y="609676"/>
            <a:ext cx="10577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Период разгара заболевания </a:t>
            </a:r>
          </a:p>
          <a:p>
            <a:r>
              <a:rPr lang="ru-RU" sz="2400" dirty="0"/>
              <a:t>Период характеризуется яркими местными проявлениями. При этом </a:t>
            </a:r>
            <a:r>
              <a:rPr lang="ru-RU" sz="2400" dirty="0" smtClean="0"/>
              <a:t>в начале </a:t>
            </a:r>
            <a:r>
              <a:rPr lang="ru-RU" sz="2400" dirty="0"/>
              <a:t>сохраняются общие симптомы интоксикации, которые наблюдаются обычно в течение 4-5 суток. </a:t>
            </a:r>
          </a:p>
          <a:p>
            <a:r>
              <a:rPr lang="ru-RU" sz="2400" dirty="0"/>
              <a:t>Местные проявления зависят от формы заболевания. </a:t>
            </a:r>
          </a:p>
          <a:p>
            <a:r>
              <a:rPr lang="ru-RU" sz="2400" dirty="0"/>
              <a:t>При </a:t>
            </a:r>
            <a:r>
              <a:rPr lang="ru-RU" sz="2400" b="1" dirty="0" err="1"/>
              <a:t>эритематозной</a:t>
            </a:r>
            <a:r>
              <a:rPr lang="ru-RU" sz="2400" b="1" dirty="0"/>
              <a:t> форме </a:t>
            </a:r>
            <a:r>
              <a:rPr lang="ru-RU" sz="2400" dirty="0"/>
              <a:t>выявляется четко отграниченная яркая </a:t>
            </a:r>
            <a:r>
              <a:rPr lang="ru-RU" sz="2400" dirty="0" smtClean="0"/>
              <a:t>гиперемия</a:t>
            </a:r>
            <a:r>
              <a:rPr lang="ru-RU" sz="2400" dirty="0"/>
              <a:t>, отек и инфильтрация кожи, местный жар. Граница зоны яркой </a:t>
            </a:r>
            <a:r>
              <a:rPr lang="ru-RU" sz="2400" dirty="0" smtClean="0"/>
              <a:t>гиперемии </a:t>
            </a:r>
            <a:r>
              <a:rPr lang="ru-RU" sz="2400" dirty="0"/>
              <a:t>очень четкая, а контуры неровные, поэтому воспалительные </a:t>
            </a:r>
            <a:r>
              <a:rPr lang="ru-RU" sz="2400" dirty="0" smtClean="0"/>
              <a:t>изменения </a:t>
            </a:r>
            <a:r>
              <a:rPr lang="ru-RU" sz="2400" dirty="0"/>
              <a:t>кожи при роже сравнивают с «языками пламени», «географической картой». </a:t>
            </a:r>
          </a:p>
          <a:p>
            <a:r>
              <a:rPr lang="ru-RU" sz="2400" dirty="0"/>
              <a:t>При </a:t>
            </a:r>
            <a:r>
              <a:rPr lang="ru-RU" sz="2400" b="1" dirty="0"/>
              <a:t>эритематозно-геморрагической форме</a:t>
            </a:r>
            <a:r>
              <a:rPr lang="ru-RU" sz="2400" dirty="0"/>
              <a:t> на фоне описанной выше </a:t>
            </a:r>
            <a:r>
              <a:rPr lang="ru-RU" sz="2400" dirty="0" smtClean="0"/>
              <a:t>эритемы </a:t>
            </a:r>
            <a:r>
              <a:rPr lang="ru-RU" sz="2400" dirty="0"/>
              <a:t>появляются мелкоточечные кровоизлияния, имеющие тенденцию к сливанию, что придает гиперемии синюшный оттенок. При этом </a:t>
            </a:r>
            <a:r>
              <a:rPr lang="ru-RU" sz="2400" dirty="0" smtClean="0"/>
              <a:t>сохраняются </a:t>
            </a:r>
            <a:r>
              <a:rPr lang="ru-RU" sz="2400" dirty="0"/>
              <a:t>все местные воспалительные изменения, а синдром интоксикации наблюдается длительнее и выражен в большей </a:t>
            </a:r>
            <a:r>
              <a:rPr lang="ru-RU" sz="2400" dirty="0" smtClean="0"/>
              <a:t>степени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7423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5712" y="710158"/>
            <a:ext cx="105392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названии воспалительного характера заболеваний используется </a:t>
            </a:r>
            <a:r>
              <a:rPr lang="ru-RU" sz="2800" dirty="0" smtClean="0"/>
              <a:t>общий </a:t>
            </a:r>
            <a:r>
              <a:rPr lang="ru-RU" sz="2800" dirty="0"/>
              <a:t>принцип: к названию органа, вовлеченного в процесс (по </a:t>
            </a:r>
            <a:r>
              <a:rPr lang="ru-RU" sz="2800" dirty="0" smtClean="0"/>
              <a:t>латыни</a:t>
            </a:r>
            <a:r>
              <a:rPr lang="ru-RU" sz="2800" dirty="0"/>
              <a:t>) добавляют суффикс -</a:t>
            </a:r>
            <a:r>
              <a:rPr lang="ru-RU" sz="2800" dirty="0" err="1"/>
              <a:t>itis</a:t>
            </a:r>
            <a:r>
              <a:rPr lang="ru-RU" sz="2800" dirty="0"/>
              <a:t> (-</a:t>
            </a:r>
            <a:r>
              <a:rPr lang="ru-RU" sz="2800" dirty="0" err="1"/>
              <a:t>ит</a:t>
            </a:r>
            <a:r>
              <a:rPr lang="ru-RU" sz="2800" dirty="0"/>
              <a:t>): воспаление молочной железы — </a:t>
            </a:r>
            <a:r>
              <a:rPr lang="ru-RU" sz="2800" dirty="0" smtClean="0"/>
              <a:t>мастит</a:t>
            </a:r>
            <a:r>
              <a:rPr lang="ru-RU" sz="2800" dirty="0"/>
              <a:t>, лимфатического узла — лимфаденит, околоушной железы — </a:t>
            </a:r>
            <a:r>
              <a:rPr lang="ru-RU" sz="2800" dirty="0" smtClean="0"/>
              <a:t>паротит</a:t>
            </a:r>
            <a:r>
              <a:rPr lang="ru-RU" sz="2800" dirty="0"/>
              <a:t>, червеобразного отростка — аппендицит и т. д. </a:t>
            </a:r>
          </a:p>
        </p:txBody>
      </p:sp>
    </p:spTree>
    <p:extLst>
      <p:ext uri="{BB962C8B-B14F-4D97-AF65-F5344CB8AC3E}">
        <p14:creationId xmlns:p14="http://schemas.microsoft.com/office/powerpoint/2010/main" val="380446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8" y="648726"/>
            <a:ext cx="106164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При </a:t>
            </a:r>
            <a:r>
              <a:rPr lang="ru-RU" sz="2800" b="1" dirty="0"/>
              <a:t>эритематозно-буллезной форме </a:t>
            </a:r>
            <a:r>
              <a:rPr lang="ru-RU" sz="2800" dirty="0"/>
              <a:t>на фоне эритемы выявляются пузыри, заполненные серозным экссудатом, богатым стрептококками. Эта форма является более тяжелой: чаще встречаются осложнения, более выражена </a:t>
            </a:r>
            <a:r>
              <a:rPr lang="ru-RU" sz="2800" dirty="0" smtClean="0"/>
              <a:t>интоксикация</a:t>
            </a:r>
            <a:endParaRPr lang="ru-RU" sz="2800" dirty="0"/>
          </a:p>
          <a:p>
            <a:r>
              <a:rPr lang="ru-RU" sz="2800" b="1" dirty="0"/>
              <a:t>Буллезно-геморрагическая форма </a:t>
            </a:r>
            <a:r>
              <a:rPr lang="ru-RU" sz="2800" dirty="0"/>
              <a:t>— наиболее тяжелая из всех. На фоне эритемы определяются пузыри, заполненные геморрагическим экссудатом. Пузыри часто сливаются, кожа становится синюшно-черного цвета. Часто наблюдаются обширные некрозы кожи, возможно развитие вторичной </a:t>
            </a:r>
            <a:r>
              <a:rPr lang="ru-RU" sz="2800" dirty="0" smtClean="0"/>
              <a:t>инфекции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637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8" y="668353"/>
            <a:ext cx="106164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Период реконвалесценции </a:t>
            </a:r>
          </a:p>
          <a:p>
            <a:r>
              <a:rPr lang="ru-RU" sz="2800" dirty="0"/>
              <a:t>Исчезают общие признаки интоксикации, постепенно стихают местные воспалительные изменения, но еще в течение 2-4 недель сохраняется отек, утолщение, шелушение и пигментация </a:t>
            </a:r>
            <a:r>
              <a:rPr lang="ru-RU" sz="2800" dirty="0" smtClean="0"/>
              <a:t>кожи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688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07076" y="648933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ЛЕЧЕНИЕ</a:t>
            </a:r>
          </a:p>
          <a:p>
            <a:endParaRPr lang="ru-RU" sz="2800" dirty="0"/>
          </a:p>
          <a:p>
            <a:r>
              <a:rPr lang="ru-RU" sz="2800" dirty="0"/>
              <a:t>Лечение рожистого </a:t>
            </a:r>
            <a:r>
              <a:rPr lang="ru-RU" sz="2800" dirty="0" smtClean="0"/>
              <a:t>воспаления: </a:t>
            </a:r>
            <a:endParaRPr lang="ru-RU" sz="2800" dirty="0"/>
          </a:p>
          <a:p>
            <a:r>
              <a:rPr lang="ru-RU" sz="2800" dirty="0" smtClean="0"/>
              <a:t>1. Местное</a:t>
            </a:r>
            <a:endParaRPr lang="ru-RU" sz="2800" dirty="0"/>
          </a:p>
          <a:p>
            <a:r>
              <a:rPr lang="ru-RU" sz="2800" dirty="0" smtClean="0"/>
              <a:t>2. Общее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 Основной является общая </a:t>
            </a:r>
            <a:r>
              <a:rPr lang="ru-RU" sz="2800" dirty="0" smtClean="0"/>
              <a:t>терапия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9522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4" y="639015"/>
            <a:ext cx="1061648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Общее лечение </a:t>
            </a:r>
          </a:p>
          <a:p>
            <a:r>
              <a:rPr lang="ru-RU" sz="2400" dirty="0"/>
              <a:t>Основные компоненты</a:t>
            </a:r>
          </a:p>
          <a:p>
            <a:r>
              <a:rPr lang="ru-RU" sz="2400" dirty="0"/>
              <a:t>1.Антибактериальная терапия: используют полусинтетические </a:t>
            </a:r>
            <a:r>
              <a:rPr lang="ru-RU" sz="2400" dirty="0" smtClean="0"/>
              <a:t>пенициллины </a:t>
            </a:r>
            <a:r>
              <a:rPr lang="ru-RU" sz="2400" dirty="0"/>
              <a:t>(ампициллин по 2,0-4,0 г в сутки) в сочетании с </a:t>
            </a:r>
            <a:r>
              <a:rPr lang="ru-RU" sz="2400" dirty="0" smtClean="0"/>
              <a:t>сульфаниламидными </a:t>
            </a:r>
            <a:r>
              <a:rPr lang="ru-RU" sz="2400" dirty="0"/>
              <a:t>препаратами (стрептоцид, </a:t>
            </a:r>
            <a:r>
              <a:rPr lang="ru-RU" sz="2400" dirty="0" err="1"/>
              <a:t>сульфадиметоксин</a:t>
            </a:r>
            <a:r>
              <a:rPr lang="ru-RU" sz="2400" dirty="0"/>
              <a:t>, </a:t>
            </a:r>
            <a:r>
              <a:rPr lang="ru-RU" sz="2400" dirty="0" err="1"/>
              <a:t>сульфален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/>
              <a:t>2.Дезинтоксикационная терапия необходима обычно в течение первых 4-5 дней. Применяют внутривенные </a:t>
            </a:r>
            <a:r>
              <a:rPr lang="ru-RU" sz="2400" dirty="0" err="1"/>
              <a:t>инфузии</a:t>
            </a:r>
            <a:r>
              <a:rPr lang="ru-RU" sz="2400" dirty="0"/>
              <a:t> </a:t>
            </a:r>
            <a:r>
              <a:rPr lang="ru-RU" sz="2400" dirty="0" err="1"/>
              <a:t>кристаллоидных</a:t>
            </a:r>
            <a:r>
              <a:rPr lang="ru-RU" sz="2400" dirty="0"/>
              <a:t> растворов (1,5-2,0 л в сутки), а в тяжелых случаях кровезаменители </a:t>
            </a:r>
            <a:r>
              <a:rPr lang="ru-RU" sz="2400" dirty="0" err="1" smtClean="0"/>
              <a:t>дезинтоксикационного</a:t>
            </a:r>
            <a:r>
              <a:rPr lang="ru-RU" sz="2400" dirty="0" smtClean="0"/>
              <a:t> </a:t>
            </a:r>
            <a:r>
              <a:rPr lang="ru-RU" sz="2400" dirty="0"/>
              <a:t>действия и препараты крови. Эффективным методом лечения является УФ- или лазерное облучение </a:t>
            </a:r>
            <a:r>
              <a:rPr lang="ru-RU" sz="2400" dirty="0" smtClean="0"/>
              <a:t>крови</a:t>
            </a:r>
          </a:p>
          <a:p>
            <a:r>
              <a:rPr lang="ru-RU" sz="2400" dirty="0"/>
              <a:t>3.Десенсибилизирующая терапия заключается во введении </a:t>
            </a:r>
            <a:r>
              <a:rPr lang="ru-RU" sz="2400" dirty="0" smtClean="0"/>
              <a:t>антигистаминных </a:t>
            </a:r>
            <a:r>
              <a:rPr lang="ru-RU" sz="2400" dirty="0"/>
              <a:t>препаратов (димедрол, тавегил, </a:t>
            </a:r>
            <a:r>
              <a:rPr lang="ru-RU" sz="2400" dirty="0" err="1"/>
              <a:t>диазолин</a:t>
            </a:r>
            <a:r>
              <a:rPr lang="ru-RU" sz="2400" dirty="0"/>
              <a:t>). При тяжелых </a:t>
            </a:r>
            <a:r>
              <a:rPr lang="ru-RU" sz="2400" dirty="0" smtClean="0"/>
              <a:t>геморрагических </a:t>
            </a:r>
            <a:r>
              <a:rPr lang="ru-RU" sz="2400" dirty="0"/>
              <a:t>формах используют кортикостероиды (преднизолон) в </a:t>
            </a:r>
            <a:r>
              <a:rPr lang="ru-RU" sz="2400" dirty="0" smtClean="0"/>
              <a:t>течение </a:t>
            </a:r>
            <a:r>
              <a:rPr lang="ru-RU" sz="2400" dirty="0"/>
              <a:t>3-5 суток.</a:t>
            </a:r>
          </a:p>
          <a:p>
            <a:r>
              <a:rPr lang="ru-RU" sz="2400" dirty="0"/>
              <a:t>4.Укрепление сосудистой стенки необходимо при геморрагических </a:t>
            </a:r>
            <a:r>
              <a:rPr lang="ru-RU" sz="2400" dirty="0" smtClean="0"/>
              <a:t>формах</a:t>
            </a:r>
          </a:p>
          <a:p>
            <a:r>
              <a:rPr lang="ru-RU" sz="2400" dirty="0" smtClean="0"/>
              <a:t>Применяют </a:t>
            </a:r>
            <a:r>
              <a:rPr lang="ru-RU" sz="2400" dirty="0"/>
              <a:t>аскорбиновую кислоту, </a:t>
            </a:r>
            <a:r>
              <a:rPr lang="ru-RU" sz="2400" dirty="0" err="1" smtClean="0"/>
              <a:t>аскорутин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1123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60" y="681027"/>
            <a:ext cx="106422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Местное лечение </a:t>
            </a:r>
          </a:p>
          <a:p>
            <a:r>
              <a:rPr lang="ru-RU" sz="2800" dirty="0"/>
              <a:t>При </a:t>
            </a:r>
            <a:r>
              <a:rPr lang="ru-RU" sz="2800" dirty="0" err="1"/>
              <a:t>эритематозной</a:t>
            </a:r>
            <a:r>
              <a:rPr lang="ru-RU" sz="2800" dirty="0"/>
              <a:t> и эритематозно-геморрагической формах </a:t>
            </a:r>
            <a:r>
              <a:rPr lang="ru-RU" sz="2800" dirty="0" err="1"/>
              <a:t>местно</a:t>
            </a:r>
            <a:r>
              <a:rPr lang="ru-RU" sz="2800" dirty="0"/>
              <a:t> </a:t>
            </a:r>
            <a:r>
              <a:rPr lang="ru-RU" sz="2800" dirty="0" smtClean="0"/>
              <a:t>применяют </a:t>
            </a:r>
            <a:r>
              <a:rPr lang="ru-RU" sz="2800" dirty="0"/>
              <a:t>УФ-облучение в субэритемных дозах, конечности придают </a:t>
            </a:r>
            <a:r>
              <a:rPr lang="ru-RU" sz="2800" dirty="0" smtClean="0"/>
              <a:t>возвышенное </a:t>
            </a:r>
            <a:r>
              <a:rPr lang="ru-RU" sz="2800" dirty="0"/>
              <a:t>положение и оставляют открытой или обрабатывают тонким слоем </a:t>
            </a:r>
            <a:r>
              <a:rPr lang="ru-RU" sz="2800" dirty="0" err="1"/>
              <a:t>стрептоцидовой</a:t>
            </a:r>
            <a:r>
              <a:rPr lang="ru-RU" sz="2800" dirty="0"/>
              <a:t> мази (без влажных повязок). </a:t>
            </a:r>
          </a:p>
          <a:p>
            <a:r>
              <a:rPr lang="ru-RU" sz="2800" dirty="0"/>
              <a:t>При буллезных формах крупные пузыри вскрывают, после чего </a:t>
            </a:r>
            <a:r>
              <a:rPr lang="ru-RU" sz="2800" dirty="0" smtClean="0"/>
              <a:t>накладывают </a:t>
            </a:r>
            <a:r>
              <a:rPr lang="ru-RU" sz="2800" dirty="0"/>
              <a:t>влажно-высыхающие повязки с антисептиками (фурацилин, борная кислота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2211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9801" y="616013"/>
            <a:ext cx="1075815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Профилактика рецидивов </a:t>
            </a:r>
          </a:p>
          <a:p>
            <a:r>
              <a:rPr lang="ru-RU" sz="2200" dirty="0"/>
              <a:t>Возможность развития рецидивов — отличительная черта рожистого </a:t>
            </a:r>
            <a:r>
              <a:rPr lang="ru-RU" sz="2200" dirty="0" smtClean="0"/>
              <a:t>воспаления</a:t>
            </a:r>
            <a:r>
              <a:rPr lang="ru-RU" sz="2200" dirty="0"/>
              <a:t>. При этом отмечается та же локализация или большая зона </a:t>
            </a:r>
            <a:r>
              <a:rPr lang="ru-RU" sz="2200" dirty="0" smtClean="0"/>
              <a:t>поражения</a:t>
            </a:r>
            <a:r>
              <a:rPr lang="ru-RU" sz="2200" dirty="0"/>
              <a:t>. В ряде случаев наблюдаются абортивные формы (без общих </a:t>
            </a:r>
            <a:r>
              <a:rPr lang="ru-RU" sz="2200" dirty="0" smtClean="0"/>
              <a:t>симптомов</a:t>
            </a:r>
            <a:r>
              <a:rPr lang="ru-RU" sz="2200" dirty="0"/>
              <a:t>, быстро </a:t>
            </a:r>
            <a:r>
              <a:rPr lang="ru-RU" sz="2200" dirty="0" err="1"/>
              <a:t>купирующееся</a:t>
            </a:r>
            <a:r>
              <a:rPr lang="ru-RU" sz="2200" dirty="0"/>
              <a:t>). </a:t>
            </a:r>
          </a:p>
          <a:p>
            <a:r>
              <a:rPr lang="ru-RU" sz="2200" dirty="0"/>
              <a:t>Основным в профилактике последующих рецидивов является полноценное комплексное лечение первичного рожистого воспаления. При частых </a:t>
            </a:r>
            <a:r>
              <a:rPr lang="ru-RU" sz="2200" dirty="0" smtClean="0"/>
              <a:t>рецидивах </a:t>
            </a:r>
            <a:r>
              <a:rPr lang="ru-RU" sz="2200" dirty="0"/>
              <a:t>необходимо профилактическое лечение в холодном </a:t>
            </a:r>
            <a:r>
              <a:rPr lang="ru-RU" sz="2200" dirty="0" smtClean="0"/>
              <a:t>периоде</a:t>
            </a:r>
            <a:endParaRPr lang="ru-RU" sz="2200" dirty="0"/>
          </a:p>
          <a:p>
            <a:r>
              <a:rPr lang="ru-RU" sz="2200" dirty="0"/>
              <a:t>Профилактическое </a:t>
            </a:r>
            <a:r>
              <a:rPr lang="ru-RU" sz="2200" dirty="0" smtClean="0"/>
              <a:t>лечение:</a:t>
            </a:r>
            <a:endParaRPr lang="ru-RU" sz="2200" dirty="0"/>
          </a:p>
          <a:p>
            <a:r>
              <a:rPr lang="ru-RU" sz="2200" dirty="0" smtClean="0"/>
              <a:t>1. УФ- </a:t>
            </a:r>
            <a:r>
              <a:rPr lang="ru-RU" sz="2200" dirty="0"/>
              <a:t>или лазерное облучение </a:t>
            </a:r>
            <a:r>
              <a:rPr lang="ru-RU" sz="2200" dirty="0" smtClean="0"/>
              <a:t>крови</a:t>
            </a:r>
            <a:endParaRPr lang="ru-RU" sz="2200" dirty="0"/>
          </a:p>
          <a:p>
            <a:r>
              <a:rPr lang="ru-RU" sz="2200" dirty="0" smtClean="0"/>
              <a:t>2. Курс </a:t>
            </a:r>
            <a:r>
              <a:rPr lang="ru-RU" sz="2200" dirty="0" err="1"/>
              <a:t>лимфотропного</a:t>
            </a:r>
            <a:r>
              <a:rPr lang="ru-RU" sz="2200" dirty="0"/>
              <a:t> (или эндолимфатического) введения антибиотиков. Препараты выбора — цефалоспорины и </a:t>
            </a:r>
            <a:r>
              <a:rPr lang="ru-RU" sz="2200" dirty="0" err="1"/>
              <a:t>линкомицин</a:t>
            </a:r>
            <a:r>
              <a:rPr lang="ru-RU" sz="2200" dirty="0"/>
              <a:t> (</a:t>
            </a:r>
            <a:r>
              <a:rPr lang="ru-RU" sz="2200" dirty="0" err="1"/>
              <a:t>клиндамицин</a:t>
            </a:r>
            <a:r>
              <a:rPr lang="ru-RU" sz="2200" dirty="0" smtClean="0"/>
              <a:t>)</a:t>
            </a:r>
            <a:endParaRPr lang="ru-RU" sz="2200" dirty="0"/>
          </a:p>
          <a:p>
            <a:r>
              <a:rPr lang="ru-RU" sz="2200" dirty="0" smtClean="0"/>
              <a:t>3. Введение </a:t>
            </a:r>
            <a:r>
              <a:rPr lang="ru-RU" sz="2200" dirty="0"/>
              <a:t>пролонгированных антибиотиков (бициллин-5 по 3-4 введения 1,5 млн. ед. с интервалом 1 месяц</a:t>
            </a:r>
            <a:r>
              <a:rPr lang="ru-RU" sz="2200" dirty="0" smtClean="0"/>
              <a:t>)</a:t>
            </a:r>
            <a:endParaRPr lang="ru-RU" sz="2200" dirty="0"/>
          </a:p>
          <a:p>
            <a:r>
              <a:rPr lang="ru-RU" sz="2200" dirty="0" smtClean="0"/>
              <a:t>4. Иммунотерапия </a:t>
            </a:r>
            <a:r>
              <a:rPr lang="ru-RU" sz="2200" dirty="0"/>
              <a:t>(иммуноглобулины, </a:t>
            </a:r>
            <a:r>
              <a:rPr lang="ru-RU" sz="2200" dirty="0" err="1"/>
              <a:t>ронколейкин</a:t>
            </a:r>
            <a:r>
              <a:rPr lang="ru-RU" sz="2200" dirty="0" smtClean="0"/>
              <a:t>)</a:t>
            </a:r>
            <a:endParaRPr lang="ru-RU" sz="2200" dirty="0"/>
          </a:p>
          <a:p>
            <a:r>
              <a:rPr lang="ru-RU" sz="2200" dirty="0" smtClean="0"/>
              <a:t>5. При </a:t>
            </a:r>
            <a:r>
              <a:rPr lang="ru-RU" sz="2200" dirty="0"/>
              <a:t>развитии </a:t>
            </a:r>
            <a:r>
              <a:rPr lang="ru-RU" sz="2200" dirty="0" err="1"/>
              <a:t>лимфедемы</a:t>
            </a:r>
            <a:r>
              <a:rPr lang="ru-RU" sz="2200" dirty="0"/>
              <a:t> — коррекция лимфооттока, нарушение </a:t>
            </a:r>
            <a:r>
              <a:rPr lang="ru-RU" sz="2200" dirty="0" smtClean="0"/>
              <a:t>которого </a:t>
            </a:r>
            <a:r>
              <a:rPr lang="ru-RU" sz="2200" dirty="0"/>
              <a:t>способствует обострению заболевания</a:t>
            </a:r>
          </a:p>
        </p:txBody>
      </p:sp>
    </p:spTree>
    <p:extLst>
      <p:ext uri="{BB962C8B-B14F-4D97-AF65-F5344CB8AC3E}">
        <p14:creationId xmlns:p14="http://schemas.microsoft.com/office/powerpoint/2010/main" val="80781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6" y="658025"/>
            <a:ext cx="1068087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ОСЛОЖНЕНИЯ</a:t>
            </a:r>
          </a:p>
          <a:p>
            <a:r>
              <a:rPr lang="ru-RU" sz="2400" dirty="0" smtClean="0"/>
              <a:t>Осложнения </a:t>
            </a:r>
            <a:r>
              <a:rPr lang="ru-RU" sz="2400" dirty="0"/>
              <a:t>в остром периоде </a:t>
            </a:r>
          </a:p>
          <a:p>
            <a:r>
              <a:rPr lang="ru-RU" sz="2400" dirty="0"/>
              <a:t>В остром периоде при переходе воспалительного процесса на подкожную клетчатку развивается флегмона. Диагностика этого осложнения и </a:t>
            </a:r>
            <a:r>
              <a:rPr lang="ru-RU" sz="2400" dirty="0" smtClean="0"/>
              <a:t>определение </a:t>
            </a:r>
            <a:r>
              <a:rPr lang="ru-RU" sz="2400" dirty="0"/>
              <a:t>показаний к операции затруднено в связи с маскирующим действием самого рожистого воспаления. </a:t>
            </a:r>
          </a:p>
          <a:p>
            <a:r>
              <a:rPr lang="ru-RU" sz="2400" dirty="0"/>
              <a:t>Геморрагические формы рожистого воспаления часто осложняются </a:t>
            </a:r>
            <a:r>
              <a:rPr lang="ru-RU" sz="2400" dirty="0" smtClean="0"/>
              <a:t>обширными </a:t>
            </a:r>
            <a:r>
              <a:rPr lang="ru-RU" sz="2400" dirty="0"/>
              <a:t>некрозами кожи, что в последующем требует выполнения кож-ной пластики. </a:t>
            </a:r>
          </a:p>
          <a:p>
            <a:r>
              <a:rPr lang="ru-RU" sz="2400" dirty="0"/>
              <a:t>При рожистом воспалении нередко наблюдается восходящий </a:t>
            </a:r>
            <a:r>
              <a:rPr lang="ru-RU" sz="2400" dirty="0" smtClean="0"/>
              <a:t>тромбофлебит </a:t>
            </a:r>
            <a:r>
              <a:rPr lang="ru-RU" sz="2400" dirty="0"/>
              <a:t>и особенно лимфангит и лимфаденит. Иногда возможна генерализация процесса с развитием сепсиса. </a:t>
            </a:r>
          </a:p>
          <a:p>
            <a:r>
              <a:rPr lang="ru-RU" sz="2400" dirty="0"/>
              <a:t>Все осложнения лечат в соответствии с принятыми для них </a:t>
            </a:r>
            <a:r>
              <a:rPr lang="ru-RU" sz="2400" dirty="0" smtClean="0"/>
              <a:t>принципами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8371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439" y="571039"/>
            <a:ext cx="1060360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Осложнения в отдаленном периоде </a:t>
            </a:r>
          </a:p>
          <a:p>
            <a:r>
              <a:rPr lang="ru-RU" sz="2400" dirty="0"/>
              <a:t>В отдаленном периоде, особенно при рецидивирующей форме </a:t>
            </a:r>
            <a:r>
              <a:rPr lang="ru-RU" sz="2400" dirty="0" smtClean="0"/>
              <a:t>заболевания</a:t>
            </a:r>
            <a:r>
              <a:rPr lang="ru-RU" sz="2400" dirty="0"/>
              <a:t>, возможно формирование </a:t>
            </a:r>
            <a:r>
              <a:rPr lang="ru-RU" sz="2400" dirty="0" err="1"/>
              <a:t>лимфедемы</a:t>
            </a:r>
            <a:r>
              <a:rPr lang="ru-RU" sz="2400" dirty="0"/>
              <a:t> конечностей — хронического заболевания, связанного с нарушением лимфооттока от конечности и </a:t>
            </a:r>
            <a:r>
              <a:rPr lang="ru-RU" sz="2400" dirty="0" smtClean="0"/>
              <a:t>сопровождающегося </a:t>
            </a:r>
            <a:r>
              <a:rPr lang="ru-RU" sz="2400" dirty="0" err="1"/>
              <a:t>склерозирующими</a:t>
            </a:r>
            <a:r>
              <a:rPr lang="ru-RU" sz="2400" dirty="0"/>
              <a:t> процессами в коже и подкожной клетчатке, вплоть до развития слоновости. </a:t>
            </a:r>
          </a:p>
          <a:p>
            <a:r>
              <a:rPr lang="ru-RU" sz="2400" dirty="0"/>
              <a:t>Лечение </a:t>
            </a:r>
            <a:r>
              <a:rPr lang="ru-RU" sz="2400" dirty="0" err="1"/>
              <a:t>лимфедемы</a:t>
            </a:r>
            <a:r>
              <a:rPr lang="ru-RU" sz="2400" dirty="0"/>
              <a:t> зависит от стадии заболевания и характера </a:t>
            </a:r>
            <a:r>
              <a:rPr lang="ru-RU" sz="2400" dirty="0" smtClean="0"/>
              <a:t>нарушения </a:t>
            </a:r>
            <a:r>
              <a:rPr lang="ru-RU" sz="2400" dirty="0"/>
              <a:t>лимфооттока (выявляется методами </a:t>
            </a:r>
            <a:r>
              <a:rPr lang="ru-RU" sz="2400" dirty="0" err="1"/>
              <a:t>рентгеноконтрастной</a:t>
            </a:r>
            <a:r>
              <a:rPr lang="ru-RU" sz="2400" dirty="0"/>
              <a:t> и </a:t>
            </a:r>
            <a:r>
              <a:rPr lang="ru-RU" sz="2400" dirty="0" smtClean="0"/>
              <a:t>радиоизотопной </a:t>
            </a:r>
            <a:r>
              <a:rPr lang="ru-RU" sz="2400" dirty="0" err="1"/>
              <a:t>лимфографии</a:t>
            </a:r>
            <a:r>
              <a:rPr lang="ru-RU" sz="2400" dirty="0"/>
              <a:t>). Возможно оперативное лечение (формирование лимфовенозных анастомозов, а на поздних стадиях — операции </a:t>
            </a:r>
            <a:r>
              <a:rPr lang="ru-RU" sz="2400" dirty="0" smtClean="0"/>
              <a:t>резекционного </a:t>
            </a:r>
            <a:r>
              <a:rPr lang="ru-RU" sz="2400" dirty="0"/>
              <a:t>характера: иссечение избыточных, склеротически измененных кожи и подкожной клетчатки), а также комплекс консервативных мероприятий (физиотерапия, массаж, пневмомассаж, </a:t>
            </a:r>
            <a:r>
              <a:rPr lang="ru-RU" sz="2400" dirty="0" err="1"/>
              <a:t>бинтование</a:t>
            </a:r>
            <a:r>
              <a:rPr lang="ru-RU" sz="2400" dirty="0"/>
              <a:t> эластическими </a:t>
            </a:r>
            <a:r>
              <a:rPr lang="ru-RU" sz="2400" dirty="0" smtClean="0"/>
              <a:t>бинтами</a:t>
            </a:r>
            <a:r>
              <a:rPr lang="ru-RU" sz="2400" dirty="0"/>
              <a:t>, применение препаратов, улучшающих венозный и лимфатический </a:t>
            </a:r>
            <a:r>
              <a:rPr lang="ru-RU" sz="2400" dirty="0" smtClean="0"/>
              <a:t>отток)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5343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8" y="716083"/>
            <a:ext cx="10564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МАСТИТ</a:t>
            </a:r>
          </a:p>
          <a:p>
            <a:endParaRPr lang="ru-RU" sz="2400" dirty="0"/>
          </a:p>
          <a:p>
            <a:r>
              <a:rPr lang="ru-RU" sz="2400" dirty="0"/>
              <a:t>МАСТИТ — воспаление паренхимы и </a:t>
            </a:r>
            <a:r>
              <a:rPr lang="ru-RU" sz="2400" dirty="0" err="1"/>
              <a:t>интерстиция</a:t>
            </a:r>
            <a:r>
              <a:rPr lang="ru-RU" sz="2400" dirty="0"/>
              <a:t> молочной </a:t>
            </a:r>
            <a:r>
              <a:rPr lang="ru-RU" sz="2400" dirty="0" smtClean="0"/>
              <a:t>железы</a:t>
            </a:r>
          </a:p>
          <a:p>
            <a:endParaRPr lang="ru-RU" sz="2400" dirty="0"/>
          </a:p>
          <a:p>
            <a:r>
              <a:rPr lang="ru-RU" sz="2400" dirty="0" smtClean="0"/>
              <a:t>ЭТИОПАТОГЕНЕЗ</a:t>
            </a:r>
            <a:endParaRPr lang="ru-RU" sz="2400" dirty="0"/>
          </a:p>
          <a:p>
            <a:r>
              <a:rPr lang="ru-RU" sz="2400" dirty="0"/>
              <a:t>По </a:t>
            </a:r>
            <a:r>
              <a:rPr lang="ru-RU" sz="2400" dirty="0" smtClean="0"/>
              <a:t>течению: </a:t>
            </a:r>
            <a:endParaRPr lang="ru-RU" sz="2400" dirty="0"/>
          </a:p>
          <a:p>
            <a:r>
              <a:rPr lang="ru-RU" sz="2400" dirty="0" smtClean="0"/>
              <a:t>1. Острые </a:t>
            </a:r>
            <a:endParaRPr lang="ru-RU" sz="2400" dirty="0"/>
          </a:p>
          <a:p>
            <a:r>
              <a:rPr lang="ru-RU" sz="2400" dirty="0" smtClean="0"/>
              <a:t>2. Хронические</a:t>
            </a:r>
            <a:endParaRPr lang="ru-RU" sz="2400" dirty="0"/>
          </a:p>
          <a:p>
            <a:r>
              <a:rPr lang="ru-RU" sz="2400" dirty="0"/>
              <a:t>Острые маститы по характеру воспаления: </a:t>
            </a:r>
          </a:p>
          <a:p>
            <a:r>
              <a:rPr lang="ru-RU" sz="2400" dirty="0"/>
              <a:t>1. </a:t>
            </a:r>
            <a:r>
              <a:rPr lang="ru-RU" sz="2400" dirty="0" smtClean="0"/>
              <a:t>Серозный </a:t>
            </a:r>
            <a:endParaRPr lang="ru-RU" sz="2400" dirty="0"/>
          </a:p>
          <a:p>
            <a:r>
              <a:rPr lang="ru-RU" sz="2400" dirty="0" smtClean="0"/>
              <a:t>2. Инфильтративный</a:t>
            </a:r>
            <a:endParaRPr lang="ru-RU" sz="2400" dirty="0"/>
          </a:p>
          <a:p>
            <a:r>
              <a:rPr lang="ru-RU" sz="2400" dirty="0"/>
              <a:t>3</a:t>
            </a:r>
            <a:r>
              <a:rPr lang="ru-RU" sz="2400" dirty="0" smtClean="0"/>
              <a:t>. </a:t>
            </a:r>
            <a:r>
              <a:rPr lang="ru-RU" sz="2400" dirty="0" err="1" smtClean="0"/>
              <a:t>Абсцедирующий</a:t>
            </a:r>
            <a:r>
              <a:rPr lang="ru-RU" sz="2400" dirty="0" smtClean="0"/>
              <a:t> </a:t>
            </a:r>
            <a:endParaRPr lang="ru-RU" sz="2400" dirty="0"/>
          </a:p>
          <a:p>
            <a:r>
              <a:rPr lang="ru-RU" sz="2400" dirty="0"/>
              <a:t>4</a:t>
            </a:r>
            <a:r>
              <a:rPr lang="ru-RU" sz="2400" dirty="0" smtClean="0"/>
              <a:t>. Флегмонозный </a:t>
            </a:r>
            <a:endParaRPr lang="ru-RU" sz="2400" dirty="0"/>
          </a:p>
          <a:p>
            <a:r>
              <a:rPr lang="ru-RU" sz="2400" dirty="0" smtClean="0"/>
              <a:t>5. Гангренозный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4332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5712" y="464842"/>
            <a:ext cx="105778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Локализация абсцессов в молочной </a:t>
            </a:r>
            <a:r>
              <a:rPr lang="ru-RU" sz="2400" dirty="0" smtClean="0"/>
              <a:t>железе: </a:t>
            </a:r>
            <a:endParaRPr lang="ru-RU" sz="2400" dirty="0"/>
          </a:p>
          <a:p>
            <a:r>
              <a:rPr lang="ru-RU" sz="2400" dirty="0" smtClean="0"/>
              <a:t>1. </a:t>
            </a:r>
            <a:r>
              <a:rPr lang="ru-RU" sz="2400" dirty="0" err="1" smtClean="0"/>
              <a:t>Субареолярные</a:t>
            </a:r>
            <a:r>
              <a:rPr lang="ru-RU" sz="2400" dirty="0" smtClean="0"/>
              <a:t> </a:t>
            </a:r>
            <a:endParaRPr lang="ru-RU" sz="2400" dirty="0"/>
          </a:p>
          <a:p>
            <a:r>
              <a:rPr lang="ru-RU" sz="2400" dirty="0" smtClean="0"/>
              <a:t>2. </a:t>
            </a:r>
            <a:r>
              <a:rPr lang="ru-RU" sz="2400" dirty="0" err="1" smtClean="0"/>
              <a:t>Интрамаммарные</a:t>
            </a:r>
            <a:r>
              <a:rPr lang="ru-RU" sz="2400" dirty="0" smtClean="0"/>
              <a:t> </a:t>
            </a:r>
            <a:endParaRPr lang="ru-RU" sz="2400" dirty="0"/>
          </a:p>
          <a:p>
            <a:r>
              <a:rPr lang="ru-RU" sz="2400" dirty="0" smtClean="0"/>
              <a:t>3. </a:t>
            </a:r>
            <a:r>
              <a:rPr lang="ru-RU" sz="2400" dirty="0" err="1" smtClean="0"/>
              <a:t>Ретромаммарные</a:t>
            </a:r>
            <a:r>
              <a:rPr lang="ru-RU" sz="2400" dirty="0" smtClean="0"/>
              <a:t> </a:t>
            </a:r>
            <a:endParaRPr lang="ru-RU" sz="2400" dirty="0"/>
          </a:p>
          <a:p>
            <a:r>
              <a:rPr lang="ru-RU" sz="2400" dirty="0"/>
              <a:t>Хронические маститы бывают гнойные и негнойные. </a:t>
            </a:r>
          </a:p>
          <a:p>
            <a:r>
              <a:rPr lang="ru-RU" sz="2400" dirty="0"/>
              <a:t>Наиболее часто возбудителями мастита является стафилококк (</a:t>
            </a:r>
            <a:r>
              <a:rPr lang="ru-RU" sz="2400" dirty="0" smtClean="0"/>
              <a:t>монокультура </a:t>
            </a:r>
            <a:r>
              <a:rPr lang="ru-RU" sz="2400" dirty="0"/>
              <a:t>или в ассоциации с кишечной палочкой, палочкой сине-зеленого гноя или стрептококком</a:t>
            </a:r>
            <a:r>
              <a:rPr lang="ru-RU" sz="2400" dirty="0" smtClean="0"/>
              <a:t>)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Предрасполагающие факторы к развитию мастита:</a:t>
            </a:r>
          </a:p>
          <a:p>
            <a:r>
              <a:rPr lang="ru-RU" sz="2400" dirty="0" smtClean="0"/>
              <a:t>1. Наличие </a:t>
            </a:r>
            <a:r>
              <a:rPr lang="ru-RU" sz="2400" dirty="0"/>
              <a:t>трещин </a:t>
            </a:r>
            <a:r>
              <a:rPr lang="ru-RU" sz="2400" dirty="0" smtClean="0"/>
              <a:t>соска</a:t>
            </a:r>
            <a:endParaRPr lang="ru-RU" sz="2400" dirty="0"/>
          </a:p>
          <a:p>
            <a:r>
              <a:rPr lang="ru-RU" sz="2400" dirty="0" smtClean="0"/>
              <a:t>2. Недостаточное </a:t>
            </a:r>
            <a:r>
              <a:rPr lang="ru-RU" sz="2400" dirty="0"/>
              <a:t>соблюдение правил </a:t>
            </a:r>
            <a:r>
              <a:rPr lang="ru-RU" sz="2400" dirty="0" smtClean="0"/>
              <a:t>гигиены</a:t>
            </a:r>
            <a:endParaRPr lang="ru-RU" sz="2400" dirty="0"/>
          </a:p>
          <a:p>
            <a:r>
              <a:rPr lang="ru-RU" sz="2400" dirty="0" smtClean="0"/>
              <a:t>3. Застой молока</a:t>
            </a:r>
            <a:endParaRPr lang="ru-RU" sz="2400" dirty="0"/>
          </a:p>
          <a:p>
            <a:r>
              <a:rPr lang="ru-RU" sz="2400" dirty="0" smtClean="0"/>
              <a:t>4. Ослабление </a:t>
            </a:r>
            <a:r>
              <a:rPr lang="ru-RU" sz="2400" dirty="0"/>
              <a:t>иммунологической реактивности организма матери в </a:t>
            </a:r>
            <a:r>
              <a:rPr lang="ru-RU" sz="2400" dirty="0" smtClean="0"/>
              <a:t>первые </a:t>
            </a:r>
            <a:r>
              <a:rPr lang="ru-RU" sz="2400" dirty="0"/>
              <a:t>недели после родов (особенно при патологических, осложненных родах, сопровождающихся кровопотерей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523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349" y="651893"/>
            <a:ext cx="1051345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ПАТОГЕНЕЗ</a:t>
            </a:r>
          </a:p>
          <a:p>
            <a:endParaRPr lang="ru-RU" sz="2800" dirty="0"/>
          </a:p>
          <a:p>
            <a:r>
              <a:rPr lang="ru-RU" sz="2800" dirty="0"/>
              <a:t>Острая гнойная инфекция — это острый воспалительный процесс </a:t>
            </a:r>
            <a:r>
              <a:rPr lang="ru-RU" sz="2800" dirty="0" smtClean="0"/>
              <a:t>различной </a:t>
            </a:r>
            <a:r>
              <a:rPr lang="ru-RU" sz="2800" dirty="0"/>
              <a:t>локализации и характера, вызванный гноеродной микрофлорой. Для ее развития необходимо наличие трех элементов:</a:t>
            </a:r>
          </a:p>
          <a:p>
            <a:r>
              <a:rPr lang="ru-RU" sz="2800" dirty="0"/>
              <a:t>1.	Возбудитель инфекции (гноеродный микроорганизм</a:t>
            </a:r>
            <a:r>
              <a:rPr lang="ru-RU" sz="2800" dirty="0" smtClean="0"/>
              <a:t>)</a:t>
            </a:r>
            <a:endParaRPr lang="ru-RU" sz="2800" dirty="0"/>
          </a:p>
          <a:p>
            <a:r>
              <a:rPr lang="ru-RU" sz="2800" dirty="0"/>
              <a:t>2.	Входные ворота инфекции (место и способ внедрения микроорганизма в ткани больного</a:t>
            </a:r>
            <a:r>
              <a:rPr lang="ru-RU" sz="2800" dirty="0" smtClean="0"/>
              <a:t>)</a:t>
            </a:r>
            <a:endParaRPr lang="ru-RU" sz="2800" dirty="0"/>
          </a:p>
          <a:p>
            <a:r>
              <a:rPr lang="ru-RU" sz="2800" dirty="0"/>
              <a:t>3.	</a:t>
            </a:r>
            <a:r>
              <a:rPr lang="ru-RU" sz="2800" dirty="0" err="1"/>
              <a:t>Макроорганизм</a:t>
            </a:r>
            <a:r>
              <a:rPr lang="ru-RU" sz="2800" dirty="0"/>
              <a:t> с его реакциями — местными и общими, защитными и </a:t>
            </a:r>
            <a:r>
              <a:rPr lang="ru-RU" sz="2800" dirty="0" smtClean="0"/>
              <a:t>патологическими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248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6" y="632679"/>
            <a:ext cx="105263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Особенностью развития воспалительного процесса в молочной железе </a:t>
            </a:r>
            <a:r>
              <a:rPr lang="ru-RU" sz="2800" dirty="0" smtClean="0"/>
              <a:t>является </a:t>
            </a:r>
            <a:r>
              <a:rPr lang="ru-RU" sz="2800" dirty="0"/>
              <a:t>слабо выраженная способность к его отграничению, что иногда приводит к прогрессированию заболевания, несмотря на </a:t>
            </a:r>
            <a:r>
              <a:rPr lang="ru-RU" sz="2800" dirty="0" smtClean="0"/>
              <a:t>предпринимаемые </a:t>
            </a:r>
            <a:r>
              <a:rPr lang="ru-RU" sz="2800" dirty="0"/>
              <a:t>лечебные мероприятия.</a:t>
            </a:r>
          </a:p>
          <a:p>
            <a:endParaRPr lang="ru-RU" sz="2800" dirty="0"/>
          </a:p>
          <a:p>
            <a:r>
              <a:rPr lang="ru-RU" sz="2800" dirty="0"/>
              <a:t>Наиболее часто процесс начинается с застоя молока (</a:t>
            </a:r>
            <a:r>
              <a:rPr lang="ru-RU" sz="2800" dirty="0" err="1"/>
              <a:t>лактостаз</a:t>
            </a:r>
            <a:r>
              <a:rPr lang="ru-RU" sz="2800" dirty="0"/>
              <a:t>), </a:t>
            </a:r>
            <a:r>
              <a:rPr lang="ru-RU" sz="2800" dirty="0" smtClean="0"/>
              <a:t>переходящего </a:t>
            </a:r>
            <a:r>
              <a:rPr lang="ru-RU" sz="2800" dirty="0"/>
              <a:t>в серозное воспаление железы, при неблагоприятном течении </a:t>
            </a:r>
            <a:r>
              <a:rPr lang="ru-RU" sz="2800" dirty="0" smtClean="0"/>
              <a:t>которого </a:t>
            </a:r>
            <a:r>
              <a:rPr lang="ru-RU" sz="2800" dirty="0"/>
              <a:t>развиваются инфильтративные, а затем и деструктивные формы </a:t>
            </a:r>
            <a:r>
              <a:rPr lang="ru-RU" sz="2800" dirty="0" smtClean="0"/>
              <a:t>мастита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6237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0" y="722624"/>
            <a:ext cx="1050057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КЛИНИЧЕСКАЯ КАРТИНА</a:t>
            </a:r>
          </a:p>
          <a:p>
            <a:endParaRPr lang="ru-RU" sz="2800" dirty="0"/>
          </a:p>
          <a:p>
            <a:r>
              <a:rPr lang="ru-RU" sz="2800" dirty="0"/>
              <a:t>Наиболее часто мастит развивается через 1-2 недели после родов, хотя возможно его развитие и в более поздние сроки. </a:t>
            </a:r>
          </a:p>
          <a:p>
            <a:r>
              <a:rPr lang="ru-RU" sz="2800" dirty="0"/>
              <a:t>Клиническая картина заболевания определяется характером </a:t>
            </a:r>
            <a:r>
              <a:rPr lang="ru-RU" sz="2800" dirty="0" smtClean="0"/>
              <a:t>воспалительного </a:t>
            </a:r>
            <a:r>
              <a:rPr lang="ru-RU" sz="2800" dirty="0"/>
              <a:t>процесса. </a:t>
            </a:r>
          </a:p>
          <a:p>
            <a:r>
              <a:rPr lang="ru-RU" sz="2800" dirty="0" err="1"/>
              <a:t>Лактостаз</a:t>
            </a:r>
            <a:r>
              <a:rPr lang="ru-RU" sz="2800" dirty="0"/>
              <a:t> не является </a:t>
            </a:r>
            <a:r>
              <a:rPr lang="ru-RU" sz="2800" dirty="0" smtClean="0"/>
              <a:t>стадией </a:t>
            </a:r>
            <a:r>
              <a:rPr lang="ru-RU" sz="2800" dirty="0"/>
              <a:t>мастита. Наблюдается увеличение и напряжение молочной железы, чувство тяжести. При этом никаких </a:t>
            </a:r>
            <a:r>
              <a:rPr lang="ru-RU" sz="2800" dirty="0" smtClean="0"/>
              <a:t>изменений </a:t>
            </a:r>
            <a:r>
              <a:rPr lang="ru-RU" sz="2800" dirty="0"/>
              <a:t>воспалительного характера и явлений интоксикации нет. Сцеживание приносит значительное облегчение, а регулярное его осуществление </a:t>
            </a:r>
            <a:r>
              <a:rPr lang="ru-RU" sz="2800" dirty="0" smtClean="0"/>
              <a:t>позволяет </a:t>
            </a:r>
            <a:r>
              <a:rPr lang="ru-RU" sz="2800" dirty="0"/>
              <a:t>полностью нормализовать </a:t>
            </a:r>
            <a:r>
              <a:rPr lang="ru-RU" sz="2800" dirty="0" smtClean="0"/>
              <a:t>ситуацию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4391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2" y="571040"/>
            <a:ext cx="105263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Серозный мастит характеризуется тем, что на фоне </a:t>
            </a:r>
            <a:r>
              <a:rPr lang="ru-RU" sz="2400" dirty="0" err="1"/>
              <a:t>лактостаза</a:t>
            </a:r>
            <a:r>
              <a:rPr lang="ru-RU" sz="2400" dirty="0"/>
              <a:t> появляются распирающие боли в молочной железе, незначительная гиперемия и </a:t>
            </a:r>
            <a:r>
              <a:rPr lang="ru-RU" sz="2400" dirty="0" smtClean="0"/>
              <a:t>местный </a:t>
            </a:r>
            <a:r>
              <a:rPr lang="ru-RU" sz="2400" dirty="0"/>
              <a:t>жар, распространяющиеся на всю железу. Железа уплотняется, </a:t>
            </a:r>
            <a:r>
              <a:rPr lang="ru-RU" sz="2400" dirty="0" smtClean="0"/>
              <a:t>становится </a:t>
            </a:r>
            <a:r>
              <a:rPr lang="ru-RU" sz="2400" dirty="0"/>
              <a:t>болезненной при пальпации, но каких-либо очаговых изменений в ней не отмечается. Сцеживание молока резко болезненно и не приносит облегчения. Появляются симптомы общей интоксикации: лихорадка до 38-39°С, озноб, слабость. </a:t>
            </a:r>
          </a:p>
          <a:p>
            <a:r>
              <a:rPr lang="ru-RU" sz="2400" dirty="0"/>
              <a:t>Переход серозного мастита в инфильтративный, а затем в </a:t>
            </a:r>
            <a:r>
              <a:rPr lang="ru-RU" sz="2400" dirty="0" err="1"/>
              <a:t>абсцедирующий</a:t>
            </a:r>
            <a:r>
              <a:rPr lang="ru-RU" sz="2400" dirty="0"/>
              <a:t>, особенно при неправильном лечении происходит быстро (в течение 3-4 дней) и характеризуется усилением общих и местных проявлений: </a:t>
            </a:r>
            <a:r>
              <a:rPr lang="ru-RU" sz="2400" dirty="0" smtClean="0"/>
              <a:t>температура </a:t>
            </a:r>
            <a:r>
              <a:rPr lang="ru-RU" sz="2400" dirty="0"/>
              <a:t>держится постоянно на </a:t>
            </a:r>
            <a:r>
              <a:rPr lang="ru-RU" sz="2400" dirty="0" smtClean="0"/>
              <a:t>высоких </a:t>
            </a:r>
            <a:r>
              <a:rPr lang="ru-RU" sz="2400" dirty="0"/>
              <a:t>цифрах или принимает </a:t>
            </a:r>
            <a:r>
              <a:rPr lang="ru-RU" sz="2400" dirty="0" err="1" smtClean="0"/>
              <a:t>гектический</a:t>
            </a:r>
            <a:r>
              <a:rPr lang="ru-RU" sz="2400" dirty="0" smtClean="0"/>
              <a:t> </a:t>
            </a:r>
            <a:r>
              <a:rPr lang="ru-RU" sz="2400" dirty="0"/>
              <a:t>характер, нарастают все признаки интоксикации. Гиперемия кожи пораженной железы усиливается, в ней отчетливо пальпируется резко </a:t>
            </a:r>
            <a:r>
              <a:rPr lang="ru-RU" sz="2400" dirty="0" smtClean="0"/>
              <a:t>болезненный </a:t>
            </a:r>
            <a:r>
              <a:rPr lang="ru-RU" sz="2400" dirty="0"/>
              <a:t>инфильтрат, а затем при расплавлении его в одном из участков появляется </a:t>
            </a:r>
            <a:r>
              <a:rPr lang="ru-RU" sz="2400" dirty="0" smtClean="0"/>
              <a:t>флюктуация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1124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5459" y="567460"/>
            <a:ext cx="1076673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При флегмонозном мастите молочная железа резко увеличивается, кожа ее становится отечной, блестящей, гиперемированной, с синюшным оттенком. Возникает регионарный лимфаденит. Ухудшается общее состояние: </a:t>
            </a:r>
            <a:r>
              <a:rPr lang="ru-RU" sz="2200" dirty="0" smtClean="0"/>
              <a:t>температура </a:t>
            </a:r>
            <a:r>
              <a:rPr lang="ru-RU" sz="2200" dirty="0"/>
              <a:t>достигает 40-41°С, наблюдаются потрясающий озноб, бледность, потливость, тошнота, рвота, плохой аппетит. </a:t>
            </a:r>
          </a:p>
          <a:p>
            <a:r>
              <a:rPr lang="ru-RU" sz="2200" dirty="0"/>
              <a:t>Крайне тяжелое состояние развивается при гангренозном мастите. Эта форма наблюдается обычно при позднем обращении за медицинской </a:t>
            </a:r>
            <a:r>
              <a:rPr lang="ru-RU" sz="2200" dirty="0" smtClean="0"/>
              <a:t>помощью </a:t>
            </a:r>
            <a:r>
              <a:rPr lang="ru-RU" sz="2200" dirty="0"/>
              <a:t>или при неадекватном лечении. Отмечается постоянная лихорадка до 40°С и выше, пульс — 110-120 ударов в минуту, слабого наполнения. Язык и губы сухие, кожные покровы бледны. Прогрессируют слабость, недомогание, головная боль, отсутствие аппетита и плохой сон. Молочная железа увеличена, отечна, болезненная, пастозна. Кожа бледно-зеленого или сине-багрового цвета, местами покрыта пузырями, а иногда </a:t>
            </a:r>
            <a:r>
              <a:rPr lang="ru-RU" sz="2200" dirty="0" smtClean="0"/>
              <a:t>отмечаются </a:t>
            </a:r>
            <a:r>
              <a:rPr lang="ru-RU" sz="2200" dirty="0"/>
              <a:t>и зоны некроза. Сосок втянут, молоко отсутствует, причем часто и в здоровой молочной железе. Регионарные лимфатические узлы увеличены и болезненны. </a:t>
            </a:r>
          </a:p>
          <a:p>
            <a:r>
              <a:rPr lang="ru-RU" sz="2200" dirty="0"/>
              <a:t>Диагноз мастита основывается на характерных данных клинического </a:t>
            </a:r>
            <a:r>
              <a:rPr lang="ru-RU" sz="2200" dirty="0" smtClean="0"/>
              <a:t>обследования</a:t>
            </a:r>
            <a:r>
              <a:rPr lang="ru-RU" sz="2200" dirty="0"/>
              <a:t>. Дополнительно кроме исследования крови (клинический </a:t>
            </a:r>
            <a:r>
              <a:rPr lang="ru-RU" sz="2200" dirty="0" smtClean="0"/>
              <a:t>анализ</a:t>
            </a:r>
            <a:r>
              <a:rPr lang="ru-RU" sz="2200" dirty="0"/>
              <a:t>) проводится бактериологическое обследование молока из пораженной и здоровой молочных </a:t>
            </a:r>
            <a:r>
              <a:rPr lang="ru-RU" sz="2200" dirty="0" smtClean="0"/>
              <a:t>желез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61836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2580" y="470765"/>
            <a:ext cx="10779617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ЛЕЧЕНИЕ</a:t>
            </a:r>
            <a:endParaRPr lang="ru-RU" sz="2200" dirty="0"/>
          </a:p>
          <a:p>
            <a:r>
              <a:rPr lang="ru-RU" sz="2200" dirty="0"/>
              <a:t>Лечение мастита в зависимости от фазы </a:t>
            </a:r>
            <a:r>
              <a:rPr lang="ru-RU" sz="2200" dirty="0" smtClean="0"/>
              <a:t>развития: консервативное, оперативное </a:t>
            </a:r>
          </a:p>
          <a:p>
            <a:r>
              <a:rPr lang="ru-RU" sz="2200" dirty="0" smtClean="0"/>
              <a:t>Лечение </a:t>
            </a:r>
            <a:r>
              <a:rPr lang="ru-RU" sz="2200" dirty="0"/>
              <a:t>серозного и инфильтративного мастита </a:t>
            </a:r>
          </a:p>
          <a:p>
            <a:r>
              <a:rPr lang="ru-RU" sz="2200" dirty="0"/>
              <a:t>При серозном и инфильтративном мастите лечение должно быть </a:t>
            </a:r>
            <a:r>
              <a:rPr lang="ru-RU" sz="2200" dirty="0" smtClean="0"/>
              <a:t>консервативным </a:t>
            </a:r>
            <a:r>
              <a:rPr lang="ru-RU" sz="2200" dirty="0"/>
              <a:t>и включает в себя следующие мероприятия: </a:t>
            </a:r>
          </a:p>
          <a:p>
            <a:r>
              <a:rPr lang="ru-RU" sz="2200" dirty="0"/>
              <a:t>1.Возвышенное положение молочной железы. Достигается с помощью повязок или бюстгальтера, которые должны поддерживать, но не </a:t>
            </a:r>
            <a:r>
              <a:rPr lang="ru-RU" sz="2200" dirty="0" smtClean="0"/>
              <a:t>сдавливать железу</a:t>
            </a:r>
            <a:endParaRPr lang="ru-RU" sz="2200" dirty="0"/>
          </a:p>
          <a:p>
            <a:r>
              <a:rPr lang="ru-RU" sz="2200" dirty="0" smtClean="0"/>
              <a:t>2.Сцеживание </a:t>
            </a:r>
            <a:r>
              <a:rPr lang="ru-RU" sz="2200" dirty="0"/>
              <a:t>молока (при продолжении кормления грудью</a:t>
            </a:r>
            <a:r>
              <a:rPr lang="ru-RU" sz="2200" dirty="0" smtClean="0"/>
              <a:t>)</a:t>
            </a:r>
          </a:p>
          <a:p>
            <a:r>
              <a:rPr lang="ru-RU" sz="2200" dirty="0" smtClean="0"/>
              <a:t>3.Физиотерапевтические </a:t>
            </a:r>
            <a:r>
              <a:rPr lang="ru-RU" sz="2200" dirty="0"/>
              <a:t>процедуры (УФ- облучение железы, УВЧ</a:t>
            </a:r>
            <a:r>
              <a:rPr lang="ru-RU" sz="2200" dirty="0" smtClean="0"/>
              <a:t>)</a:t>
            </a:r>
            <a:endParaRPr lang="ru-RU" sz="2200" dirty="0"/>
          </a:p>
          <a:p>
            <a:r>
              <a:rPr lang="ru-RU" sz="2200" dirty="0"/>
              <a:t>4.Общая антибактериальная терапия (полусинтетические пенициллины, цефалоспорины</a:t>
            </a:r>
            <a:r>
              <a:rPr lang="ru-RU" sz="2200" dirty="0" smtClean="0"/>
              <a:t>)</a:t>
            </a:r>
            <a:endParaRPr lang="ru-RU" sz="2200" dirty="0"/>
          </a:p>
          <a:p>
            <a:r>
              <a:rPr lang="ru-RU" sz="2200" dirty="0"/>
              <a:t>5.Ретромаммарная новокаиновая блокада (введение 150-200 мл 0,25% раствора новокаина с антибиотиками и </a:t>
            </a:r>
            <a:r>
              <a:rPr lang="ru-RU" sz="2200" dirty="0" err="1"/>
              <a:t>хемотрипсином</a:t>
            </a:r>
            <a:r>
              <a:rPr lang="ru-RU" sz="2200" dirty="0"/>
              <a:t> в </a:t>
            </a:r>
            <a:r>
              <a:rPr lang="ru-RU" sz="2200" dirty="0" err="1" smtClean="0"/>
              <a:t>ретромаммарную</a:t>
            </a:r>
            <a:r>
              <a:rPr lang="ru-RU" sz="2200" dirty="0" smtClean="0"/>
              <a:t> </a:t>
            </a:r>
            <a:r>
              <a:rPr lang="ru-RU" sz="2200" dirty="0"/>
              <a:t>клетчатку</a:t>
            </a:r>
            <a:r>
              <a:rPr lang="ru-RU" sz="2200" dirty="0" smtClean="0"/>
              <a:t>)</a:t>
            </a:r>
            <a:endParaRPr lang="ru-RU" sz="2200" dirty="0"/>
          </a:p>
          <a:p>
            <a:r>
              <a:rPr lang="ru-RU" sz="2200" dirty="0"/>
              <a:t>Для регуляции лактации применяется </a:t>
            </a:r>
            <a:r>
              <a:rPr lang="ru-RU" sz="2200" dirty="0" err="1"/>
              <a:t>парлодел</a:t>
            </a:r>
            <a:r>
              <a:rPr lang="ru-RU" sz="2200" dirty="0"/>
              <a:t> — стимулятор </a:t>
            </a:r>
            <a:r>
              <a:rPr lang="ru-RU" sz="2200" dirty="0" err="1" smtClean="0"/>
              <a:t>дофаминовых</a:t>
            </a:r>
            <a:r>
              <a:rPr lang="ru-RU" sz="2200" dirty="0" smtClean="0"/>
              <a:t> </a:t>
            </a:r>
            <a:r>
              <a:rPr lang="ru-RU" sz="2200" dirty="0"/>
              <a:t>рецепторов, подавляющий секрецию пролактина. Для </a:t>
            </a:r>
            <a:r>
              <a:rPr lang="ru-RU" sz="2200" dirty="0" smtClean="0"/>
              <a:t>прекращения </a:t>
            </a:r>
            <a:r>
              <a:rPr lang="ru-RU" sz="2200" dirty="0"/>
              <a:t>лактации </a:t>
            </a:r>
            <a:r>
              <a:rPr lang="ru-RU" sz="2200" dirty="0" err="1"/>
              <a:t>парлодел</a:t>
            </a:r>
            <a:r>
              <a:rPr lang="ru-RU" sz="2200" dirty="0"/>
              <a:t> назначают по 1/2 таблетки 2 раза в сутки в </a:t>
            </a:r>
            <a:r>
              <a:rPr lang="ru-RU" sz="2200" dirty="0" smtClean="0"/>
              <a:t>течение </a:t>
            </a:r>
            <a:r>
              <a:rPr lang="ru-RU" sz="2200" dirty="0"/>
              <a:t>2-3 дней, затем по 1 таблетке 2 раза в сутки. После отмены препарата лактация может </a:t>
            </a:r>
            <a:r>
              <a:rPr lang="ru-RU" sz="2200" dirty="0" smtClean="0"/>
              <a:t>восстановиться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54753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4045" y="587087"/>
            <a:ext cx="1069375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Лечение </a:t>
            </a:r>
            <a:r>
              <a:rPr lang="ru-RU" sz="2400" dirty="0" err="1"/>
              <a:t>абсцедирующего</a:t>
            </a:r>
            <a:r>
              <a:rPr lang="ru-RU" sz="2400" dirty="0"/>
              <a:t>, флегмонозного и гангренозного мастита </a:t>
            </a:r>
          </a:p>
          <a:p>
            <a:r>
              <a:rPr lang="ru-RU" sz="2400" dirty="0"/>
              <a:t>При всех деструктивных формах мастита показано хирургическое </a:t>
            </a:r>
            <a:r>
              <a:rPr lang="ru-RU" sz="2400" dirty="0" smtClean="0"/>
              <a:t>лечение</a:t>
            </a:r>
            <a:r>
              <a:rPr lang="ru-RU" sz="2400" dirty="0"/>
              <a:t>. </a:t>
            </a:r>
          </a:p>
          <a:p>
            <a:r>
              <a:rPr lang="ru-RU" sz="2400" dirty="0"/>
              <a:t>При </a:t>
            </a:r>
            <a:r>
              <a:rPr lang="ru-RU" sz="2400" dirty="0" err="1"/>
              <a:t>абсцедирующем</a:t>
            </a:r>
            <a:r>
              <a:rPr lang="ru-RU" sz="2400" dirty="0"/>
              <a:t> мастите разрез производят в месте флюктуации или наибольшей болезненности в </a:t>
            </a:r>
            <a:r>
              <a:rPr lang="ru-RU" sz="2400" dirty="0" err="1"/>
              <a:t>радиарном</a:t>
            </a:r>
            <a:r>
              <a:rPr lang="ru-RU" sz="2400" dirty="0"/>
              <a:t> направлении, не доходя до </a:t>
            </a:r>
            <a:r>
              <a:rPr lang="ru-RU" sz="2400" dirty="0" smtClean="0"/>
              <a:t>ареолы </a:t>
            </a:r>
            <a:r>
              <a:rPr lang="ru-RU" sz="2400" dirty="0"/>
              <a:t>по крайней мере на 1 см (в противном случае возможна </a:t>
            </a:r>
            <a:r>
              <a:rPr lang="ru-RU" sz="2400" dirty="0" err="1"/>
              <a:t>лакторрея</a:t>
            </a:r>
            <a:r>
              <a:rPr lang="ru-RU" sz="2400" dirty="0"/>
              <a:t>, некрозы соска). </a:t>
            </a:r>
          </a:p>
          <a:p>
            <a:r>
              <a:rPr lang="ru-RU" sz="2400" dirty="0"/>
              <a:t>Рассекают кожу, подкожную клетчатку и вскрывают полость гнойника. Введенным в полость гнойника пальцем следует разделить все имеющиеся тяжи и перемычки. При затруднении опорожнения гнойника из одного разреза надо сделать второй </a:t>
            </a:r>
            <a:r>
              <a:rPr lang="ru-RU" sz="2400" dirty="0" err="1"/>
              <a:t>радиарный</a:t>
            </a:r>
            <a:r>
              <a:rPr lang="ru-RU" sz="2400" dirty="0"/>
              <a:t> разрез — </a:t>
            </a:r>
            <a:r>
              <a:rPr lang="ru-RU" sz="2400" dirty="0" err="1"/>
              <a:t>контрапертуру</a:t>
            </a:r>
            <a:r>
              <a:rPr lang="ru-RU" sz="2400" dirty="0"/>
              <a:t>. После освобождения от гноя в полость следует ввести резиновый или </a:t>
            </a:r>
            <a:r>
              <a:rPr lang="ru-RU" sz="2400" dirty="0" smtClean="0"/>
              <a:t>хлорвиниловый </a:t>
            </a:r>
            <a:r>
              <a:rPr lang="ru-RU" sz="2400" dirty="0"/>
              <a:t>дренаж, тампоны. В послеоперационном периоде проводится </a:t>
            </a:r>
            <a:r>
              <a:rPr lang="ru-RU" sz="2400" dirty="0" smtClean="0"/>
              <a:t>местное </a:t>
            </a:r>
            <a:r>
              <a:rPr lang="ru-RU" sz="2400" dirty="0"/>
              <a:t>и общее лечение в соответствии с принципами лечения гнойной </a:t>
            </a:r>
            <a:r>
              <a:rPr lang="ru-RU" sz="2400" dirty="0" smtClean="0"/>
              <a:t>раны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9919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2528" y="429166"/>
            <a:ext cx="1093845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ряде случаев при ограниченных процессах в молочной железе возможно иссечение гнойника в пределах здоровых тканей и наложение глухого шва, а также </a:t>
            </a:r>
            <a:r>
              <a:rPr lang="ru-RU" sz="2400" dirty="0" err="1"/>
              <a:t>ушивание</a:t>
            </a:r>
            <a:r>
              <a:rPr lang="ru-RU" sz="2400" dirty="0"/>
              <a:t> раны с проточно-промывным дренированием, что </a:t>
            </a:r>
            <a:r>
              <a:rPr lang="ru-RU" sz="2400" dirty="0" smtClean="0"/>
              <a:t>ускоряет </a:t>
            </a:r>
            <a:r>
              <a:rPr lang="ru-RU" sz="2400" dirty="0"/>
              <a:t>излечение. Однако подобные методы лечения должны применяться только в специализированных учреждениях (опасно прогрессирование процесса). </a:t>
            </a:r>
          </a:p>
          <a:p>
            <a:r>
              <a:rPr lang="ru-RU" sz="2400" dirty="0"/>
              <a:t>При </a:t>
            </a:r>
            <a:r>
              <a:rPr lang="ru-RU" sz="2400" dirty="0" err="1"/>
              <a:t>ретромаммарной</a:t>
            </a:r>
            <a:r>
              <a:rPr lang="ru-RU" sz="2400" dirty="0"/>
              <a:t> локализации гнойника выполняют разрез под </a:t>
            </a:r>
            <a:r>
              <a:rPr lang="ru-RU" sz="2400" dirty="0" smtClean="0"/>
              <a:t>молочной </a:t>
            </a:r>
            <a:r>
              <a:rPr lang="ru-RU" sz="2400" dirty="0"/>
              <a:t>железой, а при </a:t>
            </a:r>
            <a:r>
              <a:rPr lang="ru-RU" sz="2400" dirty="0" err="1"/>
              <a:t>субареолярной</a:t>
            </a:r>
            <a:r>
              <a:rPr lang="ru-RU" sz="2400" dirty="0"/>
              <a:t> — </a:t>
            </a:r>
            <a:r>
              <a:rPr lang="ru-RU" sz="2400" dirty="0" err="1"/>
              <a:t>параареолярный</a:t>
            </a:r>
            <a:r>
              <a:rPr lang="ru-RU" sz="2400" dirty="0"/>
              <a:t> разрез. </a:t>
            </a:r>
          </a:p>
          <a:p>
            <a:r>
              <a:rPr lang="ru-RU" sz="2400" dirty="0"/>
              <a:t>Склонность к рецидивам и прогрессированию гнойного процесса в </a:t>
            </a:r>
            <a:r>
              <a:rPr lang="ru-RU" sz="2400" dirty="0" smtClean="0"/>
              <a:t>молочной </a:t>
            </a:r>
            <a:r>
              <a:rPr lang="ru-RU" sz="2400" dirty="0"/>
              <a:t>железе требует тщательного выполнения операции, обязательного вскрытия всех гнойников и инфильтратов в железе, полной </a:t>
            </a:r>
            <a:r>
              <a:rPr lang="ru-RU" sz="2400" dirty="0" err="1"/>
              <a:t>некрэктомии</a:t>
            </a:r>
            <a:r>
              <a:rPr lang="ru-RU" sz="2400" dirty="0"/>
              <a:t> и проведения рационального дренирования. </a:t>
            </a:r>
          </a:p>
          <a:p>
            <a:r>
              <a:rPr lang="ru-RU" sz="2400" dirty="0"/>
              <a:t>При флегмонозном мастите разрезы выполняются по тем же правилам, но дополнительно необходимо выполнить широкую </a:t>
            </a:r>
            <a:r>
              <a:rPr lang="ru-RU" sz="2400" dirty="0" err="1"/>
              <a:t>некрэктомию</a:t>
            </a:r>
            <a:r>
              <a:rPr lang="ru-RU" sz="2400" dirty="0"/>
              <a:t>. </a:t>
            </a:r>
          </a:p>
          <a:p>
            <a:r>
              <a:rPr lang="ru-RU" sz="2400" dirty="0"/>
              <a:t>Развитие гангрены молочной железы, наблюдающееся довольно редко, является показанием к широкой </a:t>
            </a:r>
            <a:r>
              <a:rPr lang="ru-RU" sz="2400" dirty="0" err="1"/>
              <a:t>некрэктомии</a:t>
            </a:r>
            <a:r>
              <a:rPr lang="ru-RU" sz="2400" dirty="0"/>
              <a:t>, а иногда и к ампутации </a:t>
            </a:r>
            <a:r>
              <a:rPr lang="ru-RU" sz="2400" dirty="0" smtClean="0"/>
              <a:t>железы</a:t>
            </a:r>
            <a:r>
              <a:rPr lang="ru-RU" sz="2400" dirty="0"/>
              <a:t>, так как только эти вмешательства позволяют спасти жизнь </a:t>
            </a:r>
            <a:r>
              <a:rPr lang="ru-RU" sz="2400" dirty="0" smtClean="0"/>
              <a:t>пациентки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1981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0106" y="758093"/>
            <a:ext cx="1038466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 хроническом мастите воспалительный инфильтрат удаляют в </a:t>
            </a:r>
            <a:r>
              <a:rPr lang="ru-RU" sz="2400" dirty="0" smtClean="0"/>
              <a:t>пределах </a:t>
            </a:r>
            <a:r>
              <a:rPr lang="ru-RU" sz="2400" dirty="0"/>
              <a:t>здоровых тканей, выполняя секторальную резекцию молочной </a:t>
            </a:r>
            <a:r>
              <a:rPr lang="ru-RU" sz="2400" dirty="0" smtClean="0"/>
              <a:t>железы</a:t>
            </a:r>
            <a:r>
              <a:rPr lang="ru-RU" sz="2400" dirty="0"/>
              <a:t>. Рану зашивают наглухо, с оставлением на сутки выпускника из </a:t>
            </a:r>
            <a:r>
              <a:rPr lang="ru-RU" sz="2400" dirty="0" smtClean="0"/>
              <a:t>перчаточной </a:t>
            </a:r>
            <a:r>
              <a:rPr lang="ru-RU" sz="2400" dirty="0"/>
              <a:t>резины. </a:t>
            </a:r>
          </a:p>
          <a:p>
            <a:r>
              <a:rPr lang="ru-RU" sz="2400" dirty="0"/>
              <a:t>Из общих методов лечения применяется антибиотикотерапия, </a:t>
            </a:r>
            <a:r>
              <a:rPr lang="ru-RU" sz="2400" dirty="0" err="1" smtClean="0"/>
              <a:t>дезинтоксикационная</a:t>
            </a:r>
            <a:r>
              <a:rPr lang="ru-RU" sz="2400" dirty="0" smtClean="0"/>
              <a:t> </a:t>
            </a:r>
            <a:r>
              <a:rPr lang="ru-RU" sz="2400" dirty="0"/>
              <a:t>терапия (включая переливание плазмы и крови), а в особо </a:t>
            </a:r>
            <a:r>
              <a:rPr lang="ru-RU" sz="2400" dirty="0" smtClean="0"/>
              <a:t>тяжелых </a:t>
            </a:r>
            <a:r>
              <a:rPr lang="ru-RU" sz="2400" dirty="0"/>
              <a:t>случаях методы экстракорпоральной детоксикации и </a:t>
            </a:r>
            <a:r>
              <a:rPr lang="ru-RU" sz="2400" dirty="0" err="1" smtClean="0"/>
              <a:t>иммунокоррекция</a:t>
            </a:r>
            <a:r>
              <a:rPr lang="ru-RU" sz="2400" dirty="0"/>
              <a:t>. </a:t>
            </a:r>
          </a:p>
          <a:p>
            <a:r>
              <a:rPr lang="ru-RU" sz="2400" dirty="0"/>
              <a:t>Вопрос о прекращении лактации решается индивидуально в зависимости от характера воспаления в железе, степени инфицированности молока и </a:t>
            </a:r>
            <a:r>
              <a:rPr lang="ru-RU" sz="2400" dirty="0" smtClean="0"/>
              <a:t>состояния ребенка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1432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1470" y="706371"/>
            <a:ext cx="106293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ПРОФИЛАКТИКА</a:t>
            </a:r>
          </a:p>
          <a:p>
            <a:endParaRPr lang="ru-RU" sz="2400" dirty="0"/>
          </a:p>
          <a:p>
            <a:r>
              <a:rPr lang="ru-RU" sz="2400" dirty="0"/>
              <a:t>Профилактика мастита направлена на устранение факторов, </a:t>
            </a:r>
            <a:r>
              <a:rPr lang="ru-RU" sz="2400" dirty="0" smtClean="0"/>
              <a:t>способствующих </a:t>
            </a:r>
            <a:r>
              <a:rPr lang="ru-RU" sz="2400" dirty="0"/>
              <a:t>его развитию. Основные меры:</a:t>
            </a:r>
          </a:p>
          <a:p>
            <a:r>
              <a:rPr lang="ru-RU" sz="2400" dirty="0"/>
              <a:t>1.Подготовка соска к кормлению во время беременности (уменьшает </a:t>
            </a:r>
            <a:r>
              <a:rPr lang="ru-RU" sz="2400" dirty="0" smtClean="0"/>
              <a:t>вероятность </a:t>
            </a:r>
            <a:r>
              <a:rPr lang="ru-RU" sz="2400" dirty="0"/>
              <a:t>появления трещин).</a:t>
            </a:r>
          </a:p>
          <a:p>
            <a:r>
              <a:rPr lang="ru-RU" sz="2400" dirty="0"/>
              <a:t>2.Гигиена молочной железы (мытье железы с мылом перед кормлением, обработка трещин соска антисептиками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/>
              <a:t>3.Рациональный режим кормления (регулярное кормление, сцеживание после кормления). Позволяет не допустить развитие </a:t>
            </a:r>
            <a:r>
              <a:rPr lang="ru-RU" sz="2400" dirty="0" err="1" smtClean="0"/>
              <a:t>лактостаза</a:t>
            </a:r>
            <a:endParaRPr lang="ru-RU" sz="2400" dirty="0"/>
          </a:p>
          <a:p>
            <a:r>
              <a:rPr lang="ru-RU" sz="2400" dirty="0"/>
              <a:t>4.Уменьшение </a:t>
            </a:r>
            <a:r>
              <a:rPr lang="ru-RU" sz="2400" dirty="0" err="1"/>
              <a:t>травматичности</a:t>
            </a:r>
            <a:r>
              <a:rPr lang="ru-RU" sz="2400" dirty="0"/>
              <a:t> родов (полноценное обезболивание, </a:t>
            </a:r>
            <a:r>
              <a:rPr lang="ru-RU" sz="2400" dirty="0" smtClean="0"/>
              <a:t>возмещение </a:t>
            </a:r>
            <a:r>
              <a:rPr lang="ru-RU" sz="2400" dirty="0"/>
              <a:t>кровопотери и пр.), повышение сопротивляемости организма в послеродовом периоде (полноценное питание, витаминотерапия, </a:t>
            </a:r>
            <a:r>
              <a:rPr lang="ru-RU" sz="2400" dirty="0" smtClean="0"/>
              <a:t>прогулки</a:t>
            </a:r>
            <a:r>
              <a:rPr lang="ru-RU" sz="2400" dirty="0"/>
              <a:t>, режим дня). Профилактика госпитальной инфекции, санация очагов эндогенной </a:t>
            </a:r>
            <a:r>
              <a:rPr lang="ru-RU" sz="2400" dirty="0" smtClean="0"/>
              <a:t>инфекции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6857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1" y="690530"/>
            <a:ext cx="1057784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ГНОЙНЫЕ ЗАБОЛЕВАНИЯ КОСТЕЙ И СУСТАВОВ</a:t>
            </a:r>
          </a:p>
          <a:p>
            <a:endParaRPr lang="ru-RU" sz="2800" dirty="0"/>
          </a:p>
          <a:p>
            <a:r>
              <a:rPr lang="ru-RU" sz="2800" dirty="0"/>
              <a:t>ОСТЕОМИЕЛИТ - гнойный воспалительный процесс, поражающий все элементы кости как органа: костный мозг, собственно кость и </a:t>
            </a:r>
            <a:r>
              <a:rPr lang="ru-RU" sz="2800" dirty="0" smtClean="0"/>
              <a:t>надкостницу</a:t>
            </a:r>
            <a:r>
              <a:rPr lang="ru-RU" sz="2800" dirty="0"/>
              <a:t>. </a:t>
            </a:r>
          </a:p>
          <a:p>
            <a:r>
              <a:rPr lang="ru-RU" sz="2800" dirty="0"/>
              <a:t>В подавляющем большинстве случаев в процесс в той или иной мере </a:t>
            </a:r>
            <a:r>
              <a:rPr lang="ru-RU" sz="2800" dirty="0" smtClean="0"/>
              <a:t>вовлекаются </a:t>
            </a:r>
            <a:r>
              <a:rPr lang="ru-RU" sz="2800" dirty="0"/>
              <a:t>мягкие ткани, окружающие пораженную </a:t>
            </a:r>
            <a:r>
              <a:rPr lang="ru-RU" sz="2800" dirty="0" smtClean="0"/>
              <a:t>кость 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По способу </a:t>
            </a:r>
            <a:r>
              <a:rPr lang="ru-RU" sz="2800" dirty="0" smtClean="0"/>
              <a:t>инфицирования: </a:t>
            </a:r>
            <a:endParaRPr lang="ru-RU" sz="2800" dirty="0"/>
          </a:p>
          <a:p>
            <a:r>
              <a:rPr lang="ru-RU" sz="2800" dirty="0" smtClean="0"/>
              <a:t>1. Гематогенный</a:t>
            </a:r>
            <a:endParaRPr lang="ru-RU" sz="2800" dirty="0"/>
          </a:p>
          <a:p>
            <a:r>
              <a:rPr lang="ru-RU" sz="2800" dirty="0" smtClean="0"/>
              <a:t>2. Травматический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7403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2" y="864705"/>
            <a:ext cx="84013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РЕАКЦИЯ </a:t>
            </a:r>
            <a:r>
              <a:rPr lang="ru-RU" sz="2800" dirty="0" smtClean="0"/>
              <a:t>МАКРООРГАНИЗМА</a:t>
            </a:r>
            <a:endParaRPr lang="ru-RU" sz="2800" dirty="0"/>
          </a:p>
          <a:p>
            <a:r>
              <a:rPr lang="ru-RU" sz="2800" dirty="0" smtClean="0"/>
              <a:t>Механизмы защиты: </a:t>
            </a:r>
            <a:endParaRPr lang="ru-RU" sz="2800" dirty="0"/>
          </a:p>
          <a:p>
            <a:r>
              <a:rPr lang="ru-RU" sz="2800" dirty="0" smtClean="0"/>
              <a:t>1. Неспецифические </a:t>
            </a:r>
            <a:r>
              <a:rPr lang="ru-RU" sz="2800" dirty="0"/>
              <a:t>механизмы</a:t>
            </a:r>
          </a:p>
          <a:p>
            <a:r>
              <a:rPr lang="ru-RU" sz="2800" dirty="0" smtClean="0"/>
              <a:t>2. Специфические </a:t>
            </a:r>
            <a:r>
              <a:rPr lang="ru-RU" sz="2800" dirty="0"/>
              <a:t>механизмы</a:t>
            </a:r>
          </a:p>
          <a:p>
            <a:r>
              <a:rPr lang="ru-RU" sz="2800" dirty="0" smtClean="0"/>
              <a:t>3. Факторы </a:t>
            </a:r>
            <a:r>
              <a:rPr lang="ru-RU" sz="2800" dirty="0"/>
              <a:t>снижения механизмов защиты </a:t>
            </a:r>
          </a:p>
        </p:txBody>
      </p:sp>
    </p:spTree>
    <p:extLst>
      <p:ext uri="{BB962C8B-B14F-4D97-AF65-F5344CB8AC3E}">
        <p14:creationId xmlns:p14="http://schemas.microsoft.com/office/powerpoint/2010/main" val="130092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6" y="709952"/>
            <a:ext cx="106164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ГЕМАТОГЕННЫЙ ОСТЕОМИЕЛИТ </a:t>
            </a:r>
          </a:p>
          <a:p>
            <a:endParaRPr lang="ru-RU" sz="2800" dirty="0"/>
          </a:p>
          <a:p>
            <a:r>
              <a:rPr lang="ru-RU" sz="2800" dirty="0"/>
              <a:t>ЭТИОПАТОГЕНЕЗ</a:t>
            </a:r>
          </a:p>
          <a:p>
            <a:r>
              <a:rPr lang="ru-RU" sz="2800" dirty="0" smtClean="0"/>
              <a:t>Этиология </a:t>
            </a:r>
            <a:endParaRPr lang="ru-RU" sz="2800" dirty="0"/>
          </a:p>
          <a:p>
            <a:r>
              <a:rPr lang="ru-RU" sz="2800" dirty="0"/>
              <a:t>Возбудителем гематогенного остеомиелита в подавляющем большинстве случаев является золотистый стафилококк, несколько реже — стрептококк, пневмококк и кишечная палочка. Для гематогенного остеомиелита </a:t>
            </a:r>
            <a:r>
              <a:rPr lang="ru-RU" sz="2800" dirty="0" smtClean="0"/>
              <a:t>характерна </a:t>
            </a:r>
            <a:r>
              <a:rPr lang="ru-RU" sz="2800" dirty="0" err="1" smtClean="0"/>
              <a:t>моноинфекция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3032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8338" y="590048"/>
            <a:ext cx="1083113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Патогенез </a:t>
            </a:r>
            <a:endParaRPr lang="ru-RU" sz="2200" dirty="0"/>
          </a:p>
          <a:p>
            <a:r>
              <a:rPr lang="ru-RU" sz="2200" dirty="0" smtClean="0"/>
              <a:t>Гематогенному </a:t>
            </a:r>
            <a:r>
              <a:rPr lang="ru-RU" sz="2200" dirty="0"/>
              <a:t>остеомиелиту обязательно должна предшествовать </a:t>
            </a:r>
            <a:r>
              <a:rPr lang="ru-RU" sz="2200" dirty="0" smtClean="0"/>
              <a:t>бактериемия</a:t>
            </a:r>
            <a:r>
              <a:rPr lang="ru-RU" sz="2200" dirty="0"/>
              <a:t>.</a:t>
            </a:r>
          </a:p>
          <a:p>
            <a:r>
              <a:rPr lang="ru-RU" sz="2200" dirty="0" smtClean="0"/>
              <a:t>При </a:t>
            </a:r>
            <a:r>
              <a:rPr lang="ru-RU" sz="2200" dirty="0"/>
              <a:t>соответствующем соотношении количества и патогенности </a:t>
            </a:r>
            <a:r>
              <a:rPr lang="ru-RU" sz="2200" dirty="0" smtClean="0"/>
              <a:t>возбудителей </a:t>
            </a:r>
            <a:r>
              <a:rPr lang="ru-RU" sz="2200" dirty="0"/>
              <a:t>и состояния резистентности организма возможны следующие </a:t>
            </a:r>
            <a:r>
              <a:rPr lang="ru-RU" sz="2200" dirty="0" smtClean="0"/>
              <a:t>варианты </a:t>
            </a:r>
            <a:r>
              <a:rPr lang="ru-RU" sz="2200" dirty="0"/>
              <a:t>течения процесса:</a:t>
            </a:r>
          </a:p>
          <a:p>
            <a:r>
              <a:rPr lang="ru-RU" sz="2200" dirty="0"/>
              <a:t>1.	Микроорганизмы погибают в костном мозге, будучи </a:t>
            </a:r>
            <a:r>
              <a:rPr lang="ru-RU" sz="2200" dirty="0" err="1"/>
              <a:t>фагоцитированными</a:t>
            </a:r>
            <a:r>
              <a:rPr lang="ru-RU" sz="2200" dirty="0"/>
              <a:t> </a:t>
            </a:r>
            <a:r>
              <a:rPr lang="ru-RU" sz="2200" dirty="0" smtClean="0"/>
              <a:t>макрофагами</a:t>
            </a:r>
            <a:endParaRPr lang="ru-RU" sz="2200" dirty="0"/>
          </a:p>
          <a:p>
            <a:r>
              <a:rPr lang="ru-RU" sz="2200" dirty="0"/>
              <a:t>2.	Микроорганизмы немедленно вызывают вспышку гнойного </a:t>
            </a:r>
            <a:r>
              <a:rPr lang="ru-RU" sz="2200" dirty="0" smtClean="0"/>
              <a:t>процесса</a:t>
            </a:r>
            <a:endParaRPr lang="ru-RU" sz="2200" dirty="0"/>
          </a:p>
          <a:p>
            <a:r>
              <a:rPr lang="ru-RU" sz="2200" dirty="0"/>
              <a:t>3.	Микроорганизмы остаются существовать в виде дремлющей, клинически ничем не проявляющейся инфекции, дающей вспышку при снижении </a:t>
            </a:r>
            <a:r>
              <a:rPr lang="ru-RU" sz="2200" dirty="0" smtClean="0"/>
              <a:t>местной </a:t>
            </a:r>
            <a:r>
              <a:rPr lang="ru-RU" sz="2200" dirty="0"/>
              <a:t>или общей резистентности </a:t>
            </a:r>
            <a:r>
              <a:rPr lang="ru-RU" sz="2200" dirty="0" err="1"/>
              <a:t>макроорганизма</a:t>
            </a:r>
            <a:r>
              <a:rPr lang="ru-RU" sz="2200" dirty="0"/>
              <a:t> иногда через годы после </a:t>
            </a:r>
            <a:r>
              <a:rPr lang="ru-RU" sz="2200" dirty="0" smtClean="0"/>
              <a:t>внедрения</a:t>
            </a:r>
            <a:endParaRPr lang="ru-RU" sz="2200" dirty="0"/>
          </a:p>
          <a:p>
            <a:r>
              <a:rPr lang="ru-RU" sz="2200" dirty="0" smtClean="0"/>
              <a:t>Нередко </a:t>
            </a:r>
            <a:r>
              <a:rPr lang="ru-RU" sz="2200" dirty="0"/>
              <a:t>фактором, ослабляющим местную резистентность к инфекции, </a:t>
            </a:r>
            <a:r>
              <a:rPr lang="ru-RU" sz="2200" dirty="0" smtClean="0"/>
              <a:t>является </a:t>
            </a:r>
            <a:r>
              <a:rPr lang="ru-RU" sz="2200" dirty="0"/>
              <a:t>травма (ушиб) кости, в которую, по-видимому, предварительно </a:t>
            </a:r>
            <a:r>
              <a:rPr lang="ru-RU" sz="2200" dirty="0" smtClean="0"/>
              <a:t>гематогенным </a:t>
            </a:r>
            <a:r>
              <a:rPr lang="ru-RU" sz="2200" dirty="0"/>
              <a:t>путем были занесены гноеродные возбудители. Почти в </a:t>
            </a:r>
            <a:r>
              <a:rPr lang="ru-RU" sz="2200" dirty="0" smtClean="0"/>
              <a:t>половине </a:t>
            </a:r>
            <a:r>
              <a:rPr lang="ru-RU" sz="2200" dirty="0"/>
              <a:t>случаев травма предшествует вспышке острого гематогенного </a:t>
            </a:r>
            <a:r>
              <a:rPr lang="ru-RU" sz="2200" dirty="0" smtClean="0"/>
              <a:t>остеомиелита</a:t>
            </a:r>
            <a:r>
              <a:rPr lang="ru-RU" sz="2200" dirty="0"/>
              <a:t>. </a:t>
            </a:r>
          </a:p>
          <a:p>
            <a:r>
              <a:rPr lang="ru-RU" sz="2200" dirty="0"/>
              <a:t>Факторами, снижающими общую резистентность, у детей являются детские инфекции, грипп, </a:t>
            </a:r>
            <a:r>
              <a:rPr lang="ru-RU" sz="2200" dirty="0" smtClean="0"/>
              <a:t>переохлаждение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22613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2" y="619388"/>
            <a:ext cx="1055209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КЛИНИЧЕСКАЯ КАРТИНА</a:t>
            </a:r>
          </a:p>
          <a:p>
            <a:endParaRPr lang="ru-RU" sz="2400" dirty="0"/>
          </a:p>
          <a:p>
            <a:r>
              <a:rPr lang="ru-RU" sz="2400" dirty="0"/>
              <a:t>Острый гематогенный остеомиелит у детей и подростков начинается </a:t>
            </a:r>
            <a:r>
              <a:rPr lang="ru-RU" sz="2400" dirty="0" smtClean="0"/>
              <a:t>обычно </a:t>
            </a:r>
            <a:r>
              <a:rPr lang="ru-RU" sz="2400" dirty="0"/>
              <a:t>как тяжелое общее инфекционное заболевание, причем в первые дни общие симптомы превалируют над местными. </a:t>
            </a:r>
          </a:p>
          <a:p>
            <a:r>
              <a:rPr lang="ru-RU" sz="2400" dirty="0"/>
              <a:t>Заболеванию нередко предшествуют ангина, местный гнойный процесс (нагноившаяся ссадина, фурункул) или ушиб конечности. </a:t>
            </a:r>
          </a:p>
          <a:p>
            <a:r>
              <a:rPr lang="ru-RU" sz="2400" dirty="0"/>
              <a:t>Заболевание начинается с внезапного подъема температуры до 39- 40°С, сильного озноба, что сопровождается резким ухудшением общего само-чувствия, иногда бредом. У детей младшего возраста нередко возникает обильная рвота, заставляющая думать о заболевании </a:t>
            </a:r>
            <a:r>
              <a:rPr lang="ru-RU" sz="2400" dirty="0" smtClean="0"/>
              <a:t>желудочно-кишечного </a:t>
            </a:r>
            <a:r>
              <a:rPr lang="ru-RU" sz="2400" dirty="0"/>
              <a:t>тракта. В ряде случаев заболевание течет чрезвычайно тяжело, </a:t>
            </a:r>
            <a:r>
              <a:rPr lang="ru-RU" sz="2400" dirty="0" smtClean="0"/>
              <a:t>злокачественно </a:t>
            </a:r>
            <a:r>
              <a:rPr lang="ru-RU" sz="2400" dirty="0"/>
              <a:t>и заканчивается летальным исходом при явлениях </a:t>
            </a:r>
            <a:r>
              <a:rPr lang="ru-RU" sz="2400" dirty="0" smtClean="0"/>
              <a:t>молниеносного </a:t>
            </a:r>
            <a:r>
              <a:rPr lang="ru-RU" sz="2400" dirty="0"/>
              <a:t>сепсиса в течение нескольких </a:t>
            </a:r>
            <a:r>
              <a:rPr lang="ru-RU" sz="2400" dirty="0" smtClean="0"/>
              <a:t>дней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0038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5458" y="554581"/>
            <a:ext cx="1086977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Одновременно или несколько позже развития тяжелой интоксикации </a:t>
            </a:r>
            <a:r>
              <a:rPr lang="ru-RU" sz="2200" dirty="0" smtClean="0"/>
              <a:t>появляются </a:t>
            </a:r>
            <a:r>
              <a:rPr lang="ru-RU" sz="2200" dirty="0"/>
              <a:t>жалобы на сильные распирающие, усиливающиеся при движении, перекладывании, боли в соответствующей кости, однако ни припухлости, ни красноты в этой области в первые дни, как правило, нет. Отсутствует болезненность и при пальпации, особенно на бедре, где надкостница </a:t>
            </a:r>
            <a:r>
              <a:rPr lang="ru-RU" sz="2200" dirty="0" smtClean="0"/>
              <a:t>располагается </a:t>
            </a:r>
            <a:r>
              <a:rPr lang="ru-RU" sz="2200" dirty="0"/>
              <a:t>глубоко под мышцами. Обнаружить местные симптомы в </a:t>
            </a:r>
            <a:r>
              <a:rPr lang="ru-RU" sz="2200" dirty="0" smtClean="0"/>
              <a:t>первые </a:t>
            </a:r>
            <a:r>
              <a:rPr lang="ru-RU" sz="2200" dirty="0"/>
              <a:t>дни болезни особенно трудно. Правильной постановке диагноза </a:t>
            </a:r>
            <a:r>
              <a:rPr lang="ru-RU" sz="2200" dirty="0" smtClean="0"/>
              <a:t>помогают </a:t>
            </a:r>
            <a:r>
              <a:rPr lang="ru-RU" sz="2200" dirty="0"/>
              <a:t>целенаправленное выявление местных симптомов, в частности </a:t>
            </a:r>
            <a:r>
              <a:rPr lang="ru-RU" sz="2200" dirty="0" smtClean="0"/>
              <a:t>мышечной </a:t>
            </a:r>
            <a:r>
              <a:rPr lang="ru-RU" sz="2200" dirty="0"/>
              <a:t>контрактуры в близлежащих суставах, локальной болезненности, болей при нагрузке конечности по оси и др. </a:t>
            </a:r>
          </a:p>
          <a:p>
            <a:r>
              <a:rPr lang="ru-RU" sz="2200" dirty="0"/>
              <a:t>Лишь через 7-10 дней, когда гнойный процесс распространяется под надкостницу, начинает определяться более четкая болезненность и </a:t>
            </a:r>
            <a:r>
              <a:rPr lang="ru-RU" sz="2200" dirty="0" smtClean="0"/>
              <a:t>припухлость</a:t>
            </a:r>
            <a:r>
              <a:rPr lang="ru-RU" sz="2200" dirty="0"/>
              <a:t>. Через несколько суток после распространения процесса в </a:t>
            </a:r>
            <a:r>
              <a:rPr lang="ru-RU" sz="2200" dirty="0" smtClean="0"/>
              <a:t>мышечные </a:t>
            </a:r>
            <a:r>
              <a:rPr lang="ru-RU" sz="2200" dirty="0"/>
              <a:t>пространства давление в очаге падает, вследствие чего боли </a:t>
            </a:r>
            <a:r>
              <a:rPr lang="ru-RU" sz="2200" dirty="0" smtClean="0"/>
              <a:t>несколько </a:t>
            </a:r>
            <a:r>
              <a:rPr lang="ru-RU" sz="2200" dirty="0"/>
              <a:t>ослабевают. Наблюдаются клинические симптомы, характерные для глубокой флегмоны. В дальнейшем гной может прорваться наружу с образование свища, после чего острые явления могут стихнуть. </a:t>
            </a:r>
          </a:p>
          <a:p>
            <a:r>
              <a:rPr lang="ru-RU" sz="2200" dirty="0"/>
              <a:t>Лабораторные данные свидетельствуют о наличии в организме очага гнойной инфекции (лейкоцитоз, сдвиг формулы влево и пр.)</a:t>
            </a:r>
          </a:p>
        </p:txBody>
      </p:sp>
    </p:spTree>
    <p:extLst>
      <p:ext uri="{BB962C8B-B14F-4D97-AF65-F5344CB8AC3E}">
        <p14:creationId xmlns:p14="http://schemas.microsoft.com/office/powerpoint/2010/main" val="320204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6" y="648520"/>
            <a:ext cx="1059072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ЛЕЧЕНИЕ</a:t>
            </a:r>
          </a:p>
          <a:p>
            <a:endParaRPr lang="ru-RU" sz="2800" dirty="0"/>
          </a:p>
          <a:p>
            <a:r>
              <a:rPr lang="ru-RU" sz="2800" dirty="0"/>
              <a:t>Лечение гематогенного остеомиелита состоит в общем влиянии на </a:t>
            </a:r>
            <a:r>
              <a:rPr lang="ru-RU" sz="2800" dirty="0" smtClean="0"/>
              <a:t>организм </a:t>
            </a:r>
            <a:r>
              <a:rPr lang="ru-RU" sz="2800" dirty="0"/>
              <a:t>и местном воздействии на очаг инфекции. </a:t>
            </a:r>
          </a:p>
          <a:p>
            <a:r>
              <a:rPr lang="ru-RU" sz="2800" dirty="0" smtClean="0"/>
              <a:t>Общее </a:t>
            </a:r>
            <a:r>
              <a:rPr lang="ru-RU" sz="2800" dirty="0"/>
              <a:t>лечение </a:t>
            </a:r>
          </a:p>
          <a:p>
            <a:r>
              <a:rPr lang="ru-RU" sz="2800" dirty="0"/>
              <a:t>Общие принципы лечения гнойной инфекции справедливы и в отношении </a:t>
            </a:r>
            <a:r>
              <a:rPr lang="ru-RU" sz="2800" dirty="0" smtClean="0"/>
              <a:t>остеомиелита</a:t>
            </a:r>
            <a:endParaRPr lang="ru-RU" sz="2800" dirty="0"/>
          </a:p>
          <a:p>
            <a:r>
              <a:rPr lang="ru-RU" sz="2800" dirty="0"/>
              <a:t>Комплексная терапия при остром остеомиелите включает в себя </a:t>
            </a:r>
            <a:r>
              <a:rPr lang="ru-RU" sz="2800" dirty="0" smtClean="0"/>
              <a:t>следующие элементы:</a:t>
            </a:r>
            <a:endParaRPr lang="ru-RU" sz="2800" dirty="0"/>
          </a:p>
          <a:p>
            <a:r>
              <a:rPr lang="ru-RU" sz="2800" dirty="0" smtClean="0"/>
              <a:t>1. Антибиотикотерапия</a:t>
            </a:r>
            <a:endParaRPr lang="ru-RU" sz="2800" dirty="0"/>
          </a:p>
          <a:p>
            <a:r>
              <a:rPr lang="ru-RU" sz="2800" dirty="0" smtClean="0"/>
              <a:t>2. Мощная </a:t>
            </a:r>
            <a:r>
              <a:rPr lang="ru-RU" sz="2800" dirty="0" err="1"/>
              <a:t>дезинтоксикационная</a:t>
            </a:r>
            <a:r>
              <a:rPr lang="ru-RU" sz="2800" dirty="0"/>
              <a:t> </a:t>
            </a:r>
            <a:r>
              <a:rPr lang="ru-RU" sz="2800" dirty="0" smtClean="0"/>
              <a:t>терапия</a:t>
            </a:r>
            <a:endParaRPr lang="ru-RU" sz="2800" dirty="0"/>
          </a:p>
          <a:p>
            <a:r>
              <a:rPr lang="ru-RU" sz="2800" dirty="0" smtClean="0"/>
              <a:t>3. </a:t>
            </a:r>
            <a:r>
              <a:rPr lang="ru-RU" sz="2800" dirty="0" err="1" smtClean="0"/>
              <a:t>Иммунокоррекция</a:t>
            </a:r>
            <a:r>
              <a:rPr lang="ru-RU" sz="2800" dirty="0" smtClean="0"/>
              <a:t> </a:t>
            </a:r>
            <a:r>
              <a:rPr lang="ru-RU" sz="2800" dirty="0"/>
              <a:t>и симптоматическая терапия</a:t>
            </a:r>
          </a:p>
        </p:txBody>
      </p:sp>
    </p:spTree>
    <p:extLst>
      <p:ext uri="{BB962C8B-B14F-4D97-AF65-F5344CB8AC3E}">
        <p14:creationId xmlns:p14="http://schemas.microsoft.com/office/powerpoint/2010/main" val="348014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8338" y="677033"/>
            <a:ext cx="1077961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Местное лечение </a:t>
            </a:r>
          </a:p>
          <a:p>
            <a:r>
              <a:rPr lang="ru-RU" sz="2200" dirty="0"/>
              <a:t>С самого начала заболевания необходимы покой и иммобилизация </a:t>
            </a:r>
            <a:r>
              <a:rPr lang="ru-RU" sz="2200" dirty="0" smtClean="0"/>
              <a:t>больной </a:t>
            </a:r>
            <a:r>
              <a:rPr lang="ru-RU" sz="2200" dirty="0"/>
              <a:t>конечности с помощью гипсовой лонгеты. </a:t>
            </a:r>
          </a:p>
          <a:p>
            <a:endParaRPr lang="ru-RU" sz="2200" dirty="0"/>
          </a:p>
          <a:p>
            <a:r>
              <a:rPr lang="ru-RU" sz="2200" dirty="0"/>
              <a:t>Хирургическое лечение показано при запущенных процессах с развитием межмышечной флегмоны и в тех случаях, когда консервативное лечение не дает успеха в течение нескольких суток при ухудшении общего состояния. </a:t>
            </a:r>
          </a:p>
          <a:p>
            <a:r>
              <a:rPr lang="ru-RU" sz="2200" dirty="0"/>
              <a:t>При операции на ранних стадиях (до прорыва гноя в мягкие ткани) </a:t>
            </a:r>
            <a:r>
              <a:rPr lang="ru-RU" sz="2200" dirty="0" smtClean="0"/>
              <a:t>рассекают </a:t>
            </a:r>
            <a:r>
              <a:rPr lang="ru-RU" sz="2200" dirty="0"/>
              <a:t>мягкие ткани, наносят </a:t>
            </a:r>
            <a:r>
              <a:rPr lang="ru-RU" sz="2200" dirty="0" err="1"/>
              <a:t>фрезевые</a:t>
            </a:r>
            <a:r>
              <a:rPr lang="ru-RU" sz="2200" dirty="0"/>
              <a:t> отверстия через кость к полости </a:t>
            </a:r>
            <a:r>
              <a:rPr lang="ru-RU" sz="2200" dirty="0" smtClean="0"/>
              <a:t>абсцесса </a:t>
            </a:r>
            <a:r>
              <a:rPr lang="ru-RU" sz="2200" dirty="0"/>
              <a:t>костного мозга и устанавливают дренажи для проточно-промывного дренирования. </a:t>
            </a:r>
          </a:p>
          <a:p>
            <a:r>
              <a:rPr lang="ru-RU" sz="2200" dirty="0"/>
              <a:t>При развитии межмышечной флегмоны ее вскрывают широким разрезом. Рассекают надкостницу, тщательно ревизуют подлежащую кость, а при наличии костной полости осуществляют трепанацию кости и налаживают постоянное проточное дренирование. </a:t>
            </a:r>
          </a:p>
          <a:p>
            <a:r>
              <a:rPr lang="ru-RU" sz="2200" dirty="0"/>
              <a:t>В послеоперационном периоде проводится лечение но общим принципам лечения гнойных ран, обязательна иммобилизация до полного </a:t>
            </a:r>
            <a:r>
              <a:rPr lang="ru-RU" sz="2200" dirty="0" smtClean="0"/>
              <a:t>купирования </a:t>
            </a:r>
            <a:r>
              <a:rPr lang="ru-RU" sz="2200" dirty="0"/>
              <a:t>воспалительного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270716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9802" y="722624"/>
            <a:ext cx="1071951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ХРОНИЧЕСКИЙ ГЕМАТОГЕННЫЙ ОСТЕОМИЕЛИТ</a:t>
            </a:r>
          </a:p>
          <a:p>
            <a:endParaRPr lang="ru-RU" sz="2800" dirty="0"/>
          </a:p>
          <a:p>
            <a:r>
              <a:rPr lang="ru-RU" sz="2800" dirty="0"/>
              <a:t>Хронический гематогенный остеомиелит — это заболевание, </a:t>
            </a:r>
            <a:r>
              <a:rPr lang="ru-RU" sz="2800" dirty="0" smtClean="0"/>
              <a:t>характеризующееся </a:t>
            </a:r>
            <a:r>
              <a:rPr lang="ru-RU" sz="2800" dirty="0"/>
              <a:t>наличием гнойно-некротического очага в кости со свищом (или без него), длительно существующее и не склонное, как правило, к </a:t>
            </a:r>
            <a:r>
              <a:rPr lang="ru-RU" sz="2800" dirty="0" smtClean="0"/>
              <a:t>самозаживлению</a:t>
            </a:r>
            <a:endParaRPr lang="ru-RU" sz="2800" dirty="0"/>
          </a:p>
          <a:p>
            <a:r>
              <a:rPr lang="ru-RU" sz="2800" dirty="0" err="1" smtClean="0"/>
              <a:t>Этиопатогенез</a:t>
            </a:r>
            <a:r>
              <a:rPr lang="ru-RU" sz="2800" dirty="0" smtClean="0"/>
              <a:t> </a:t>
            </a:r>
            <a:endParaRPr lang="ru-RU" sz="2800" dirty="0"/>
          </a:p>
          <a:p>
            <a:r>
              <a:rPr lang="ru-RU" sz="2800" dirty="0"/>
              <a:t>Хроническому остеомиелиту обязательно предшествует острая стадия. </a:t>
            </a:r>
          </a:p>
          <a:p>
            <a:r>
              <a:rPr lang="ru-RU" sz="2800" dirty="0"/>
              <a:t>Переход острого остеомиелита в хронический в среднем происходит в срок от 3 недель до 4 месяцев от начала заболевания и во многом зависит от скорости </a:t>
            </a:r>
            <a:r>
              <a:rPr lang="ru-RU" sz="2800" dirty="0" err="1" smtClean="0"/>
              <a:t>секвестрообразования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2974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954" y="658025"/>
            <a:ext cx="1047481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Клиническая картина </a:t>
            </a:r>
          </a:p>
          <a:p>
            <a:r>
              <a:rPr lang="ru-RU" sz="2400" dirty="0"/>
              <a:t>Клиническое течение характеризуется скудными признаками: ноющие </a:t>
            </a:r>
            <a:r>
              <a:rPr lang="ru-RU" sz="2400" dirty="0" smtClean="0"/>
              <a:t>боли </a:t>
            </a:r>
            <a:r>
              <a:rPr lang="ru-RU" sz="2400" dirty="0"/>
              <a:t>в области остеомиелитического очага, наличие гнойных свищей, </a:t>
            </a:r>
            <a:r>
              <a:rPr lang="ru-RU" sz="2400" dirty="0" smtClean="0"/>
              <a:t>грубых </a:t>
            </a:r>
            <a:r>
              <a:rPr lang="ru-RU" sz="2400" dirty="0"/>
              <a:t>послеоперационных рубцов. При обострении процесса отмечаются уже выраженные боли, повышение температуры </a:t>
            </a:r>
            <a:r>
              <a:rPr lang="ru-RU" sz="2400" dirty="0" smtClean="0"/>
              <a:t>тела до 38-39°С</a:t>
            </a:r>
            <a:r>
              <a:rPr lang="ru-RU" sz="2400" dirty="0"/>
              <a:t>, гиперемия кожи в области остеомиелитического свища. Обострение хронического остеомиелита чаще всего связано с временным закрытием функционирующего ранее гнойного свища. </a:t>
            </a:r>
          </a:p>
          <a:p>
            <a:r>
              <a:rPr lang="ru-RU" sz="2400" dirty="0"/>
              <a:t>В диагностике хронического остеомиелита ведущее значение имеет </a:t>
            </a:r>
            <a:r>
              <a:rPr lang="ru-RU" sz="2400" dirty="0" smtClean="0"/>
              <a:t>рентгенография</a:t>
            </a:r>
            <a:r>
              <a:rPr lang="ru-RU" sz="2400" dirty="0"/>
              <a:t>. При этом выявляются утолщение кости, полости в ней, </a:t>
            </a:r>
            <a:r>
              <a:rPr lang="ru-RU" sz="2400" dirty="0" smtClean="0"/>
              <a:t>секвестры</a:t>
            </a:r>
            <a:r>
              <a:rPr lang="ru-RU" sz="2400" dirty="0"/>
              <a:t>, остеосклероз, сужение костно-мозгового канала, утолщение </a:t>
            </a:r>
            <a:r>
              <a:rPr lang="ru-RU" sz="2400" dirty="0" smtClean="0"/>
              <a:t>надкостницы</a:t>
            </a:r>
            <a:r>
              <a:rPr lang="ru-RU" sz="2400" dirty="0"/>
              <a:t>. Важное место в диагностике свищевых форм занимает </a:t>
            </a:r>
            <a:r>
              <a:rPr lang="ru-RU" sz="2400" dirty="0" err="1" smtClean="0"/>
              <a:t>фистулография</a:t>
            </a:r>
            <a:r>
              <a:rPr lang="ru-RU" sz="2400" dirty="0"/>
              <a:t>, а также томография, </a:t>
            </a:r>
            <a:r>
              <a:rPr lang="ru-RU" sz="2400" dirty="0" err="1"/>
              <a:t>сцинтиграфия</a:t>
            </a:r>
            <a:r>
              <a:rPr lang="ru-RU" sz="2400" dirty="0"/>
              <a:t> и особенно компьютерная </a:t>
            </a:r>
            <a:r>
              <a:rPr lang="ru-RU" sz="2400" dirty="0" smtClean="0"/>
              <a:t>томография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2004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954" y="648519"/>
            <a:ext cx="1062936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Лечение </a:t>
            </a:r>
          </a:p>
          <a:p>
            <a:r>
              <a:rPr lang="ru-RU" sz="2400" dirty="0"/>
              <a:t>Основная цель лечения при хроническом </a:t>
            </a:r>
            <a:r>
              <a:rPr lang="ru-RU" sz="2400" dirty="0" err="1"/>
              <a:t>остемиелите</a:t>
            </a:r>
            <a:r>
              <a:rPr lang="ru-RU" sz="2400" dirty="0"/>
              <a:t> — ликвидация очага гнойно-деструктивного процесса в костной ткани. </a:t>
            </a:r>
          </a:p>
          <a:p>
            <a:r>
              <a:rPr lang="ru-RU" sz="2400" dirty="0"/>
              <a:t>Операция показана всем больным, страдающим хроническим </a:t>
            </a:r>
            <a:r>
              <a:rPr lang="ru-RU" sz="2400" dirty="0" smtClean="0"/>
              <a:t>остеомиелитом </a:t>
            </a:r>
            <a:r>
              <a:rPr lang="ru-RU" sz="2400" dirty="0"/>
              <a:t>в стадии ремиссии или обострения, у которых на рентгенограммах определяется очаг деструкции </a:t>
            </a:r>
            <a:r>
              <a:rPr lang="ru-RU" sz="2400" dirty="0" smtClean="0"/>
              <a:t>кости 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 smtClean="0"/>
              <a:t>Осложнения </a:t>
            </a:r>
            <a:r>
              <a:rPr lang="ru-RU" sz="2400" dirty="0"/>
              <a:t>хронического </a:t>
            </a:r>
            <a:r>
              <a:rPr lang="ru-RU" sz="2400" dirty="0" smtClean="0"/>
              <a:t>остеомиелита: </a:t>
            </a:r>
            <a:endParaRPr lang="ru-RU" sz="2400" dirty="0"/>
          </a:p>
          <a:p>
            <a:r>
              <a:rPr lang="ru-RU" sz="2400" dirty="0"/>
              <a:t>1</a:t>
            </a:r>
            <a:r>
              <a:rPr lang="ru-RU" sz="2400" dirty="0" smtClean="0"/>
              <a:t>. Деформация </a:t>
            </a:r>
            <a:r>
              <a:rPr lang="ru-RU" sz="2400" dirty="0"/>
              <a:t>длинных трубчатых </a:t>
            </a:r>
            <a:r>
              <a:rPr lang="ru-RU" sz="2400" dirty="0" smtClean="0"/>
              <a:t>костей</a:t>
            </a:r>
            <a:endParaRPr lang="ru-RU" sz="2400" dirty="0"/>
          </a:p>
          <a:p>
            <a:r>
              <a:rPr lang="ru-RU" sz="2400" dirty="0"/>
              <a:t>2</a:t>
            </a:r>
            <a:r>
              <a:rPr lang="ru-RU" sz="2400" dirty="0" smtClean="0"/>
              <a:t>. Анкилозы суставов</a:t>
            </a:r>
            <a:endParaRPr lang="ru-RU" sz="2400" dirty="0"/>
          </a:p>
          <a:p>
            <a:r>
              <a:rPr lang="ru-RU" sz="2400" dirty="0"/>
              <a:t>3</a:t>
            </a:r>
            <a:r>
              <a:rPr lang="ru-RU" sz="2400" dirty="0" smtClean="0"/>
              <a:t>. Патологические </a:t>
            </a:r>
            <a:r>
              <a:rPr lang="ru-RU" sz="2400" dirty="0"/>
              <a:t>переломы, ложные суставы, несросшиеся переломы, дефекты </a:t>
            </a:r>
            <a:r>
              <a:rPr lang="ru-RU" sz="2400" dirty="0" smtClean="0"/>
              <a:t>костей</a:t>
            </a:r>
            <a:endParaRPr lang="ru-RU" sz="2400" dirty="0"/>
          </a:p>
          <a:p>
            <a:r>
              <a:rPr lang="ru-RU" sz="2400" dirty="0"/>
              <a:t>4</a:t>
            </a:r>
            <a:r>
              <a:rPr lang="ru-RU" sz="2400" dirty="0" smtClean="0"/>
              <a:t>. Малигнизация </a:t>
            </a:r>
            <a:r>
              <a:rPr lang="ru-RU" sz="2400" dirty="0"/>
              <a:t>стенок остеомиелитических </a:t>
            </a:r>
            <a:r>
              <a:rPr lang="ru-RU" sz="2400" dirty="0" smtClean="0"/>
              <a:t>свищей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6295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2833" y="803272"/>
            <a:ext cx="1053921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ПОСТТРАВМАТИЧЕСКИЙ ОСТЕОМИЕЛИТ</a:t>
            </a:r>
          </a:p>
          <a:p>
            <a:endParaRPr lang="ru-RU" sz="2800" dirty="0"/>
          </a:p>
          <a:p>
            <a:r>
              <a:rPr lang="ru-RU" sz="2800" dirty="0"/>
              <a:t>Посттравматический остеомиелит представлен различными по </a:t>
            </a:r>
            <a:r>
              <a:rPr lang="ru-RU" sz="2800" dirty="0" smtClean="0"/>
              <a:t>происхождению </a:t>
            </a:r>
            <a:r>
              <a:rPr lang="ru-RU" sz="2800" dirty="0"/>
              <a:t>формами:</a:t>
            </a:r>
          </a:p>
          <a:p>
            <a:r>
              <a:rPr lang="ru-RU" sz="2800" dirty="0"/>
              <a:t>1.	Собственно посттравматический </a:t>
            </a:r>
            <a:r>
              <a:rPr lang="ru-RU" sz="2800" dirty="0" smtClean="0"/>
              <a:t>остеомиелит</a:t>
            </a:r>
            <a:endParaRPr lang="ru-RU" sz="2800" dirty="0"/>
          </a:p>
          <a:p>
            <a:r>
              <a:rPr lang="ru-RU" sz="2800" dirty="0"/>
              <a:t>2.	Огнестрельный </a:t>
            </a:r>
            <a:r>
              <a:rPr lang="ru-RU" sz="2800" dirty="0" smtClean="0"/>
              <a:t>остеомиелит</a:t>
            </a:r>
            <a:endParaRPr lang="ru-RU" sz="2800" dirty="0"/>
          </a:p>
          <a:p>
            <a:r>
              <a:rPr lang="ru-RU" sz="2800" dirty="0"/>
              <a:t>3.	Послеоперационный </a:t>
            </a:r>
            <a:r>
              <a:rPr lang="ru-RU" sz="2800" dirty="0" smtClean="0"/>
              <a:t>остеомиелит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Опасность возникновения остеомиелита возрастает при интрамедуллярном </a:t>
            </a:r>
            <a:r>
              <a:rPr lang="ru-RU" sz="2800" dirty="0" err="1"/>
              <a:t>металлоостеосинтезе</a:t>
            </a:r>
            <a:r>
              <a:rPr lang="ru-RU" sz="2800" dirty="0"/>
              <a:t> и дефектах </a:t>
            </a:r>
            <a:r>
              <a:rPr lang="ru-RU" sz="2800" dirty="0" smtClean="0"/>
              <a:t>иммобилизации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1778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6" y="635641"/>
            <a:ext cx="1051345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НЕСПЕЦИФИЧЕСКИЕ МЕХАНИЗМЫ ЗАЩИТЫ</a:t>
            </a:r>
            <a:endParaRPr lang="ru-RU" sz="2800" dirty="0"/>
          </a:p>
          <a:p>
            <a:r>
              <a:rPr lang="ru-RU" sz="2800" b="1" dirty="0" smtClean="0"/>
              <a:t>Анатомические </a:t>
            </a:r>
            <a:r>
              <a:rPr lang="ru-RU" sz="2800" b="1" dirty="0"/>
              <a:t>барьеры </a:t>
            </a:r>
            <a:r>
              <a:rPr lang="ru-RU" sz="2800" dirty="0"/>
              <a:t>— кожа и слизистые. Кожа обладает </a:t>
            </a:r>
            <a:r>
              <a:rPr lang="ru-RU" sz="2800" dirty="0" smtClean="0"/>
              <a:t>бактерицидными </a:t>
            </a:r>
            <a:r>
              <a:rPr lang="ru-RU" sz="2800" dirty="0"/>
              <a:t>свойствами за счет веществ, содержащихся в секретах потовых и сальных желез. На поверхности слизистых оболочек находятся секрет слезных и слюнных желез, слизь, соляная кислота (в желудке) и т. д. Нарушение этих факторов способствует проникновению и развитию </a:t>
            </a:r>
            <a:r>
              <a:rPr lang="ru-RU" sz="2800" dirty="0" smtClean="0"/>
              <a:t>инфекции</a:t>
            </a:r>
            <a:r>
              <a:rPr lang="ru-RU" sz="2800" dirty="0"/>
              <a:t>. </a:t>
            </a:r>
          </a:p>
          <a:p>
            <a:r>
              <a:rPr lang="ru-RU" sz="2800" dirty="0"/>
              <a:t> нормальная микрофлора, проявляющая антагонистическую активность по отношению к экзогенным микроорганизмам. </a:t>
            </a:r>
          </a:p>
          <a:p>
            <a:r>
              <a:rPr lang="ru-RU" sz="2800" b="1" dirty="0" smtClean="0"/>
              <a:t>Гуморальные </a:t>
            </a:r>
            <a:r>
              <a:rPr lang="ru-RU" sz="2800" b="1" dirty="0"/>
              <a:t>факторы </a:t>
            </a:r>
            <a:r>
              <a:rPr lang="ru-RU" sz="2800" dirty="0"/>
              <a:t>неспецифической защиты, содержащиеся в плазме крови и тканевой жидкости </a:t>
            </a:r>
            <a:r>
              <a:rPr lang="ru-RU" sz="2800" dirty="0" err="1"/>
              <a:t>лейкины</a:t>
            </a:r>
            <a:r>
              <a:rPr lang="ru-RU" sz="2800" dirty="0"/>
              <a:t>, </a:t>
            </a:r>
            <a:r>
              <a:rPr lang="ru-RU" sz="2800" dirty="0" err="1"/>
              <a:t>плакины</a:t>
            </a:r>
            <a:r>
              <a:rPr lang="ru-RU" sz="2800" dirty="0"/>
              <a:t>, лизины, лизоцим, система </a:t>
            </a:r>
            <a:r>
              <a:rPr lang="ru-RU" sz="2800" dirty="0" smtClean="0"/>
              <a:t>комплемента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0011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227" y="815945"/>
            <a:ext cx="105649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Клиническая </a:t>
            </a:r>
            <a:r>
              <a:rPr lang="ru-RU" sz="2400" dirty="0" smtClean="0"/>
              <a:t>картина</a:t>
            </a:r>
            <a:endParaRPr lang="ru-RU" sz="2400" dirty="0"/>
          </a:p>
          <a:p>
            <a:r>
              <a:rPr lang="ru-RU" sz="2400" dirty="0" smtClean="0"/>
              <a:t>Нагноение </a:t>
            </a:r>
            <a:r>
              <a:rPr lang="ru-RU" sz="2400" dirty="0"/>
              <a:t>раны и образование остеомиелита при открытых переломах сопровождается кратковременным повышением температуры, </a:t>
            </a:r>
            <a:r>
              <a:rPr lang="ru-RU" sz="2400" dirty="0" smtClean="0"/>
              <a:t>лейкоцитозом</a:t>
            </a:r>
            <a:r>
              <a:rPr lang="ru-RU" sz="2400" dirty="0"/>
              <a:t>. После раскрытия раны и дренирования воспалительный процесс </a:t>
            </a:r>
            <a:r>
              <a:rPr lang="ru-RU" sz="2400" dirty="0" smtClean="0"/>
              <a:t>отграничивается</a:t>
            </a:r>
            <a:r>
              <a:rPr lang="ru-RU" sz="2400" dirty="0"/>
              <a:t>. </a:t>
            </a:r>
          </a:p>
          <a:p>
            <a:r>
              <a:rPr lang="ru-RU" sz="2400" dirty="0"/>
              <a:t>Обострение заболевания у больных посттравматическим остеомиелитом протекает с менее выраженной клинической картиной, что связано с </a:t>
            </a:r>
            <a:r>
              <a:rPr lang="ru-RU" sz="2400" dirty="0" smtClean="0"/>
              <a:t>ограниченным </a:t>
            </a:r>
            <a:r>
              <a:rPr lang="ru-RU" sz="2400" dirty="0"/>
              <a:t>поражением кости в зоне открытого перелома. </a:t>
            </a:r>
          </a:p>
          <a:p>
            <a:r>
              <a:rPr lang="ru-RU" sz="2400" dirty="0"/>
              <a:t>Кроме свищей отмечается патологическая подвижность, укорочение </a:t>
            </a:r>
            <a:r>
              <a:rPr lang="ru-RU" sz="2400" dirty="0" smtClean="0"/>
              <a:t>конечности</a:t>
            </a:r>
            <a:r>
              <a:rPr lang="ru-RU" sz="2400" dirty="0"/>
              <a:t>, угловая деформация. </a:t>
            </a:r>
          </a:p>
          <a:p>
            <a:r>
              <a:rPr lang="ru-RU" sz="2400" dirty="0"/>
              <a:t>На рентгенографии выявляются остеопороз в области перелома, </a:t>
            </a:r>
            <a:r>
              <a:rPr lang="ru-RU" sz="2400" dirty="0" smtClean="0"/>
              <a:t>изъеденность </a:t>
            </a:r>
            <a:r>
              <a:rPr lang="ru-RU" sz="2400" dirty="0"/>
              <a:t>концов кости, мелкие очаги деструкции с </a:t>
            </a:r>
            <a:r>
              <a:rPr lang="ru-RU" sz="2400" dirty="0" smtClean="0"/>
              <a:t>секвестрами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704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317" y="651688"/>
            <a:ext cx="106422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Лечение </a:t>
            </a:r>
          </a:p>
          <a:p>
            <a:r>
              <a:rPr lang="ru-RU" sz="2400" dirty="0"/>
              <a:t>Лечение в острой фазе заключается в тщательной санации и адекватном дренировании гнойной раны с обязательной общей антибиотикотерапией и дополнительной иммобилизацией. </a:t>
            </a:r>
          </a:p>
          <a:p>
            <a:r>
              <a:rPr lang="ru-RU" sz="2400" dirty="0" smtClean="0"/>
              <a:t>При </a:t>
            </a:r>
            <a:r>
              <a:rPr lang="ru-RU" sz="2400" dirty="0"/>
              <a:t>посттравматическом остеомиелите и формировании несросшегося перелома наряду с санацией тканей в зоне перелома методом выбора </a:t>
            </a:r>
            <a:r>
              <a:rPr lang="ru-RU" sz="2400" dirty="0" smtClean="0"/>
              <a:t>является </a:t>
            </a:r>
            <a:r>
              <a:rPr lang="ru-RU" sz="2400" dirty="0" err="1"/>
              <a:t>внеочаговый</a:t>
            </a:r>
            <a:r>
              <a:rPr lang="ru-RU" sz="2400" dirty="0"/>
              <a:t> остеосинтез (наложение аппарата </a:t>
            </a:r>
            <a:r>
              <a:rPr lang="ru-RU" sz="2400" dirty="0" err="1" smtClean="0"/>
              <a:t>Илизарова</a:t>
            </a:r>
            <a:r>
              <a:rPr lang="ru-RU" sz="2400" dirty="0"/>
              <a:t>). </a:t>
            </a:r>
          </a:p>
          <a:p>
            <a:r>
              <a:rPr lang="ru-RU" sz="2400" dirty="0"/>
              <a:t>В случае </a:t>
            </a:r>
            <a:r>
              <a:rPr lang="ru-RU" sz="2400" dirty="0" err="1"/>
              <a:t>хронизации</a:t>
            </a:r>
            <a:r>
              <a:rPr lang="ru-RU" sz="2400" dirty="0"/>
              <a:t> процесса при наличии в кости очагов деструкции </a:t>
            </a:r>
            <a:r>
              <a:rPr lang="ru-RU" sz="2400" dirty="0" smtClean="0"/>
              <a:t>показано </a:t>
            </a:r>
            <a:r>
              <a:rPr lang="ru-RU" sz="2400" dirty="0"/>
              <a:t>оперативное лечение, заключающееся в иссечении свищей, </a:t>
            </a:r>
            <a:r>
              <a:rPr lang="ru-RU" sz="2400" dirty="0" smtClean="0"/>
              <a:t>трепанации </a:t>
            </a:r>
            <a:r>
              <a:rPr lang="ru-RU" sz="2400" dirty="0"/>
              <a:t>костной полости, удалении секвестров и проточно-промывном </a:t>
            </a:r>
            <a:r>
              <a:rPr lang="ru-RU" sz="2400" dirty="0" smtClean="0"/>
              <a:t>дренировании</a:t>
            </a:r>
            <a:r>
              <a:rPr lang="ru-RU" sz="2400" dirty="0"/>
              <a:t>. В подавляющем большинстве случаев необходимо удалить </a:t>
            </a:r>
            <a:r>
              <a:rPr lang="ru-RU" sz="2400" dirty="0" smtClean="0"/>
              <a:t>металлоконструкцию</a:t>
            </a:r>
            <a:r>
              <a:rPr lang="ru-RU" sz="2400" dirty="0"/>
              <a:t>, поддерживающую воспалительный </a:t>
            </a:r>
            <a:r>
              <a:rPr lang="ru-RU" sz="2400" dirty="0" smtClean="0"/>
              <a:t>процесс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7042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5711" y="768010"/>
            <a:ext cx="993390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ОГНЕСТРЕЛЬНЫЙ ОСТЕОМИЕЛИТ</a:t>
            </a:r>
          </a:p>
          <a:p>
            <a:endParaRPr lang="ru-RU" sz="2800" dirty="0"/>
          </a:p>
          <a:p>
            <a:r>
              <a:rPr lang="ru-RU" sz="2800" dirty="0"/>
              <a:t>Патогенетические </a:t>
            </a:r>
            <a:r>
              <a:rPr lang="ru-RU" sz="2800" dirty="0" smtClean="0"/>
              <a:t>факторы </a:t>
            </a:r>
            <a:r>
              <a:rPr lang="ru-RU" sz="2800" dirty="0"/>
              <a:t>возникновения огнестрельного </a:t>
            </a:r>
            <a:r>
              <a:rPr lang="ru-RU" sz="2800" dirty="0" smtClean="0"/>
              <a:t>остеомиелита - </a:t>
            </a:r>
            <a:r>
              <a:rPr lang="ru-RU" sz="2800" dirty="0"/>
              <a:t>наличие: </a:t>
            </a:r>
          </a:p>
          <a:p>
            <a:r>
              <a:rPr lang="ru-RU" sz="2800" dirty="0"/>
              <a:t>1. Омертвевших и омертвевающих тканей </a:t>
            </a:r>
          </a:p>
          <a:p>
            <a:r>
              <a:rPr lang="ru-RU" sz="2800" dirty="0"/>
              <a:t>2. Микробной флоры</a:t>
            </a:r>
          </a:p>
          <a:p>
            <a:r>
              <a:rPr lang="ru-RU" sz="2800" dirty="0"/>
              <a:t>3. Костной полости </a:t>
            </a:r>
          </a:p>
        </p:txBody>
      </p:sp>
    </p:spTree>
    <p:extLst>
      <p:ext uri="{BB962C8B-B14F-4D97-AF65-F5344CB8AC3E}">
        <p14:creationId xmlns:p14="http://schemas.microsoft.com/office/powerpoint/2010/main" val="411428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8287" y="432334"/>
            <a:ext cx="1087406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Клиническая </a:t>
            </a:r>
            <a:r>
              <a:rPr lang="ru-RU" sz="2400" dirty="0" smtClean="0"/>
              <a:t>картина </a:t>
            </a:r>
            <a:endParaRPr lang="ru-RU" sz="2400" dirty="0"/>
          </a:p>
          <a:p>
            <a:r>
              <a:rPr lang="ru-RU" sz="2400" dirty="0"/>
              <a:t>Течение заболевания вялое, имеются свищи с </a:t>
            </a:r>
            <a:r>
              <a:rPr lang="ru-RU" sz="2400" dirty="0" err="1"/>
              <a:t>омозолелыми</a:t>
            </a:r>
            <a:r>
              <a:rPr lang="ru-RU" sz="2400" dirty="0"/>
              <a:t> стенками, в окружности которых кожа с выраженными рубцовыми и трофическими изменениями. Отделяемое скудное, зловонное, мышцы конечности </a:t>
            </a:r>
            <a:r>
              <a:rPr lang="ru-RU" sz="2400" dirty="0" err="1" smtClean="0"/>
              <a:t>атрофичны</a:t>
            </a:r>
            <a:r>
              <a:rPr lang="ru-RU" sz="2400" dirty="0"/>
              <a:t>. Обострение связано с закрытием свища. Общее состояние страдает мало. </a:t>
            </a:r>
          </a:p>
          <a:p>
            <a:r>
              <a:rPr lang="ru-RU" sz="2400" dirty="0"/>
              <a:t>Рентгенологическая картина огнестрельного остеомиелита </a:t>
            </a:r>
            <a:r>
              <a:rPr lang="ru-RU" sz="2400" dirty="0" smtClean="0"/>
              <a:t>характеризуется </a:t>
            </a:r>
            <a:r>
              <a:rPr lang="ru-RU" sz="2400" dirty="0"/>
              <a:t>более выраженным остеосклерозом, значительными </a:t>
            </a:r>
            <a:r>
              <a:rPr lang="ru-RU" sz="2400" dirty="0" err="1"/>
              <a:t>периостальным</a:t>
            </a:r>
            <a:r>
              <a:rPr lang="ru-RU" sz="2400" dirty="0"/>
              <a:t> наслоениями, сужением костно-мозгового канала, а также наличием </a:t>
            </a:r>
            <a:r>
              <a:rPr lang="ru-RU" sz="2400" dirty="0" smtClean="0"/>
              <a:t>костных </a:t>
            </a:r>
            <a:r>
              <a:rPr lang="ru-RU" sz="2400" dirty="0"/>
              <a:t>полостей. Иногда в мягких тканях обнаруживаются металлические осколки. </a:t>
            </a:r>
          </a:p>
          <a:p>
            <a:r>
              <a:rPr lang="ru-RU" sz="2400" dirty="0"/>
              <a:t>Лечение огнестрельного остеомиелита проводится аналогично другим формам хронического остеомиелита (гематогенного и </a:t>
            </a:r>
            <a:r>
              <a:rPr lang="ru-RU" sz="2400" dirty="0" smtClean="0"/>
              <a:t>посттравматического).</a:t>
            </a:r>
            <a:endParaRPr lang="ru-RU" sz="2400" dirty="0"/>
          </a:p>
          <a:p>
            <a:r>
              <a:rPr lang="ru-RU" sz="2400" dirty="0"/>
              <a:t>Показанием к операции является выявление очагов деструкции кости или секвестров. Во время вмешательства необходимо иссечь измененные </a:t>
            </a:r>
            <a:r>
              <a:rPr lang="ru-RU" sz="2400" dirty="0" smtClean="0"/>
              <a:t>мягкие </a:t>
            </a:r>
            <a:r>
              <a:rPr lang="ru-RU" sz="2400" dirty="0"/>
              <a:t>ткани, широко вскрыть костную полость, дренировать ее, а при </a:t>
            </a:r>
            <a:r>
              <a:rPr lang="ru-RU" sz="2400" dirty="0" smtClean="0"/>
              <a:t>больших </a:t>
            </a:r>
            <a:r>
              <a:rPr lang="ru-RU" sz="2400" dirty="0"/>
              <a:t>размерах — тампонировать мышцей. Особенностью операции в </a:t>
            </a:r>
            <a:r>
              <a:rPr lang="ru-RU" sz="2400" dirty="0" smtClean="0"/>
              <a:t>некоторых </a:t>
            </a:r>
            <a:r>
              <a:rPr lang="ru-RU" sz="2400" dirty="0"/>
              <a:t>случаях является необходимость удаления инородных тел (пуля, дробь, осколки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557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349" y="780889"/>
            <a:ext cx="1053921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ПОСЛЕОПЕРАЦИОННЫЙ ОСТЕОМИЕЛИТ</a:t>
            </a:r>
          </a:p>
          <a:p>
            <a:endParaRPr lang="ru-RU" sz="2800" dirty="0"/>
          </a:p>
          <a:p>
            <a:r>
              <a:rPr lang="ru-RU" sz="2800" dirty="0"/>
              <a:t>Послеоперационный остеомиелит представлен гнойно-некротическим </a:t>
            </a:r>
            <a:r>
              <a:rPr lang="ru-RU" sz="2800" dirty="0" smtClean="0"/>
              <a:t>процессом </a:t>
            </a:r>
            <a:r>
              <a:rPr lang="ru-RU" sz="2800" dirty="0"/>
              <a:t>в месте бывшей операции. Протяженность остеомиелитического поражения обусловлена как самой костной раной, так и размерами </a:t>
            </a:r>
            <a:r>
              <a:rPr lang="ru-RU" sz="2800" dirty="0" smtClean="0"/>
              <a:t>введенной </a:t>
            </a:r>
            <a:r>
              <a:rPr lang="ru-RU" sz="2800" dirty="0"/>
              <a:t>в кость металлической конструкции, которая определяет центр нагноения и </a:t>
            </a:r>
            <a:r>
              <a:rPr lang="ru-RU" sz="2800" dirty="0" smtClean="0"/>
              <a:t>некроза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7268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2682" y="548451"/>
            <a:ext cx="1078391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Клиническая картина послеоперационного остеомиелита разнообразна. У больных с ограниченным </a:t>
            </a:r>
            <a:r>
              <a:rPr lang="ru-RU" sz="2400" dirty="0" err="1"/>
              <a:t>остеонекрозом</a:t>
            </a:r>
            <a:r>
              <a:rPr lang="ru-RU" sz="2400" dirty="0"/>
              <a:t> заболевание с самого начала протекает вяло, без выраженной общей реакции. В области </a:t>
            </a:r>
            <a:r>
              <a:rPr lang="ru-RU" sz="2400" dirty="0" smtClean="0"/>
              <a:t>послеоперационной </a:t>
            </a:r>
            <a:r>
              <a:rPr lang="ru-RU" sz="2400" dirty="0"/>
              <a:t>раны формируется свищ с умеренным гнойным отделяемым. </a:t>
            </a:r>
          </a:p>
          <a:p>
            <a:r>
              <a:rPr lang="ru-RU" sz="2400" dirty="0"/>
              <a:t>При вовлечении в воспалительный процесс значительных участков </a:t>
            </a:r>
            <a:r>
              <a:rPr lang="ru-RU" sz="2400" dirty="0" smtClean="0"/>
              <a:t>костного </a:t>
            </a:r>
            <a:r>
              <a:rPr lang="ru-RU" sz="2400" dirty="0"/>
              <a:t>мозга после интрамедуллярного остеосинтеза бедренной и </a:t>
            </a:r>
            <a:r>
              <a:rPr lang="ru-RU" sz="2400" dirty="0" smtClean="0"/>
              <a:t>большеберцовой </a:t>
            </a:r>
            <a:r>
              <a:rPr lang="ru-RU" sz="2400" dirty="0"/>
              <a:t>кости клиническое течение характеризуется острым началом с </a:t>
            </a:r>
            <a:r>
              <a:rPr lang="ru-RU" sz="2400" dirty="0" smtClean="0"/>
              <a:t>выраженным </a:t>
            </a:r>
            <a:r>
              <a:rPr lang="ru-RU" sz="2400" dirty="0"/>
              <a:t>болевым синдромом, повышением температуры тела до 39°С, значительным лейкоцитозом. </a:t>
            </a:r>
          </a:p>
          <a:p>
            <a:r>
              <a:rPr lang="ru-RU" sz="2400" dirty="0"/>
              <a:t>В области послеоперационной раны отмечается нагноение с обильным гнойным отделяемым. </a:t>
            </a:r>
          </a:p>
          <a:p>
            <a:r>
              <a:rPr lang="ru-RU" sz="2400" dirty="0"/>
              <a:t>В диагностике помогает рентгенография, где определяется остеопороз костной ткани вокруг металлической конструкций, очаги деструкции, </a:t>
            </a:r>
            <a:r>
              <a:rPr lang="ru-RU" sz="2400" dirty="0" smtClean="0"/>
              <a:t>секвестры</a:t>
            </a:r>
            <a:r>
              <a:rPr lang="ru-RU" sz="2400" dirty="0"/>
              <a:t>. </a:t>
            </a:r>
          </a:p>
          <a:p>
            <a:r>
              <a:rPr lang="ru-RU" sz="2400" dirty="0"/>
              <a:t>Развитие послеоперационного остеомиелита является особенно тяжелым осложнением при </a:t>
            </a:r>
            <a:r>
              <a:rPr lang="ru-RU" sz="2400" dirty="0" err="1"/>
              <a:t>эндопротезировании</a:t>
            </a:r>
            <a:r>
              <a:rPr lang="ru-RU" sz="2400" dirty="0"/>
              <a:t> </a:t>
            </a:r>
            <a:r>
              <a:rPr lang="ru-RU" sz="2400" dirty="0" smtClean="0"/>
              <a:t>суставов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2406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0107" y="787431"/>
            <a:ext cx="103460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Лечение на ранних этапах консервативное (местная санация гнойной раны на фоне мощной антибактериальной терапии). При развитии хронического остеомиелита необходимо выполнение радикального хирургического вмешательства (иссечение свищей, удаление металлоконструкции, санация кости, дренирование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6046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7379" y="696660"/>
            <a:ext cx="1032027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ПАНАРИЦИЙ</a:t>
            </a:r>
          </a:p>
          <a:p>
            <a:endParaRPr lang="ru-RU" sz="2400" dirty="0"/>
          </a:p>
          <a:p>
            <a:r>
              <a:rPr lang="ru-RU" sz="2400" dirty="0"/>
              <a:t>ПАНАРИЦИЕМ называют острые гнойные процессы, локализующиеся в мягких тканях ладонной поверхности пальцев, в области ногтя и </a:t>
            </a:r>
            <a:r>
              <a:rPr lang="ru-RU" sz="2400" dirty="0" smtClean="0"/>
              <a:t>околоногтевого </a:t>
            </a:r>
            <a:r>
              <a:rPr lang="ru-RU" sz="2400" dirty="0"/>
              <a:t>валика, а также в костях и суставах </a:t>
            </a:r>
            <a:r>
              <a:rPr lang="ru-RU" sz="2400" dirty="0" smtClean="0"/>
              <a:t>пальцев 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 smtClean="0"/>
              <a:t>КЛАССИФИКАЦИЯ ПО ЛОКАЛИЗАЦИИ: </a:t>
            </a:r>
            <a:endParaRPr lang="ru-RU" sz="2400" dirty="0"/>
          </a:p>
          <a:p>
            <a:r>
              <a:rPr lang="ru-RU" sz="2400" dirty="0" smtClean="0"/>
              <a:t>1. Кожный</a:t>
            </a:r>
            <a:endParaRPr lang="ru-RU" sz="2400" dirty="0"/>
          </a:p>
          <a:p>
            <a:r>
              <a:rPr lang="ru-RU" sz="2400" dirty="0" smtClean="0"/>
              <a:t>2. </a:t>
            </a:r>
            <a:r>
              <a:rPr lang="ru-RU" sz="2400" dirty="0" err="1" smtClean="0"/>
              <a:t>Одкожный</a:t>
            </a:r>
            <a:endParaRPr lang="ru-RU" sz="2400" dirty="0"/>
          </a:p>
          <a:p>
            <a:r>
              <a:rPr lang="ru-RU" sz="2400" dirty="0" smtClean="0"/>
              <a:t>3. Околоногтевой</a:t>
            </a:r>
            <a:endParaRPr lang="ru-RU" sz="2400" dirty="0"/>
          </a:p>
          <a:p>
            <a:r>
              <a:rPr lang="ru-RU" sz="2400" dirty="0" smtClean="0"/>
              <a:t>4. </a:t>
            </a:r>
            <a:r>
              <a:rPr lang="ru-RU" sz="2400" dirty="0" err="1" smtClean="0"/>
              <a:t>Подногтевой</a:t>
            </a:r>
            <a:endParaRPr lang="ru-RU" sz="2400" dirty="0"/>
          </a:p>
          <a:p>
            <a:r>
              <a:rPr lang="ru-RU" sz="2400" dirty="0" smtClean="0"/>
              <a:t>5. Сухожильный</a:t>
            </a:r>
            <a:endParaRPr lang="ru-RU" sz="2400" dirty="0"/>
          </a:p>
          <a:p>
            <a:r>
              <a:rPr lang="ru-RU" sz="2400" dirty="0" smtClean="0"/>
              <a:t>6. Костный</a:t>
            </a:r>
            <a:endParaRPr lang="ru-RU" sz="2400" dirty="0"/>
          </a:p>
          <a:p>
            <a:r>
              <a:rPr lang="ru-RU" sz="2400" dirty="0" smtClean="0"/>
              <a:t>7. Суставной</a:t>
            </a:r>
            <a:endParaRPr lang="ru-RU" sz="2400" dirty="0"/>
          </a:p>
          <a:p>
            <a:r>
              <a:rPr lang="ru-RU" sz="2400" dirty="0" smtClean="0"/>
              <a:t>8. Пандактилит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7721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954" y="735710"/>
            <a:ext cx="1052633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ОБЩИЕ ПРИНЦИПЫ ЛЕЧЕНИЯ ПАНАРИЦИЯ</a:t>
            </a:r>
          </a:p>
          <a:p>
            <a:r>
              <a:rPr lang="ru-RU" sz="2800" dirty="0" smtClean="0"/>
              <a:t>Раннее </a:t>
            </a:r>
            <a:r>
              <a:rPr lang="ru-RU" sz="2800" dirty="0"/>
              <a:t>применение хирургического лечения </a:t>
            </a:r>
          </a:p>
          <a:p>
            <a:r>
              <a:rPr lang="ru-RU" sz="2800" dirty="0"/>
              <a:t>Учитывая возможность раннего развития некрозов из-за сдавления </a:t>
            </a:r>
            <a:r>
              <a:rPr lang="ru-RU" sz="2800" dirty="0" smtClean="0"/>
              <a:t>воспалительным </a:t>
            </a:r>
            <a:r>
              <a:rPr lang="ru-RU" sz="2800" dirty="0"/>
              <a:t>отеком кровеносных сосудов и распространения гнойного </a:t>
            </a:r>
            <a:r>
              <a:rPr lang="ru-RU" sz="2800" dirty="0" smtClean="0"/>
              <a:t>процесса </a:t>
            </a:r>
            <a:r>
              <a:rPr lang="ru-RU" sz="2800" dirty="0"/>
              <a:t>вглубь, задержка в выполнении хирургического вмешательства не должна иметь места. При определении показаний к операции по поводу панариция существует правило первой бессонной ночи: если пациент не спал ночь из-за болей в пальце — его необходимо оперировать</a:t>
            </a:r>
          </a:p>
        </p:txBody>
      </p:sp>
    </p:spTree>
    <p:extLst>
      <p:ext uri="{BB962C8B-B14F-4D97-AF65-F5344CB8AC3E}">
        <p14:creationId xmlns:p14="http://schemas.microsoft.com/office/powerpoint/2010/main" val="85012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350" y="687157"/>
            <a:ext cx="104104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Правило оперативного лечения панариция </a:t>
            </a:r>
            <a:r>
              <a:rPr lang="ru-RU" sz="2400" dirty="0" smtClean="0"/>
              <a:t>Ю</a:t>
            </a:r>
            <a:r>
              <a:rPr lang="ru-RU" sz="2400" dirty="0"/>
              <a:t>. Ю. </a:t>
            </a:r>
            <a:r>
              <a:rPr lang="ru-RU" sz="2400" dirty="0" err="1" smtClean="0"/>
              <a:t>Джанелидзе</a:t>
            </a:r>
            <a:r>
              <a:rPr lang="ru-RU" sz="2400" dirty="0" smtClean="0"/>
              <a:t> </a:t>
            </a:r>
            <a:r>
              <a:rPr lang="ru-RU" sz="2400" dirty="0"/>
              <a:t>— правило трех «О</a:t>
            </a:r>
            <a:r>
              <a:rPr lang="ru-RU" sz="2400" dirty="0" smtClean="0"/>
              <a:t>»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Обстановка — вмешательство должно выполняться в операционной, </a:t>
            </a:r>
            <a:r>
              <a:rPr lang="ru-RU" sz="2400" dirty="0" smtClean="0"/>
              <a:t>специальными </a:t>
            </a:r>
            <a:r>
              <a:rPr lang="ru-RU" sz="2400" dirty="0"/>
              <a:t>малого размера инструментами, при хорошем освещении; </a:t>
            </a:r>
            <a:r>
              <a:rPr lang="ru-RU" sz="2400" dirty="0" smtClean="0"/>
              <a:t>пациент </a:t>
            </a:r>
            <a:r>
              <a:rPr lang="ru-RU" sz="2400" dirty="0"/>
              <a:t>должен лежать, а его больная рука находиться на приставном </a:t>
            </a:r>
            <a:r>
              <a:rPr lang="ru-RU" sz="2400" dirty="0" smtClean="0"/>
              <a:t>столике</a:t>
            </a:r>
            <a:r>
              <a:rPr lang="ru-RU" sz="2400" dirty="0"/>
              <a:t>; хирург оперирует </a:t>
            </a:r>
            <a:r>
              <a:rPr lang="ru-RU" sz="2400" dirty="0" smtClean="0"/>
              <a:t>сидя</a:t>
            </a:r>
            <a:endParaRPr lang="ru-RU" sz="2400" dirty="0"/>
          </a:p>
          <a:p>
            <a:r>
              <a:rPr lang="ru-RU" sz="2400" dirty="0"/>
              <a:t>Обезболивание — при вскрытии панариция используется проводниковая анестезия по Лукашевичу — </a:t>
            </a:r>
            <a:r>
              <a:rPr lang="ru-RU" sz="2400" dirty="0" err="1"/>
              <a:t>Оберсту</a:t>
            </a:r>
            <a:r>
              <a:rPr lang="ru-RU" sz="2400" dirty="0"/>
              <a:t>, а при переходе воспалительного процесса на кисть, костном, суставном панариции или пандактилите </a:t>
            </a:r>
            <a:r>
              <a:rPr lang="ru-RU" sz="2400" dirty="0" smtClean="0"/>
              <a:t>вмешательство </a:t>
            </a:r>
            <a:r>
              <a:rPr lang="ru-RU" sz="2400" dirty="0"/>
              <a:t>выполняется под </a:t>
            </a:r>
            <a:r>
              <a:rPr lang="ru-RU" sz="2400" dirty="0" smtClean="0"/>
              <a:t>наркозом</a:t>
            </a:r>
            <a:endParaRPr lang="ru-RU" sz="2400" dirty="0"/>
          </a:p>
          <a:p>
            <a:r>
              <a:rPr lang="ru-RU" sz="2400" dirty="0"/>
              <a:t>Обескровливание — операцию выполняют после предварительного </a:t>
            </a:r>
            <a:r>
              <a:rPr lang="ru-RU" sz="2400" dirty="0" smtClean="0"/>
              <a:t>наложения жгута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8605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695</TotalTime>
  <Words>14526</Words>
  <Application>Microsoft Office PowerPoint</Application>
  <PresentationFormat>Произвольный</PresentationFormat>
  <Paragraphs>1010</Paragraphs>
  <Slides>175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175</vt:i4>
      </vt:variant>
    </vt:vector>
  </HeadingPairs>
  <TitlesOfParts>
    <vt:vector size="176" baseType="lpstr">
      <vt:lpstr>Ретро</vt:lpstr>
      <vt:lpstr>Острая аэробная хирургическая инфекция Общая гнойная хирургическая инфекция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Острая аэробная хирургическая инфекция Общая гнойная хирургическая инфекция</dc:title>
  <dc:creator>RePack by Diakov</dc:creator>
  <cp:lastModifiedBy>ADMIN</cp:lastModifiedBy>
  <cp:revision>54</cp:revision>
  <dcterms:created xsi:type="dcterms:W3CDTF">2019-02-19T11:31:11Z</dcterms:created>
  <dcterms:modified xsi:type="dcterms:W3CDTF">2022-01-25T07:50:01Z</dcterms:modified>
</cp:coreProperties>
</file>