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4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Острая артериальная недостаточность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2" y="625931"/>
            <a:ext cx="107066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Основным методом лечения эмболии аорты и периферических артерий должен быть хирургический, направленный на восстановление </a:t>
            </a:r>
            <a:r>
              <a:rPr lang="ru-RU" sz="2400" dirty="0" smtClean="0"/>
              <a:t>кровотока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Противопоказания:</a:t>
            </a:r>
          </a:p>
          <a:p>
            <a:r>
              <a:rPr lang="ru-RU" sz="2400" dirty="0"/>
              <a:t>1. </a:t>
            </a:r>
            <a:r>
              <a:rPr lang="ru-RU" sz="2400" dirty="0" err="1" smtClean="0"/>
              <a:t>Агональное</a:t>
            </a:r>
            <a:r>
              <a:rPr lang="ru-RU" sz="2400" dirty="0" smtClean="0"/>
              <a:t> </a:t>
            </a:r>
            <a:r>
              <a:rPr lang="ru-RU" sz="2400" dirty="0"/>
              <a:t>состояние </a:t>
            </a:r>
            <a:r>
              <a:rPr lang="ru-RU" sz="2400" dirty="0" smtClean="0"/>
              <a:t>больного</a:t>
            </a:r>
            <a:endParaRPr lang="ru-RU" sz="2400" dirty="0"/>
          </a:p>
          <a:p>
            <a:r>
              <a:rPr lang="ru-RU" sz="2400" dirty="0"/>
              <a:t>2. </a:t>
            </a:r>
            <a:r>
              <a:rPr lang="ru-RU" sz="2400" dirty="0" smtClean="0"/>
              <a:t>Гангрена конечности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Относительные противопоказания: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Ишемия </a:t>
            </a:r>
            <a:r>
              <a:rPr lang="ru-RU" sz="2400" dirty="0"/>
              <a:t>напряжения или 1 степени у больных пожилого возраста (70-80 лет) с тяжелыми сопутствующими </a:t>
            </a:r>
            <a:r>
              <a:rPr lang="ru-RU" sz="2400" dirty="0" smtClean="0"/>
              <a:t>заболеваниями</a:t>
            </a:r>
            <a:endParaRPr lang="ru-RU" sz="2400" dirty="0"/>
          </a:p>
          <a:p>
            <a:r>
              <a:rPr lang="ru-RU" sz="2400" dirty="0"/>
              <a:t>2. </a:t>
            </a:r>
            <a:r>
              <a:rPr lang="ru-RU" sz="2400" dirty="0" smtClean="0"/>
              <a:t>Эмболии </a:t>
            </a:r>
            <a:r>
              <a:rPr lang="ru-RU" sz="2400" dirty="0"/>
              <a:t>концевых отделов верхней или нижней </a:t>
            </a:r>
            <a:r>
              <a:rPr lang="ru-RU" sz="2400" dirty="0" smtClean="0"/>
              <a:t>конечности</a:t>
            </a:r>
            <a:endParaRPr lang="ru-RU" sz="2400" dirty="0"/>
          </a:p>
          <a:p>
            <a:r>
              <a:rPr lang="ru-RU" sz="2400" dirty="0"/>
              <a:t>3. </a:t>
            </a:r>
            <a:r>
              <a:rPr lang="ru-RU" sz="2400" dirty="0" smtClean="0"/>
              <a:t>Эмболии </a:t>
            </a:r>
            <a:r>
              <a:rPr lang="ru-RU" sz="2400" dirty="0"/>
              <a:t>верхней конечности с относительной компенсацией </a:t>
            </a:r>
            <a:r>
              <a:rPr lang="ru-RU" sz="2400" dirty="0" smtClean="0"/>
              <a:t>кровообращения </a:t>
            </a:r>
            <a:r>
              <a:rPr lang="ru-RU" sz="2400" dirty="0"/>
              <a:t>и тяжелым общим </a:t>
            </a:r>
            <a:r>
              <a:rPr lang="ru-RU" sz="2400" dirty="0" smtClean="0"/>
              <a:t>состоянием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9804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684194"/>
            <a:ext cx="106551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Хирургическое лечение</a:t>
            </a:r>
          </a:p>
          <a:p>
            <a:r>
              <a:rPr lang="ru-RU" sz="2400" dirty="0"/>
              <a:t>Операцией выбора является </a:t>
            </a:r>
            <a:r>
              <a:rPr lang="ru-RU" sz="2400" dirty="0" err="1"/>
              <a:t>эмболэктомия</a:t>
            </a:r>
            <a:r>
              <a:rPr lang="ru-RU" sz="2400" dirty="0"/>
              <a:t>. Наилучшие результаты </a:t>
            </a:r>
            <a:r>
              <a:rPr lang="ru-RU" sz="2400" dirty="0" smtClean="0"/>
              <a:t>получаются </a:t>
            </a:r>
            <a:r>
              <a:rPr lang="ru-RU" sz="2400" dirty="0"/>
              <a:t>в ранние сроки (6-8 часов) после развития </a:t>
            </a:r>
            <a:r>
              <a:rPr lang="ru-RU" sz="2400" dirty="0" smtClean="0"/>
              <a:t>эмболии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Факторы определяющие тяжесть ишемии конечности:</a:t>
            </a:r>
          </a:p>
          <a:p>
            <a:r>
              <a:rPr lang="ru-RU" sz="2400" dirty="0"/>
              <a:t>1. </a:t>
            </a:r>
            <a:r>
              <a:rPr lang="ru-RU" sz="2400" dirty="0" smtClean="0"/>
              <a:t>Уровня окклюзии</a:t>
            </a:r>
            <a:endParaRPr lang="ru-RU" sz="2400" dirty="0"/>
          </a:p>
          <a:p>
            <a:r>
              <a:rPr lang="ru-RU" sz="2400" dirty="0"/>
              <a:t>2. </a:t>
            </a:r>
            <a:r>
              <a:rPr lang="ru-RU" sz="2400" dirty="0" smtClean="0"/>
              <a:t>Размеров </a:t>
            </a:r>
            <a:r>
              <a:rPr lang="ru-RU" sz="2400" dirty="0"/>
              <a:t>продолженного </a:t>
            </a:r>
            <a:r>
              <a:rPr lang="ru-RU" sz="2400" dirty="0" smtClean="0"/>
              <a:t>тромба</a:t>
            </a:r>
            <a:endParaRPr lang="ru-RU" sz="2400" dirty="0"/>
          </a:p>
          <a:p>
            <a:r>
              <a:rPr lang="ru-RU" sz="2400" dirty="0"/>
              <a:t>3. </a:t>
            </a:r>
            <a:r>
              <a:rPr lang="ru-RU" sz="2400" dirty="0" smtClean="0"/>
              <a:t>Выраженность сформированных коллатералей</a:t>
            </a:r>
            <a:endParaRPr lang="ru-RU" sz="2400" dirty="0"/>
          </a:p>
          <a:p>
            <a:r>
              <a:rPr lang="ru-RU" sz="2400" dirty="0"/>
              <a:t>4. Состояние центральной </a:t>
            </a:r>
            <a:r>
              <a:rPr lang="ru-RU" sz="2400" dirty="0" smtClean="0"/>
              <a:t>гемодинамики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972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338" y="657818"/>
            <a:ext cx="108182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Методика </a:t>
            </a:r>
            <a:r>
              <a:rPr lang="ru-RU" sz="2200" b="1" dirty="0" smtClean="0"/>
              <a:t>операции </a:t>
            </a:r>
            <a:r>
              <a:rPr lang="ru-RU" sz="2200" dirty="0" smtClean="0"/>
              <a:t>(</a:t>
            </a:r>
            <a:r>
              <a:rPr lang="ru-RU" sz="2200" dirty="0"/>
              <a:t>на примере </a:t>
            </a:r>
            <a:r>
              <a:rPr lang="ru-RU" sz="2200" dirty="0" err="1"/>
              <a:t>эмболэктомии</a:t>
            </a:r>
            <a:r>
              <a:rPr lang="ru-RU" sz="2200" dirty="0"/>
              <a:t> из аорты и подвздошных артерий</a:t>
            </a:r>
            <a:r>
              <a:rPr lang="ru-RU" sz="2200" dirty="0" smtClean="0"/>
              <a:t>)</a:t>
            </a:r>
          </a:p>
          <a:p>
            <a:endParaRPr lang="ru-RU" sz="2200" dirty="0"/>
          </a:p>
          <a:p>
            <a:r>
              <a:rPr lang="ru-RU" sz="2200" dirty="0"/>
              <a:t>При эмболии аорты обнажаются обе бедренные артерии в </a:t>
            </a:r>
            <a:r>
              <a:rPr lang="ru-RU" sz="2200" dirty="0" err="1"/>
              <a:t>скарповском</a:t>
            </a:r>
            <a:r>
              <a:rPr lang="ru-RU" sz="2200" dirty="0"/>
              <a:t> треугольнике. Выделяют глубокие и поверхностные бедренные артерии в их начальном отделе и берут на резиновые держалки. Производится </a:t>
            </a:r>
            <a:r>
              <a:rPr lang="ru-RU" sz="2200" dirty="0" err="1" smtClean="0"/>
              <a:t>гепаринизация</a:t>
            </a:r>
            <a:r>
              <a:rPr lang="ru-RU" sz="2200" dirty="0" smtClean="0"/>
              <a:t> </a:t>
            </a:r>
            <a:r>
              <a:rPr lang="ru-RU" sz="2200" dirty="0"/>
              <a:t>больного (5-10 тыс. ед. гепарина). Артерии пережимают и вскрывают поперечным разрезом по передней стенке бедренной артерии над бифуркацией. Временно ослабляя зажимы, проверяют ретроградный кровоток из бедренных артерий, если он удовлетворительный, артерии вновь пережимают. Через просвет подвздошной артерии в </a:t>
            </a:r>
            <a:r>
              <a:rPr lang="ru-RU" sz="2200" dirty="0" smtClean="0"/>
              <a:t>аорту </a:t>
            </a:r>
            <a:r>
              <a:rPr lang="ru-RU" sz="2200" dirty="0"/>
              <a:t>вводится катетер </a:t>
            </a:r>
            <a:r>
              <a:rPr lang="ru-RU" sz="2200" dirty="0" err="1"/>
              <a:t>Фогарти</a:t>
            </a:r>
            <a:r>
              <a:rPr lang="ru-RU" sz="2200" dirty="0"/>
              <a:t>, раздувается </a:t>
            </a:r>
            <a:r>
              <a:rPr lang="ru-RU" sz="2200" dirty="0" err="1"/>
              <a:t>балон</a:t>
            </a:r>
            <a:r>
              <a:rPr lang="ru-RU" sz="2200" dirty="0"/>
              <a:t> и низводится </a:t>
            </a:r>
            <a:r>
              <a:rPr lang="ru-RU" sz="2200" dirty="0" err="1"/>
              <a:t>эмбол</a:t>
            </a:r>
            <a:r>
              <a:rPr lang="ru-RU" sz="2200" dirty="0"/>
              <a:t> с продолженным тромбом. Иногда требуется эту манипуляцию повторить то получения хорошего центрального кровотока. Бедренную артерию пережимают и аналогичную процедуру выполняют с противоположной стороны. Затем промывают артериальное русло </a:t>
            </a:r>
            <a:r>
              <a:rPr lang="ru-RU" sz="2200" dirty="0" err="1"/>
              <a:t>гепаринизированным</a:t>
            </a:r>
            <a:r>
              <a:rPr lang="ru-RU" sz="2200" dirty="0"/>
              <a:t> раствором </a:t>
            </a:r>
            <a:r>
              <a:rPr lang="ru-RU" sz="2200" dirty="0" err="1"/>
              <a:t>Рингера</a:t>
            </a:r>
            <a:r>
              <a:rPr lang="ru-RU" sz="2200" dirty="0"/>
              <a:t> и </a:t>
            </a:r>
            <a:r>
              <a:rPr lang="ru-RU" sz="2200" dirty="0" err="1"/>
              <a:t>артериотомии</a:t>
            </a:r>
            <a:r>
              <a:rPr lang="ru-RU" sz="2200" dirty="0"/>
              <a:t> поочередно ушивают узловыми </a:t>
            </a:r>
            <a:r>
              <a:rPr lang="ru-RU" sz="2200" dirty="0" smtClean="0"/>
              <a:t>швами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85867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580" y="528823"/>
            <a:ext cx="108440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Постишемический</a:t>
            </a:r>
            <a:r>
              <a:rPr lang="ru-RU" sz="2000" b="1" dirty="0"/>
              <a:t> синдром</a:t>
            </a:r>
          </a:p>
          <a:p>
            <a:r>
              <a:rPr lang="ru-RU" sz="2000" dirty="0"/>
              <a:t>У части больных (по некоторым данным до 30%), особенно с тяжелой </a:t>
            </a:r>
            <a:r>
              <a:rPr lang="ru-RU" sz="2000" dirty="0" smtClean="0"/>
              <a:t>степенью </a:t>
            </a:r>
            <a:r>
              <a:rPr lang="ru-RU" sz="2000" dirty="0"/>
              <a:t>ишемии, после восстановления кровотока в конечности, </a:t>
            </a:r>
            <a:r>
              <a:rPr lang="ru-RU" sz="2000" dirty="0" smtClean="0"/>
              <a:t>развиваются </a:t>
            </a:r>
            <a:r>
              <a:rPr lang="ru-RU" sz="2000" dirty="0"/>
              <a:t>местные и общие нарушения, известные под названием "турникетный синдром". Все они имеют много общих признаков с синдромом </a:t>
            </a:r>
            <a:r>
              <a:rPr lang="ru-RU" sz="2000" dirty="0" smtClean="0"/>
              <a:t>длительного </a:t>
            </a:r>
            <a:r>
              <a:rPr lang="ru-RU" sz="2000" dirty="0"/>
              <a:t>сдавления.</a:t>
            </a:r>
          </a:p>
          <a:p>
            <a:r>
              <a:rPr lang="ru-RU" sz="2000" dirty="0"/>
              <a:t>Местные проявления </a:t>
            </a:r>
            <a:r>
              <a:rPr lang="ru-RU" sz="2000" dirty="0" err="1"/>
              <a:t>постишемического</a:t>
            </a:r>
            <a:r>
              <a:rPr lang="ru-RU" sz="2000" dirty="0"/>
              <a:t> синдрома связаны с развитием отека конечности, который может быть сегментарным или тотальным. Отек конечности обусловлен </a:t>
            </a:r>
            <a:r>
              <a:rPr lang="ru-RU" sz="2000" dirty="0" smtClean="0"/>
              <a:t>повышенной проницаемостью сосудов </a:t>
            </a:r>
            <a:r>
              <a:rPr lang="ru-RU" sz="2000" dirty="0"/>
              <a:t>и тромбозом венозного русла. После включения кровотока в конечности в общее кровеносное руло поступает большое количество недоокисленных продуктов обмена (</a:t>
            </a:r>
            <a:r>
              <a:rPr lang="ru-RU" sz="2000" dirty="0" err="1"/>
              <a:t>лактат</a:t>
            </a:r>
            <a:r>
              <a:rPr lang="ru-RU" sz="2000" dirty="0"/>
              <a:t>, </a:t>
            </a:r>
            <a:r>
              <a:rPr lang="ru-RU" sz="2000" dirty="0" err="1"/>
              <a:t>пируват</a:t>
            </a:r>
            <a:r>
              <a:rPr lang="ru-RU" sz="2000" dirty="0"/>
              <a:t> и др.), что приводит к развитию </a:t>
            </a:r>
            <a:r>
              <a:rPr lang="ru-RU" sz="2000" dirty="0" smtClean="0"/>
              <a:t>метаболического </a:t>
            </a:r>
            <a:r>
              <a:rPr lang="ru-RU" sz="2000" dirty="0"/>
              <a:t>ацидоза. Нарушение кислотно-щелочного состояния </a:t>
            </a:r>
            <a:r>
              <a:rPr lang="ru-RU" sz="2000" dirty="0" smtClean="0"/>
              <a:t>отрицательно </a:t>
            </a:r>
            <a:r>
              <a:rPr lang="ru-RU" sz="2000" dirty="0"/>
              <a:t>влияет на центральную гемодинамику, приводя к гипотонии, уменьшению ударного объема сердца и др. Сопутствующая гиперкапния, </a:t>
            </a:r>
            <a:r>
              <a:rPr lang="ru-RU" sz="2000" dirty="0" err="1"/>
              <a:t>гиперкалиемия</a:t>
            </a:r>
            <a:r>
              <a:rPr lang="ru-RU" sz="2000" dirty="0"/>
              <a:t> может привести к нарушению ритма сердца, вплоть до асистолии. Метаболические и сердечные нарушения приводят к </a:t>
            </a:r>
            <a:r>
              <a:rPr lang="ru-RU" sz="2000" dirty="0" smtClean="0"/>
              <a:t>дыхательной </a:t>
            </a:r>
            <a:r>
              <a:rPr lang="ru-RU" sz="2000" dirty="0"/>
              <a:t>недостаточности. Попадание в общий кровоток миоглобина, </a:t>
            </a:r>
            <a:r>
              <a:rPr lang="ru-RU" sz="2000" dirty="0" smtClean="0"/>
              <a:t>который </a:t>
            </a:r>
            <a:r>
              <a:rPr lang="ru-RU" sz="2000" dirty="0"/>
              <a:t>образуется в большом количестве в результате гибели мышечных клеток, ведет к блокаде </a:t>
            </a:r>
            <a:r>
              <a:rPr lang="ru-RU" sz="2000" dirty="0" err="1"/>
              <a:t>канальцевой</a:t>
            </a:r>
            <a:r>
              <a:rPr lang="ru-RU" sz="2000" dirty="0"/>
              <a:t> системы почек. Развитию острой </a:t>
            </a:r>
            <a:r>
              <a:rPr lang="ru-RU" sz="2000" dirty="0" smtClean="0"/>
              <a:t>почечной </a:t>
            </a:r>
            <a:r>
              <a:rPr lang="ru-RU" sz="2000" dirty="0"/>
              <a:t>недостаточности способствует также </a:t>
            </a:r>
            <a:r>
              <a:rPr lang="ru-RU" sz="2000" dirty="0" smtClean="0"/>
              <a:t>гипотония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2192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216" y="593217"/>
            <a:ext cx="10805375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Лечение</a:t>
            </a:r>
          </a:p>
          <a:p>
            <a:r>
              <a:rPr lang="ru-RU" sz="2200" dirty="0" smtClean="0"/>
              <a:t>Лечение эндогенной интоксикации должно быть комплексным и включать регионарную перфузию конечности, </a:t>
            </a:r>
            <a:r>
              <a:rPr lang="ru-RU" sz="2200" dirty="0" err="1" smtClean="0"/>
              <a:t>гемосорбцию</a:t>
            </a:r>
            <a:r>
              <a:rPr lang="ru-RU" sz="2200" dirty="0" smtClean="0"/>
              <a:t>. Для проведения регионарной перфузии на нижнюю конечность накладывают жгут до полного прекращения артериального кровотока. Через </a:t>
            </a:r>
            <a:r>
              <a:rPr lang="ru-RU" sz="2200" dirty="0" err="1" smtClean="0"/>
              <a:t>артериотомию</a:t>
            </a:r>
            <a:r>
              <a:rPr lang="ru-RU" sz="2200" dirty="0" smtClean="0"/>
              <a:t> в дистальном направлении </a:t>
            </a:r>
            <a:r>
              <a:rPr lang="ru-RU" sz="2200" dirty="0" err="1" smtClean="0"/>
              <a:t>канюлируется</a:t>
            </a:r>
            <a:r>
              <a:rPr lang="ru-RU" sz="2200" dirty="0" smtClean="0"/>
              <a:t> бедренная артерия, а бедренная вена через устье отсеченной большой подкожной вены. В аппарат искусственного кровообращения заливается </a:t>
            </a:r>
            <a:r>
              <a:rPr lang="ru-RU" sz="2200" dirty="0" err="1" smtClean="0"/>
              <a:t>перфузат</a:t>
            </a:r>
            <a:r>
              <a:rPr lang="ru-RU" sz="2200" dirty="0" smtClean="0"/>
              <a:t>, состоящий из 600 мл. 0.85% </a:t>
            </a:r>
            <a:r>
              <a:rPr lang="ru-RU" sz="2200" dirty="0" err="1" smtClean="0"/>
              <a:t>NaCl</a:t>
            </a:r>
            <a:r>
              <a:rPr lang="ru-RU" sz="2200" dirty="0" smtClean="0"/>
              <a:t>, 10 мл. 2% папаверина, 200 мл. 0.25% новокаина, 60000 ед. фибринолизина, 120000 МЕ </a:t>
            </a:r>
            <a:r>
              <a:rPr lang="ru-RU" sz="2200" dirty="0" err="1" smtClean="0"/>
              <a:t>стрептазы</a:t>
            </a:r>
            <a:r>
              <a:rPr lang="ru-RU" sz="2200" dirty="0" smtClean="0"/>
              <a:t> и 10 тыс. ед. гепарина. После 30-40 минутной перфузии из </a:t>
            </a:r>
            <a:r>
              <a:rPr lang="ru-RU" sz="2200" dirty="0" err="1" smtClean="0"/>
              <a:t>АИКа</a:t>
            </a:r>
            <a:r>
              <a:rPr lang="ru-RU" sz="2200" dirty="0" smtClean="0"/>
              <a:t> удаляется </a:t>
            </a:r>
            <a:r>
              <a:rPr lang="ru-RU" sz="2200" dirty="0" err="1" smtClean="0"/>
              <a:t>перфузат</a:t>
            </a:r>
            <a:r>
              <a:rPr lang="ru-RU" sz="2200" dirty="0" smtClean="0"/>
              <a:t> с кровью больного до побледнения конечности. Затем аппарат заполняют донорской кровью, бикарбонатом натрия, гепарином, новокаином и повторяется перфузия конечности в течение 10 минут для </a:t>
            </a:r>
            <a:r>
              <a:rPr lang="ru-RU" sz="2200" dirty="0" err="1" smtClean="0"/>
              <a:t>оксигенации</a:t>
            </a:r>
            <a:r>
              <a:rPr lang="ru-RU" sz="2200" dirty="0" smtClean="0"/>
              <a:t> тканей. После чего жгуты снимают, </a:t>
            </a:r>
            <a:r>
              <a:rPr lang="ru-RU" sz="2200" dirty="0" err="1" smtClean="0"/>
              <a:t>артериотомии</a:t>
            </a:r>
            <a:r>
              <a:rPr lang="ru-RU" sz="2200" dirty="0" smtClean="0"/>
              <a:t> ушивают и включают кровоток.</a:t>
            </a:r>
          </a:p>
          <a:p>
            <a:r>
              <a:rPr lang="ru-RU" sz="2200" dirty="0" smtClean="0"/>
              <a:t>Сеанс </a:t>
            </a:r>
            <a:r>
              <a:rPr lang="ru-RU" sz="2200" dirty="0" err="1" smtClean="0"/>
              <a:t>гемосорбции</a:t>
            </a:r>
            <a:r>
              <a:rPr lang="ru-RU" sz="2200" dirty="0" smtClean="0"/>
              <a:t> проводится с различными сорбентами со скоростью 8-120 мл/мин и продолжительностью от 30 до 120 минут.</a:t>
            </a:r>
          </a:p>
          <a:p>
            <a:r>
              <a:rPr lang="ru-RU" sz="2200" dirty="0" smtClean="0"/>
              <a:t>Проводят </a:t>
            </a:r>
            <a:r>
              <a:rPr lang="ru-RU" sz="2200" dirty="0" err="1" smtClean="0"/>
              <a:t>инфузионную</a:t>
            </a:r>
            <a:r>
              <a:rPr lang="ru-RU" sz="2200" dirty="0" smtClean="0"/>
              <a:t> терапию, </a:t>
            </a:r>
            <a:r>
              <a:rPr lang="ru-RU" sz="2200" dirty="0" err="1" smtClean="0"/>
              <a:t>антигипоксанты</a:t>
            </a:r>
            <a:r>
              <a:rPr lang="ru-RU" sz="2200" dirty="0" smtClean="0"/>
              <a:t> (токоферол), </a:t>
            </a:r>
            <a:r>
              <a:rPr lang="ru-RU" sz="2200" dirty="0" err="1" smtClean="0"/>
              <a:t>антиагреганты</a:t>
            </a:r>
            <a:r>
              <a:rPr lang="ru-RU" sz="2200" dirty="0" smtClean="0"/>
              <a:t>, гипербарическую </a:t>
            </a:r>
            <a:r>
              <a:rPr lang="ru-RU" sz="2200" dirty="0" err="1" smtClean="0"/>
              <a:t>оксигенацию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7581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1" y="625105"/>
            <a:ext cx="107581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Острый тромбоз </a:t>
            </a:r>
            <a:r>
              <a:rPr lang="ru-RU" sz="2400" b="1" dirty="0" smtClean="0"/>
              <a:t>артерий</a:t>
            </a:r>
          </a:p>
          <a:p>
            <a:endParaRPr lang="ru-RU" sz="2400" b="1" dirty="0"/>
          </a:p>
          <a:p>
            <a:r>
              <a:rPr lang="ru-RU" sz="2400" dirty="0"/>
              <a:t>Острый артериальный тромбоз крайне редко развивается в </a:t>
            </a:r>
            <a:r>
              <a:rPr lang="ru-RU" sz="2400" dirty="0" smtClean="0"/>
              <a:t>здоровых артериях</a:t>
            </a:r>
            <a:r>
              <a:rPr lang="ru-RU" sz="2400" dirty="0"/>
              <a:t>. Более чем в 90% случаев он возникает у больных с хроническими облитерирующими заболеваниями артерий атеросклеротического (в </a:t>
            </a:r>
            <a:r>
              <a:rPr lang="ru-RU" sz="2400" dirty="0" smtClean="0"/>
              <a:t>основном</a:t>
            </a:r>
            <a:r>
              <a:rPr lang="ru-RU" sz="2400" dirty="0"/>
              <a:t>) или </a:t>
            </a:r>
            <a:r>
              <a:rPr lang="ru-RU" sz="2400" dirty="0" err="1"/>
              <a:t>эндангиитического</a:t>
            </a:r>
            <a:r>
              <a:rPr lang="ru-RU" sz="2400" dirty="0"/>
              <a:t> генеза. Более редкими причинами </a:t>
            </a:r>
            <a:r>
              <a:rPr lang="ru-RU" sz="2400" dirty="0" smtClean="0"/>
              <a:t>тромбоза </a:t>
            </a:r>
            <a:r>
              <a:rPr lang="ru-RU" sz="2400" dirty="0"/>
              <a:t>являются две другие составляющие триады Вирхова, это нарушение свертывающей системы крови и замедление кровотока. В той или иной степени они присутствуют у больных с хроническими облитерирующими поражениями артерий.</a:t>
            </a:r>
          </a:p>
          <a:p>
            <a:r>
              <a:rPr lang="ru-RU" sz="2400" dirty="0"/>
              <a:t>Болеют чаще мужчины, чем </a:t>
            </a:r>
            <a:r>
              <a:rPr lang="ru-RU" sz="2400" dirty="0" smtClean="0"/>
              <a:t>женщины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7070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1" y="654650"/>
            <a:ext cx="107066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Симптомы заболевания те же, что и при эмболии артерий и зависят от степени тяжести ишемии и быстроты ее развития. В общем считается, что развитие ишемии при тромбозе более медленное и не такое яркое, как при эмболии. Однако на этих признаках нельзя строить дифференциальный диагноз. Опорным признаком может служить предшествующее хроническое заболевание сосудов и отсутствие </a:t>
            </a:r>
            <a:r>
              <a:rPr lang="ru-RU" sz="2400" dirty="0" err="1"/>
              <a:t>эмбологенных</a:t>
            </a:r>
            <a:r>
              <a:rPr lang="ru-RU" sz="2400" dirty="0"/>
              <a:t> источников (заболевание сердца, аневризма и др.). Из </a:t>
            </a:r>
            <a:r>
              <a:rPr lang="ru-RU" sz="2400" dirty="0" smtClean="0"/>
              <a:t>дополнительных </a:t>
            </a:r>
            <a:r>
              <a:rPr lang="ru-RU" sz="2400" dirty="0"/>
              <a:t>методов обследования нужно, прежде всего, указать на </a:t>
            </a:r>
            <a:r>
              <a:rPr lang="ru-RU" sz="2400" dirty="0" smtClean="0"/>
              <a:t>ангиографию</a:t>
            </a:r>
            <a:r>
              <a:rPr lang="ru-RU" sz="2400" dirty="0"/>
              <a:t>, которая позволяет установить локализацию и протяженность </a:t>
            </a:r>
            <a:r>
              <a:rPr lang="ru-RU" sz="2400" dirty="0" err="1"/>
              <a:t>тромбированного</a:t>
            </a:r>
            <a:r>
              <a:rPr lang="ru-RU" sz="2400" dirty="0"/>
              <a:t> сегмента, а главное, состояние артерий, расположенных </a:t>
            </a:r>
            <a:r>
              <a:rPr lang="ru-RU" sz="2400" dirty="0" err="1"/>
              <a:t>дистальнее</a:t>
            </a:r>
            <a:r>
              <a:rPr lang="ru-RU" sz="2400" dirty="0"/>
              <a:t> тромбоза. На </a:t>
            </a:r>
            <a:r>
              <a:rPr lang="ru-RU" sz="2400" dirty="0" err="1"/>
              <a:t>ангиограммах</a:t>
            </a:r>
            <a:r>
              <a:rPr lang="ru-RU" sz="2400" dirty="0"/>
              <a:t> видны характерные признаки хронического облитерирующего поражения артерий: сегментарные </a:t>
            </a:r>
            <a:r>
              <a:rPr lang="ru-RU" sz="2400" dirty="0" smtClean="0"/>
              <a:t>стенозы</a:t>
            </a:r>
            <a:r>
              <a:rPr lang="ru-RU" sz="2400" dirty="0"/>
              <a:t>, изъеденность (неровность) контуров артерии, сформированные коллатерали. При эмболии, напротив, граница окклюзии имеет </a:t>
            </a:r>
            <a:r>
              <a:rPr lang="ru-RU" sz="2400" dirty="0" smtClean="0"/>
              <a:t>характерную </a:t>
            </a:r>
            <a:r>
              <a:rPr lang="ru-RU" sz="2400" dirty="0"/>
              <a:t>вогнутую поверхность и резко обрывается, вышележащие сосуды имеют гладкие стенки, коллатерали слабо </a:t>
            </a:r>
            <a:r>
              <a:rPr lang="ru-RU" sz="2400" dirty="0" smtClean="0"/>
              <a:t>выражены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46085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3" y="664154"/>
            <a:ext cx="1077103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Тактика </a:t>
            </a:r>
            <a:r>
              <a:rPr lang="ru-RU" sz="2400" b="1" dirty="0"/>
              <a:t>лечения острой артериальной недостаточности </a:t>
            </a:r>
          </a:p>
          <a:p>
            <a:r>
              <a:rPr lang="ru-RU" sz="2400" dirty="0" smtClean="0"/>
              <a:t>1 </a:t>
            </a:r>
            <a:r>
              <a:rPr lang="ru-RU" sz="2400" dirty="0"/>
              <a:t>экстренная или отсроченная до 24 часов </a:t>
            </a:r>
            <a:r>
              <a:rPr lang="ru-RU" sz="2400" dirty="0" err="1"/>
              <a:t>эмболэктомия</a:t>
            </a:r>
            <a:r>
              <a:rPr lang="ru-RU" sz="2400" dirty="0"/>
              <a:t> (для </a:t>
            </a:r>
            <a:r>
              <a:rPr lang="ru-RU" sz="2400" dirty="0" smtClean="0"/>
              <a:t>обследования </a:t>
            </a:r>
            <a:r>
              <a:rPr lang="ru-RU" sz="2400" dirty="0"/>
              <a:t>и стабилизации общего состояния), </a:t>
            </a:r>
            <a:r>
              <a:rPr lang="ru-RU" sz="2400" dirty="0" err="1"/>
              <a:t>антикоагулянтная</a:t>
            </a:r>
            <a:r>
              <a:rPr lang="ru-RU" sz="2400" dirty="0"/>
              <a:t> или </a:t>
            </a:r>
            <a:r>
              <a:rPr lang="ru-RU" sz="2400" dirty="0" err="1" smtClean="0"/>
              <a:t>тромболитическая</a:t>
            </a:r>
            <a:r>
              <a:rPr lang="ru-RU" sz="2400" dirty="0" smtClean="0"/>
              <a:t> </a:t>
            </a:r>
            <a:r>
              <a:rPr lang="ru-RU" sz="2400" dirty="0"/>
              <a:t>терапия, обследование (ангиография, </a:t>
            </a:r>
            <a:r>
              <a:rPr lang="ru-RU" sz="2400" dirty="0" err="1"/>
              <a:t>уздс</a:t>
            </a:r>
            <a:r>
              <a:rPr lang="ru-RU" sz="2400" dirty="0"/>
              <a:t>, </a:t>
            </a:r>
            <a:r>
              <a:rPr lang="ru-RU" sz="2400" dirty="0" err="1"/>
              <a:t>уздг</a:t>
            </a:r>
            <a:r>
              <a:rPr lang="ru-RU" sz="2400" dirty="0"/>
              <a:t>). в зависимости от динамики заболевания и данных обследования проводить </a:t>
            </a:r>
            <a:r>
              <a:rPr lang="ru-RU" sz="2400" dirty="0" smtClean="0"/>
              <a:t>консервативную </a:t>
            </a:r>
            <a:r>
              <a:rPr lang="ru-RU" sz="2400" dirty="0"/>
              <a:t>терапию, </a:t>
            </a:r>
            <a:r>
              <a:rPr lang="ru-RU" sz="2400" dirty="0" err="1"/>
              <a:t>тромболизис</a:t>
            </a:r>
            <a:r>
              <a:rPr lang="ru-RU" sz="2400" dirty="0"/>
              <a:t>, </a:t>
            </a:r>
            <a:r>
              <a:rPr lang="ru-RU" sz="2400" dirty="0" err="1"/>
              <a:t>реваскуляризирующую</a:t>
            </a:r>
            <a:r>
              <a:rPr lang="ru-RU" sz="2400" dirty="0"/>
              <a:t> операцию</a:t>
            </a:r>
          </a:p>
          <a:p>
            <a:r>
              <a:rPr lang="ru-RU" sz="2400" dirty="0"/>
              <a:t>2а экстренная операция, </a:t>
            </a:r>
            <a:r>
              <a:rPr lang="ru-RU" sz="2400" dirty="0" err="1"/>
              <a:t>антикоагулянтная</a:t>
            </a:r>
            <a:r>
              <a:rPr lang="ru-RU" sz="2400" dirty="0"/>
              <a:t> или </a:t>
            </a:r>
            <a:r>
              <a:rPr lang="ru-RU" sz="2400" dirty="0" err="1"/>
              <a:t>тромболитическая</a:t>
            </a:r>
            <a:r>
              <a:rPr lang="ru-RU" sz="2400" dirty="0"/>
              <a:t> терапия, обследование (ангиография, </a:t>
            </a:r>
            <a:r>
              <a:rPr lang="ru-RU" sz="2400" dirty="0" err="1"/>
              <a:t>уздс</a:t>
            </a:r>
            <a:r>
              <a:rPr lang="ru-RU" sz="2400" dirty="0"/>
              <a:t>, </a:t>
            </a:r>
            <a:r>
              <a:rPr lang="ru-RU" sz="2400" dirty="0" err="1"/>
              <a:t>уздг</a:t>
            </a:r>
            <a:r>
              <a:rPr lang="ru-RU" sz="2400" dirty="0"/>
              <a:t>), </a:t>
            </a:r>
            <a:r>
              <a:rPr lang="ru-RU" sz="2400" dirty="0" err="1"/>
              <a:t>тромболизис</a:t>
            </a:r>
            <a:r>
              <a:rPr lang="ru-RU" sz="2400" dirty="0" smtClean="0"/>
              <a:t>, </a:t>
            </a:r>
            <a:r>
              <a:rPr lang="ru-RU" sz="2400" dirty="0" err="1" smtClean="0"/>
              <a:t>реваскуляризирующая</a:t>
            </a:r>
            <a:r>
              <a:rPr lang="ru-RU" sz="2400" dirty="0" smtClean="0"/>
              <a:t> </a:t>
            </a:r>
            <a:r>
              <a:rPr lang="ru-RU" sz="2400" dirty="0"/>
              <a:t>операция в первые 24 часа</a:t>
            </a:r>
          </a:p>
          <a:p>
            <a:r>
              <a:rPr lang="ru-RU" sz="2400" dirty="0"/>
              <a:t>2б экстренное оперативное лечение</a:t>
            </a:r>
          </a:p>
          <a:p>
            <a:r>
              <a:rPr lang="ru-RU" sz="2400" dirty="0"/>
              <a:t>2в экстренная </a:t>
            </a:r>
            <a:r>
              <a:rPr lang="ru-RU" sz="2400" dirty="0" err="1"/>
              <a:t>реваскуляризация</a:t>
            </a:r>
            <a:r>
              <a:rPr lang="ru-RU" sz="2400" dirty="0"/>
              <a:t> + </a:t>
            </a:r>
            <a:r>
              <a:rPr lang="ru-RU" sz="2400" dirty="0" err="1"/>
              <a:t>фасциотомия</a:t>
            </a:r>
            <a:r>
              <a:rPr lang="ru-RU" sz="2400" dirty="0"/>
              <a:t> + отсроченная ампутация</a:t>
            </a:r>
          </a:p>
          <a:p>
            <a:r>
              <a:rPr lang="ru-RU" sz="2400" dirty="0"/>
              <a:t>3а экстренная </a:t>
            </a:r>
            <a:r>
              <a:rPr lang="ru-RU" sz="2400" dirty="0" err="1"/>
              <a:t>реваскуляризация</a:t>
            </a:r>
            <a:r>
              <a:rPr lang="ru-RU" sz="2400" dirty="0"/>
              <a:t>, </a:t>
            </a:r>
            <a:r>
              <a:rPr lang="ru-RU" sz="2400" dirty="0" err="1"/>
              <a:t>некрэктомия</a:t>
            </a:r>
            <a:r>
              <a:rPr lang="ru-RU" sz="2400" dirty="0"/>
              <a:t>, отсроченная ампутация</a:t>
            </a:r>
          </a:p>
          <a:p>
            <a:r>
              <a:rPr lang="ru-RU" sz="2400" dirty="0"/>
              <a:t>3б первичная ампутация</a:t>
            </a:r>
          </a:p>
          <a:p>
            <a:r>
              <a:rPr lang="ru-RU" sz="2400" dirty="0" smtClean="0"/>
              <a:t>Отрицательная </a:t>
            </a:r>
            <a:r>
              <a:rPr lang="ru-RU" sz="2400" dirty="0"/>
              <a:t>динамика в первые часы консервативного лечения при 1-й и 2-й степени ишемии служит показанием к экстренной </a:t>
            </a:r>
            <a:r>
              <a:rPr lang="ru-RU" sz="2400" dirty="0" smtClean="0"/>
              <a:t>операции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8398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8" y="709952"/>
            <a:ext cx="107710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остром тромбозе срочная операция показана только в тех случаях, которые сопровождаются тяжелой ишемией, угрожающей </a:t>
            </a:r>
            <a:r>
              <a:rPr lang="ru-RU" sz="2400" dirty="0" smtClean="0"/>
              <a:t>жизнеспособности </a:t>
            </a:r>
            <a:r>
              <a:rPr lang="ru-RU" sz="2400" dirty="0"/>
              <a:t>конечности. Все усилия должны быть направлены на </a:t>
            </a:r>
            <a:r>
              <a:rPr lang="ru-RU" sz="2400" dirty="0" smtClean="0"/>
              <a:t>предварительное </a:t>
            </a:r>
            <a:r>
              <a:rPr lang="ru-RU" sz="2400" dirty="0"/>
              <a:t>уточнение местной </a:t>
            </a:r>
            <a:r>
              <a:rPr lang="ru-RU" sz="2400" dirty="0" err="1"/>
              <a:t>операбельности</a:t>
            </a:r>
            <a:r>
              <a:rPr lang="ru-RU" sz="2400" dirty="0"/>
              <a:t> (допплерография, ангиография). У тех больных, у которых после тромбоза ишемия конечности не носит </a:t>
            </a:r>
            <a:r>
              <a:rPr lang="ru-RU" sz="2400" dirty="0" smtClean="0"/>
              <a:t>тяжелой </a:t>
            </a:r>
            <a:r>
              <a:rPr lang="ru-RU" sz="2400" dirty="0"/>
              <a:t>степени, восстановление кровообращения лучше производить в </a:t>
            </a:r>
            <a:r>
              <a:rPr lang="ru-RU" sz="2400" dirty="0" smtClean="0"/>
              <a:t>отсроченном </a:t>
            </a:r>
            <a:r>
              <a:rPr lang="ru-RU" sz="2400" dirty="0"/>
              <a:t>периоде. В этот период проводится консервативная терапия и всестороннее обследование </a:t>
            </a:r>
            <a:r>
              <a:rPr lang="ru-RU" sz="2400" dirty="0" smtClean="0"/>
              <a:t>больного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45439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8" y="648933"/>
            <a:ext cx="107581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Аргументы в пользу отсроченной операции: </a:t>
            </a:r>
          </a:p>
          <a:p>
            <a:r>
              <a:rPr lang="ru-RU" sz="2400" dirty="0"/>
              <a:t>1) уточнение местной </a:t>
            </a:r>
            <a:r>
              <a:rPr lang="ru-RU" sz="2400" dirty="0" err="1"/>
              <a:t>операбельности</a:t>
            </a:r>
            <a:r>
              <a:rPr lang="ru-RU" sz="2400" dirty="0"/>
              <a:t> (состояние артерий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2) развитие коллатерального </a:t>
            </a:r>
            <a:r>
              <a:rPr lang="ru-RU" sz="2400" dirty="0" smtClean="0"/>
              <a:t>кровообращения</a:t>
            </a:r>
            <a:endParaRPr lang="ru-RU" sz="2400" dirty="0"/>
          </a:p>
          <a:p>
            <a:r>
              <a:rPr lang="ru-RU" sz="2400" dirty="0"/>
              <a:t>3) улучшение состояния мягких </a:t>
            </a:r>
            <a:r>
              <a:rPr lang="ru-RU" sz="2400" dirty="0" smtClean="0"/>
              <a:t>тканей</a:t>
            </a:r>
            <a:endParaRPr lang="ru-RU" sz="2400" dirty="0"/>
          </a:p>
          <a:p>
            <a:r>
              <a:rPr lang="ru-RU" sz="2400" dirty="0"/>
              <a:t>4) плановая операция всегда предпочтительнее экстренной (</a:t>
            </a:r>
            <a:r>
              <a:rPr lang="ru-RU" sz="2400" dirty="0" smtClean="0"/>
              <a:t>подготовленная </a:t>
            </a:r>
            <a:r>
              <a:rPr lang="ru-RU" sz="2400" dirty="0"/>
              <a:t>бригада хирургов, пластический материал, и др.) </a:t>
            </a:r>
          </a:p>
        </p:txBody>
      </p:sp>
    </p:spTree>
    <p:extLst>
      <p:ext uri="{BB962C8B-B14F-4D97-AF65-F5344CB8AC3E}">
        <p14:creationId xmlns:p14="http://schemas.microsoft.com/office/powerpoint/2010/main" val="335915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761261"/>
            <a:ext cx="105134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Внезапное нарушение кровотока по магистральным артериям с угрозой жизнеспособности питаемых ими тканей возникает в результате тромбоза, эмболии или </a:t>
            </a:r>
            <a:r>
              <a:rPr lang="ru-RU" sz="2400" dirty="0" smtClean="0"/>
              <a:t>повреждения</a:t>
            </a:r>
          </a:p>
          <a:p>
            <a:endParaRPr lang="ru-RU" sz="2400" dirty="0"/>
          </a:p>
          <a:p>
            <a:r>
              <a:rPr lang="ru-RU" sz="2400" dirty="0" smtClean="0"/>
              <a:t>Эмболия - попадание </a:t>
            </a:r>
            <a:r>
              <a:rPr lang="ru-RU" sz="2400" dirty="0"/>
              <a:t>в артериальное русло постороннего тела, </a:t>
            </a:r>
            <a:r>
              <a:rPr lang="ru-RU" sz="2400" dirty="0" smtClean="0"/>
              <a:t>приводящего </a:t>
            </a:r>
            <a:r>
              <a:rPr lang="ru-RU" sz="2400" dirty="0"/>
              <a:t>к его </a:t>
            </a:r>
            <a:r>
              <a:rPr lang="ru-RU" sz="2400" dirty="0" smtClean="0"/>
              <a:t>закупорке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r>
              <a:rPr lang="ru-RU" sz="2400" dirty="0"/>
              <a:t>Чаще всего </a:t>
            </a:r>
            <a:r>
              <a:rPr lang="ru-RU" sz="2400" dirty="0" err="1"/>
              <a:t>эмболами</a:t>
            </a:r>
            <a:r>
              <a:rPr lang="ru-RU" sz="2400" dirty="0"/>
              <a:t> служат кусочки организованного тромба, скопления жира или газа, другие инородные тела (пластмассовые трубки, </a:t>
            </a:r>
            <a:r>
              <a:rPr lang="ru-RU" sz="2400" dirty="0" smtClean="0"/>
              <a:t>металлические </a:t>
            </a:r>
            <a:r>
              <a:rPr lang="ru-RU" sz="2400" dirty="0"/>
              <a:t>предметы, пули).</a:t>
            </a:r>
          </a:p>
          <a:p>
            <a:r>
              <a:rPr lang="ru-RU" sz="2400" dirty="0"/>
              <a:t>Эмболия периферических артерий встречается в 2 раза чаще у женщин, чем у мужчин, что объясняется большей подверженностью женщин </a:t>
            </a:r>
            <a:r>
              <a:rPr lang="ru-RU" sz="2400" dirty="0" smtClean="0"/>
              <a:t>ревматизму </a:t>
            </a:r>
            <a:r>
              <a:rPr lang="ru-RU" sz="2400" dirty="0"/>
              <a:t>и большей продолжительностью жизни. Эмболии могут </a:t>
            </a:r>
            <a:r>
              <a:rPr lang="ru-RU" sz="2400" dirty="0" smtClean="0"/>
              <a:t>наблюдаться </a:t>
            </a:r>
            <a:r>
              <a:rPr lang="ru-RU" sz="2400" dirty="0"/>
              <a:t>в любом возрасте, но чаще от 40 до 80 </a:t>
            </a:r>
            <a:r>
              <a:rPr lang="ru-RU" sz="2400" dirty="0" smtClean="0"/>
              <a:t>лет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3206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955" y="693905"/>
            <a:ext cx="106422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Консервативное лечение</a:t>
            </a:r>
          </a:p>
          <a:p>
            <a:r>
              <a:rPr lang="ru-RU" sz="2400" dirty="0"/>
              <a:t>1) </a:t>
            </a:r>
            <a:r>
              <a:rPr lang="ru-RU" sz="2400" dirty="0" err="1"/>
              <a:t>гепаринотерапия</a:t>
            </a:r>
            <a:r>
              <a:rPr lang="ru-RU" sz="2400" dirty="0"/>
              <a:t> с первых часов поступления из расчета 30000-40000 ед. в сутки через каждые 4 часа под контролем </a:t>
            </a:r>
            <a:r>
              <a:rPr lang="ru-RU" sz="2400" dirty="0" err="1" smtClean="0"/>
              <a:t>коагулограммы</a:t>
            </a:r>
            <a:endParaRPr lang="ru-RU" sz="2400" dirty="0"/>
          </a:p>
          <a:p>
            <a:r>
              <a:rPr lang="ru-RU" sz="2400" dirty="0"/>
              <a:t>2) </a:t>
            </a:r>
            <a:r>
              <a:rPr lang="ru-RU" sz="2400" dirty="0" err="1"/>
              <a:t>Реополиглюкин</a:t>
            </a:r>
            <a:r>
              <a:rPr lang="ru-RU" sz="2400" dirty="0"/>
              <a:t> 400-800 мл. в/в </a:t>
            </a:r>
            <a:r>
              <a:rPr lang="ru-RU" sz="2400" dirty="0" err="1" smtClean="0"/>
              <a:t>капельно</a:t>
            </a:r>
            <a:endParaRPr lang="ru-RU" sz="2400" dirty="0"/>
          </a:p>
          <a:p>
            <a:r>
              <a:rPr lang="ru-RU" sz="2400" dirty="0"/>
              <a:t>3) </a:t>
            </a:r>
            <a:r>
              <a:rPr lang="ru-RU" sz="2400" dirty="0" err="1"/>
              <a:t>трентал</a:t>
            </a:r>
            <a:r>
              <a:rPr lang="ru-RU" sz="2400" dirty="0"/>
              <a:t> по 5.0 мл. х 2 раза </a:t>
            </a:r>
            <a:r>
              <a:rPr lang="ru-RU" sz="2400" dirty="0" smtClean="0"/>
              <a:t>в/в</a:t>
            </a:r>
            <a:endParaRPr lang="ru-RU" sz="2400" dirty="0"/>
          </a:p>
          <a:p>
            <a:r>
              <a:rPr lang="ru-RU" sz="2400" dirty="0"/>
              <a:t>4) аспирин по 100 мг. в сутки через 2 </a:t>
            </a:r>
            <a:r>
              <a:rPr lang="ru-RU" sz="2400" dirty="0" smtClean="0"/>
              <a:t>дня</a:t>
            </a:r>
            <a:endParaRPr lang="ru-RU" sz="2400" dirty="0"/>
          </a:p>
          <a:p>
            <a:r>
              <a:rPr lang="ru-RU" sz="2400" dirty="0"/>
              <a:t>5) препараты никотиновой кислоты в/в и в таблетках (</a:t>
            </a:r>
            <a:r>
              <a:rPr lang="ru-RU" sz="2400" dirty="0" err="1"/>
              <a:t>никошпан</a:t>
            </a:r>
            <a:r>
              <a:rPr lang="ru-RU" sz="2400" dirty="0"/>
              <a:t>, </a:t>
            </a:r>
            <a:r>
              <a:rPr lang="ru-RU" sz="2400" dirty="0" err="1" smtClean="0"/>
              <a:t>ксантинол</a:t>
            </a:r>
            <a:r>
              <a:rPr lang="ru-RU" sz="2400" dirty="0" smtClean="0"/>
              <a:t> </a:t>
            </a:r>
            <a:r>
              <a:rPr lang="ru-RU" sz="2400" dirty="0" err="1"/>
              <a:t>никотионат</a:t>
            </a:r>
            <a:r>
              <a:rPr lang="ru-RU" sz="2400" dirty="0"/>
              <a:t>, </a:t>
            </a:r>
            <a:r>
              <a:rPr lang="ru-RU" sz="2400" dirty="0" err="1"/>
              <a:t>галидор</a:t>
            </a:r>
            <a:r>
              <a:rPr lang="ru-RU" sz="2400" dirty="0"/>
              <a:t> и др.)</a:t>
            </a:r>
          </a:p>
        </p:txBody>
      </p:sp>
    </p:spTree>
    <p:extLst>
      <p:ext uri="{BB962C8B-B14F-4D97-AF65-F5344CB8AC3E}">
        <p14:creationId xmlns:p14="http://schemas.microsoft.com/office/powerpoint/2010/main" val="3560862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186" y="512776"/>
            <a:ext cx="109084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Фибринолитическая</a:t>
            </a:r>
            <a:r>
              <a:rPr lang="ru-RU" sz="2000" b="1" dirty="0" smtClean="0"/>
              <a:t> </a:t>
            </a:r>
            <a:r>
              <a:rPr lang="ru-RU" sz="2000" b="1" dirty="0"/>
              <a:t>терапия </a:t>
            </a:r>
          </a:p>
          <a:p>
            <a:r>
              <a:rPr lang="ru-RU" sz="2000" dirty="0"/>
              <a:t>В ранние сроки возможен лизис тромба путем </a:t>
            </a:r>
            <a:r>
              <a:rPr lang="ru-RU" sz="2000" dirty="0" err="1"/>
              <a:t>эндоваскулярного</a:t>
            </a:r>
            <a:r>
              <a:rPr lang="ru-RU" sz="2000" dirty="0"/>
              <a:t> </a:t>
            </a:r>
            <a:r>
              <a:rPr lang="ru-RU" sz="2000" dirty="0" smtClean="0"/>
              <a:t>подведения </a:t>
            </a:r>
            <a:r>
              <a:rPr lang="ru-RU" sz="2000" dirty="0" err="1"/>
              <a:t>тромболитических</a:t>
            </a:r>
            <a:r>
              <a:rPr lang="ru-RU" sz="2000" dirty="0"/>
              <a:t> препаратов к </a:t>
            </a:r>
            <a:r>
              <a:rPr lang="ru-RU" sz="2000" dirty="0" err="1"/>
              <a:t>тромбированному</a:t>
            </a:r>
            <a:r>
              <a:rPr lang="ru-RU" sz="2000" dirty="0"/>
              <a:t> сегменту или в/системного введения </a:t>
            </a:r>
            <a:r>
              <a:rPr lang="ru-RU" sz="2000" dirty="0" err="1"/>
              <a:t>тромболитиков</a:t>
            </a:r>
            <a:r>
              <a:rPr lang="ru-RU" sz="2000" dirty="0"/>
              <a:t>. </a:t>
            </a:r>
          </a:p>
          <a:p>
            <a:r>
              <a:rPr lang="ru-RU" sz="2000" dirty="0"/>
              <a:t>Перед началом лечения определяют основные параметры свертывающей системы крови.  </a:t>
            </a:r>
          </a:p>
          <a:p>
            <a:r>
              <a:rPr lang="ru-RU" sz="2000" dirty="0"/>
              <a:t>Нормальные показатели:</a:t>
            </a:r>
          </a:p>
          <a:p>
            <a:r>
              <a:rPr lang="ru-RU" sz="2000" dirty="0"/>
              <a:t>время </a:t>
            </a:r>
            <a:r>
              <a:rPr lang="ru-RU" sz="2000" dirty="0" err="1"/>
              <a:t>рекальцификации</a:t>
            </a:r>
            <a:r>
              <a:rPr lang="ru-RU" sz="2000" dirty="0"/>
              <a:t> от 80 до 180 сек</a:t>
            </a:r>
          </a:p>
          <a:p>
            <a:r>
              <a:rPr lang="ru-RU" sz="2000" dirty="0" err="1"/>
              <a:t>протромбиновый</a:t>
            </a:r>
            <a:r>
              <a:rPr lang="ru-RU" sz="2000" dirty="0"/>
              <a:t> комплекс от 70 до 100%</a:t>
            </a:r>
          </a:p>
          <a:p>
            <a:r>
              <a:rPr lang="ru-RU" sz="2000" dirty="0"/>
              <a:t>фибриноген от 200 до 600 мг%</a:t>
            </a:r>
          </a:p>
          <a:p>
            <a:r>
              <a:rPr lang="ru-RU" sz="2000" dirty="0" err="1" smtClean="0"/>
              <a:t>эуглобулинфибринолиз</a:t>
            </a:r>
            <a:r>
              <a:rPr lang="ru-RU" sz="2000" dirty="0" smtClean="0"/>
              <a:t> </a:t>
            </a:r>
            <a:r>
              <a:rPr lang="ru-RU" sz="2000" dirty="0"/>
              <a:t>больше 3 часов</a:t>
            </a:r>
          </a:p>
          <a:p>
            <a:r>
              <a:rPr lang="ru-RU" sz="2000" dirty="0"/>
              <a:t>После пункции и </a:t>
            </a:r>
            <a:r>
              <a:rPr lang="ru-RU" sz="2000" dirty="0" err="1"/>
              <a:t>канюлирования</a:t>
            </a:r>
            <a:r>
              <a:rPr lang="ru-RU" sz="2000" dirty="0"/>
              <a:t> подкожной вены больному вводится от 50 до 100 мг. преднизолона, после чего вводится врачом начальная доза 250.000 МЕ </a:t>
            </a:r>
            <a:r>
              <a:rPr lang="ru-RU" sz="2000" dirty="0" err="1"/>
              <a:t>стрептокиназы</a:t>
            </a:r>
            <a:r>
              <a:rPr lang="ru-RU" sz="2000" dirty="0"/>
              <a:t> в 20 мл. физ. Раствора в течение 15 минут. За-тем через 4 часа дополнительно 750.000 МЕ </a:t>
            </a:r>
            <a:r>
              <a:rPr lang="ru-RU" sz="2000" dirty="0" err="1"/>
              <a:t>стрептокиназы</a:t>
            </a:r>
            <a:r>
              <a:rPr lang="ru-RU" sz="2000" dirty="0"/>
              <a:t> в 250 мл. </a:t>
            </a:r>
            <a:r>
              <a:rPr lang="ru-RU" sz="2000" dirty="0" smtClean="0"/>
              <a:t>физиологического </a:t>
            </a:r>
            <a:r>
              <a:rPr lang="ru-RU" sz="2000" dirty="0"/>
              <a:t>раствора (65 мл. в час), затем через каждые 8 часов вводят дважды </a:t>
            </a:r>
            <a:r>
              <a:rPr lang="ru-RU" sz="2000" dirty="0" err="1"/>
              <a:t>стрептокиназу</a:t>
            </a:r>
            <a:r>
              <a:rPr lang="ru-RU" sz="2000" dirty="0"/>
              <a:t> в той же дозе, после чего вводится препарат </a:t>
            </a:r>
            <a:r>
              <a:rPr lang="ru-RU" sz="2000" dirty="0" smtClean="0"/>
              <a:t>ежедневно </a:t>
            </a:r>
            <a:r>
              <a:rPr lang="ru-RU" sz="2000" dirty="0"/>
              <a:t>на дольше 6 дней (на курс 3.5 </a:t>
            </a:r>
            <a:r>
              <a:rPr lang="ru-RU" sz="2000" dirty="0" err="1"/>
              <a:t>милл</a:t>
            </a:r>
            <a:r>
              <a:rPr lang="ru-RU" sz="2000" dirty="0"/>
              <a:t>. МЕ). В течение 3 суток </a:t>
            </a:r>
            <a:r>
              <a:rPr lang="ru-RU" sz="2000" dirty="0" smtClean="0"/>
              <a:t>вводится </a:t>
            </a:r>
            <a:r>
              <a:rPr lang="ru-RU" sz="2000" dirty="0"/>
              <a:t>дополнительно гепарин по 30.000 ед. в сутки. Проводится </a:t>
            </a:r>
            <a:r>
              <a:rPr lang="ru-RU" sz="2000" dirty="0" smtClean="0"/>
              <a:t>постоянный </a:t>
            </a:r>
            <a:r>
              <a:rPr lang="ru-RU" sz="2000" dirty="0"/>
              <a:t>лабораторный контроль </a:t>
            </a:r>
            <a:r>
              <a:rPr lang="ru-RU" sz="2000" dirty="0" err="1"/>
              <a:t>тромбинового</a:t>
            </a:r>
            <a:r>
              <a:rPr lang="ru-RU" sz="2000" dirty="0"/>
              <a:t> времени, которое должно в 2-3 раза превышать исходное</a:t>
            </a:r>
          </a:p>
        </p:txBody>
      </p:sp>
    </p:spTree>
    <p:extLst>
      <p:ext uri="{BB962C8B-B14F-4D97-AF65-F5344CB8AC3E}">
        <p14:creationId xmlns:p14="http://schemas.microsoft.com/office/powerpoint/2010/main" val="61654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684194"/>
            <a:ext cx="107323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Хирургическое </a:t>
            </a:r>
            <a:r>
              <a:rPr lang="ru-RU" sz="2400" b="1" dirty="0" smtClean="0"/>
              <a:t>лечение</a:t>
            </a:r>
            <a:r>
              <a:rPr lang="ru-RU" sz="2400" dirty="0" smtClean="0"/>
              <a:t> </a:t>
            </a:r>
            <a:r>
              <a:rPr lang="ru-RU" sz="2400" dirty="0"/>
              <a:t>при тромбозе не может ограничиваться </a:t>
            </a:r>
            <a:r>
              <a:rPr lang="ru-RU" sz="2400" dirty="0" err="1" smtClean="0"/>
              <a:t>тромбэктомией</a:t>
            </a:r>
            <a:r>
              <a:rPr lang="ru-RU" sz="2400" dirty="0"/>
              <a:t>. Необходимы реконструктивные операции типа шунтирования, </a:t>
            </a:r>
            <a:r>
              <a:rPr lang="ru-RU" sz="2400" dirty="0" err="1"/>
              <a:t>тромбэндартерэктомии</a:t>
            </a:r>
            <a:r>
              <a:rPr lang="ru-RU" sz="2400" dirty="0"/>
              <a:t> и др.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b="1" dirty="0"/>
              <a:t>Профилактика </a:t>
            </a:r>
            <a:r>
              <a:rPr lang="ru-RU" sz="2400" b="1" dirty="0" smtClean="0"/>
              <a:t>эмболии</a:t>
            </a:r>
            <a:endParaRPr lang="ru-RU" sz="2400" dirty="0"/>
          </a:p>
          <a:p>
            <a:r>
              <a:rPr lang="ru-RU" sz="2400" dirty="0" smtClean="0"/>
              <a:t>Если </a:t>
            </a:r>
            <a:r>
              <a:rPr lang="ru-RU" sz="2400" dirty="0"/>
              <a:t>остается </a:t>
            </a:r>
            <a:r>
              <a:rPr lang="ru-RU" sz="2400" dirty="0" err="1"/>
              <a:t>эмбологенный</a:t>
            </a:r>
            <a:r>
              <a:rPr lang="ru-RU" sz="2400" dirty="0"/>
              <a:t> очаг, то рецидив эмболии весьма вероятен. Основная задача состоит в выявлении </a:t>
            </a:r>
            <a:r>
              <a:rPr lang="ru-RU" sz="2400" dirty="0" smtClean="0"/>
              <a:t>источников </a:t>
            </a:r>
            <a:r>
              <a:rPr lang="ru-RU" sz="2400" dirty="0"/>
              <a:t>эмболии и их устранения (при пороках сердца коррекция клапанной недостаточности, при аневризмах аорты, подключичной артерии резекция аневризмы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09576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Хроническая артериальная недостаточность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290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87" y="632678"/>
            <a:ext cx="108740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Хроническая артериальная недостаточность - синдром, </a:t>
            </a:r>
            <a:r>
              <a:rPr lang="ru-RU" sz="2400" dirty="0" smtClean="0"/>
              <a:t>характеризующийся </a:t>
            </a:r>
            <a:r>
              <a:rPr lang="ru-RU" sz="2400" dirty="0"/>
              <a:t>медленным </a:t>
            </a:r>
            <a:r>
              <a:rPr lang="ru-RU" sz="2400" dirty="0" smtClean="0"/>
              <a:t>прогрессирующим </a:t>
            </a:r>
            <a:r>
              <a:rPr lang="ru-RU" sz="2400" dirty="0"/>
              <a:t>течением облитерации </a:t>
            </a:r>
            <a:r>
              <a:rPr lang="ru-RU" sz="2400" dirty="0" smtClean="0"/>
              <a:t>просвета </a:t>
            </a:r>
            <a:r>
              <a:rPr lang="ru-RU" sz="2400" dirty="0"/>
              <a:t>артерий, </a:t>
            </a:r>
            <a:r>
              <a:rPr lang="ru-RU" sz="2400" dirty="0" smtClean="0"/>
              <a:t>ведущей </a:t>
            </a:r>
            <a:r>
              <a:rPr lang="ru-RU" sz="2400" dirty="0"/>
              <a:t>к развитию хронической ишемии </a:t>
            </a:r>
            <a:r>
              <a:rPr lang="ru-RU" sz="2400" dirty="0" smtClean="0"/>
              <a:t>конечности</a:t>
            </a:r>
          </a:p>
          <a:p>
            <a:endParaRPr lang="ru-RU" sz="2400" dirty="0"/>
          </a:p>
          <a:p>
            <a:r>
              <a:rPr lang="ru-RU" sz="2400" dirty="0"/>
              <a:t>Причины ХАН:</a:t>
            </a:r>
          </a:p>
          <a:p>
            <a:r>
              <a:rPr lang="ru-RU" sz="2400" dirty="0"/>
              <a:t>1.	Облитерирующий атеросклероз</a:t>
            </a:r>
          </a:p>
          <a:p>
            <a:r>
              <a:rPr lang="ru-RU" sz="2400" dirty="0"/>
              <a:t>2.	Облитерирующий тромбангиит</a:t>
            </a:r>
          </a:p>
          <a:p>
            <a:r>
              <a:rPr lang="ru-RU" sz="2400" dirty="0"/>
              <a:t>3.	Неспецифический </a:t>
            </a:r>
            <a:r>
              <a:rPr lang="ru-RU" sz="2400" dirty="0" err="1"/>
              <a:t>аортоартериит</a:t>
            </a:r>
            <a:endParaRPr lang="ru-RU" sz="2400" dirty="0"/>
          </a:p>
          <a:p>
            <a:r>
              <a:rPr lang="ru-RU" sz="2400" dirty="0"/>
              <a:t>4.	Диабетическая </a:t>
            </a:r>
            <a:r>
              <a:rPr lang="ru-RU" sz="2400" dirty="0" err="1"/>
              <a:t>ангиопатия</a:t>
            </a:r>
            <a:endParaRPr lang="ru-RU" sz="2400" dirty="0"/>
          </a:p>
          <a:p>
            <a:r>
              <a:rPr lang="ru-RU" sz="2400" dirty="0"/>
              <a:t>5.	Болезнь </a:t>
            </a:r>
            <a:r>
              <a:rPr lang="ru-RU" sz="2400" dirty="0" err="1"/>
              <a:t>Рейно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6992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8" y="728961"/>
            <a:ext cx="1066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Классификация ХАН </a:t>
            </a:r>
            <a:r>
              <a:rPr lang="ru-RU" sz="2400" dirty="0" err="1"/>
              <a:t>Фонтейна</a:t>
            </a:r>
            <a:r>
              <a:rPr lang="ru-RU" sz="2400" dirty="0"/>
              <a:t>-Покровского:</a:t>
            </a:r>
          </a:p>
          <a:p>
            <a:r>
              <a:rPr lang="ru-RU" sz="2400" dirty="0" smtClean="0"/>
              <a:t>I стадия</a:t>
            </a:r>
            <a:r>
              <a:rPr lang="ru-RU" sz="2400" dirty="0"/>
              <a:t>: не лимитирующая и не постоянная </a:t>
            </a:r>
            <a:r>
              <a:rPr lang="ru-RU" sz="2400" dirty="0" smtClean="0"/>
              <a:t>перемежающая </a:t>
            </a:r>
            <a:r>
              <a:rPr lang="ru-RU" sz="2400" dirty="0"/>
              <a:t>хромота. Характерны повышение </a:t>
            </a:r>
            <a:r>
              <a:rPr lang="ru-RU" sz="2400" dirty="0" smtClean="0"/>
              <a:t>чувствительности </a:t>
            </a:r>
            <a:r>
              <a:rPr lang="ru-RU" sz="2400" dirty="0"/>
              <a:t>к холоду, судороги и </a:t>
            </a:r>
            <a:r>
              <a:rPr lang="ru-RU" sz="2400" dirty="0" smtClean="0"/>
              <a:t>парестезии</a:t>
            </a:r>
            <a:r>
              <a:rPr lang="ru-RU" sz="2400" dirty="0"/>
              <a:t>, уменьшение волосяного покрова на конечности и </a:t>
            </a:r>
            <a:r>
              <a:rPr lang="ru-RU" sz="2400" dirty="0" smtClean="0"/>
              <a:t>замедленный </a:t>
            </a:r>
            <a:r>
              <a:rPr lang="ru-RU" sz="2400" dirty="0"/>
              <a:t>рост ногтей, ослабление пульсации на </a:t>
            </a:r>
            <a:r>
              <a:rPr lang="ru-RU" sz="2400" dirty="0" smtClean="0"/>
              <a:t>стопах</a:t>
            </a:r>
            <a:endParaRPr lang="ru-RU" sz="2400" dirty="0"/>
          </a:p>
          <a:p>
            <a:r>
              <a:rPr lang="ru-RU" sz="2400" dirty="0" smtClean="0"/>
              <a:t>II стадия</a:t>
            </a:r>
            <a:r>
              <a:rPr lang="ru-RU" sz="2400" dirty="0"/>
              <a:t>: лимитирующая перемежающая хромота:</a:t>
            </a:r>
          </a:p>
          <a:p>
            <a:r>
              <a:rPr lang="ru-RU" sz="2400" dirty="0" smtClean="0"/>
              <a:t>II А </a:t>
            </a:r>
            <a:r>
              <a:rPr lang="ru-RU" sz="2400" dirty="0"/>
              <a:t>стадия - дистанция без боли обычным шагом &gt;200 </a:t>
            </a:r>
            <a:r>
              <a:rPr lang="ru-RU" sz="2400" dirty="0" smtClean="0"/>
              <a:t>м</a:t>
            </a:r>
          </a:p>
          <a:p>
            <a:r>
              <a:rPr lang="en-US" sz="2400" dirty="0" smtClean="0"/>
              <a:t>III</a:t>
            </a:r>
            <a:r>
              <a:rPr lang="ru-RU" sz="2400" dirty="0" smtClean="0"/>
              <a:t> В </a:t>
            </a:r>
            <a:r>
              <a:rPr lang="ru-RU" sz="2400" dirty="0"/>
              <a:t>стадия - дистанция без боли &lt; 200 </a:t>
            </a:r>
            <a:r>
              <a:rPr lang="ru-RU" sz="2400" dirty="0" smtClean="0"/>
              <a:t>м</a:t>
            </a:r>
            <a:endParaRPr lang="ru-RU" sz="2400" dirty="0"/>
          </a:p>
          <a:p>
            <a:r>
              <a:rPr lang="ru-RU" sz="2400" dirty="0" smtClean="0"/>
              <a:t>III стадия</a:t>
            </a:r>
            <a:r>
              <a:rPr lang="ru-RU" sz="2400" dirty="0"/>
              <a:t>: боли в состоянии </a:t>
            </a:r>
            <a:r>
              <a:rPr lang="ru-RU" sz="2400" dirty="0" smtClean="0"/>
              <a:t>покоя</a:t>
            </a:r>
            <a:endParaRPr lang="ru-RU" sz="2400" dirty="0"/>
          </a:p>
          <a:p>
            <a:r>
              <a:rPr lang="ru-RU" sz="2400" dirty="0"/>
              <a:t>Боли появляются вначале по ночам, при </a:t>
            </a:r>
            <a:r>
              <a:rPr lang="ru-RU" sz="2400" dirty="0" smtClean="0"/>
              <a:t>опускании </a:t>
            </a:r>
            <a:r>
              <a:rPr lang="ru-RU" sz="2400" dirty="0"/>
              <a:t>ноги вниз </a:t>
            </a:r>
            <a:r>
              <a:rPr lang="ru-RU" sz="2400" dirty="0" smtClean="0"/>
              <a:t>характерно </a:t>
            </a:r>
            <a:r>
              <a:rPr lang="ru-RU" sz="2400" dirty="0"/>
              <a:t>стихание боли, развивается гипостатический отёк, характерна </a:t>
            </a:r>
            <a:r>
              <a:rPr lang="ru-RU" sz="2400" dirty="0" smtClean="0"/>
              <a:t>бледность </a:t>
            </a:r>
            <a:r>
              <a:rPr lang="ru-RU" sz="2400" dirty="0"/>
              <a:t>и </a:t>
            </a:r>
            <a:r>
              <a:rPr lang="ru-RU" sz="2400" dirty="0" err="1" smtClean="0"/>
              <a:t>цианотичность</a:t>
            </a:r>
            <a:r>
              <a:rPr lang="ru-RU" sz="2400" dirty="0" smtClean="0"/>
              <a:t> стопы</a:t>
            </a:r>
            <a:endParaRPr lang="ru-RU" sz="2400" dirty="0"/>
          </a:p>
          <a:p>
            <a:r>
              <a:rPr lang="ru-RU" sz="2400" dirty="0" smtClean="0"/>
              <a:t>IV стадия</a:t>
            </a:r>
            <a:r>
              <a:rPr lang="ru-RU" sz="2400" dirty="0"/>
              <a:t>: </a:t>
            </a:r>
            <a:r>
              <a:rPr lang="ru-RU" sz="2400" dirty="0" err="1"/>
              <a:t>Гангренозно</a:t>
            </a:r>
            <a:r>
              <a:rPr lang="ru-RU" sz="2400" dirty="0"/>
              <a:t>-язвенная, характеризуется появлением </a:t>
            </a:r>
            <a:r>
              <a:rPr lang="ru-RU" sz="2400" dirty="0" smtClean="0"/>
              <a:t>язвенно-некротических </a:t>
            </a:r>
            <a:r>
              <a:rPr lang="ru-RU" sz="2400" dirty="0"/>
              <a:t>изменений </a:t>
            </a:r>
            <a:r>
              <a:rPr lang="ru-RU" sz="2400" dirty="0" smtClean="0"/>
              <a:t>тканей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7786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87" y="648933"/>
            <a:ext cx="108740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Хроническая критическая ишемия нижних </a:t>
            </a:r>
            <a:r>
              <a:rPr lang="ru-RU" sz="2400" dirty="0" smtClean="0"/>
              <a:t>конечностей </a:t>
            </a:r>
            <a:r>
              <a:rPr lang="ru-RU" sz="2400" dirty="0"/>
              <a:t>- </a:t>
            </a:r>
            <a:r>
              <a:rPr lang="ru-RU" sz="2400" dirty="0" smtClean="0"/>
              <a:t>постоянная </a:t>
            </a:r>
            <a:r>
              <a:rPr lang="ru-RU" sz="2400" dirty="0"/>
              <a:t>боль в покое, требующая обезболивания в течение 2 недель и более, </a:t>
            </a:r>
            <a:r>
              <a:rPr lang="ru-RU" sz="2400" dirty="0" smtClean="0"/>
              <a:t>трофическая </a:t>
            </a:r>
            <a:r>
              <a:rPr lang="ru-RU" sz="2400" dirty="0"/>
              <a:t>язва или гангрена пальцев или стопы, возникшие на фоне хронической артериальной недостаточности нижних конечностей (</a:t>
            </a:r>
            <a:r>
              <a:rPr lang="ru-RU" sz="2400" dirty="0" smtClean="0"/>
              <a:t>соответствует </a:t>
            </a:r>
            <a:r>
              <a:rPr lang="ru-RU" sz="2400" dirty="0"/>
              <a:t>III и IV стадиям по классификации </a:t>
            </a:r>
            <a:r>
              <a:rPr lang="ru-RU" sz="2400" dirty="0" err="1"/>
              <a:t>Фонтейна</a:t>
            </a:r>
            <a:r>
              <a:rPr lang="ru-RU" sz="2400" dirty="0"/>
              <a:t>-Покровского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1604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186" y="515737"/>
            <a:ext cx="1088264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Функциональные пробы: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роба </a:t>
            </a:r>
            <a:r>
              <a:rPr lang="ru-RU" sz="2000" dirty="0" err="1"/>
              <a:t>Оппеля</a:t>
            </a:r>
            <a:r>
              <a:rPr lang="ru-RU" sz="2000" dirty="0"/>
              <a:t>: больной в положении лежа на спине, поднимает ноги на 40-50 см вверх и опускает вниз через 3-5 минут - на стороне поражения цианотично-бледная окраска кожных </a:t>
            </a:r>
            <a:r>
              <a:rPr lang="ru-RU" sz="2000" dirty="0" smtClean="0"/>
              <a:t>покровов</a:t>
            </a:r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роба </a:t>
            </a:r>
            <a:r>
              <a:rPr lang="ru-RU" sz="2000" dirty="0" err="1"/>
              <a:t>Самуэльса</a:t>
            </a:r>
            <a:r>
              <a:rPr lang="ru-RU" sz="2000" dirty="0"/>
              <a:t>: больной, в положении лежа на спине, поднимает ноги под углом 45 градусов вверх, производит быстрое сгибание и </a:t>
            </a:r>
            <a:r>
              <a:rPr lang="ru-RU" sz="2000" dirty="0" smtClean="0"/>
              <a:t>разгибание </a:t>
            </a:r>
            <a:r>
              <a:rPr lang="ru-RU" sz="2000" dirty="0"/>
              <a:t>стопы и через 5-10 секунд - на стороне поражения происходит </a:t>
            </a:r>
            <a:r>
              <a:rPr lang="ru-RU" sz="2000" dirty="0" smtClean="0"/>
              <a:t>резкое </a:t>
            </a:r>
            <a:r>
              <a:rPr lang="ru-RU" sz="2000" dirty="0"/>
              <a:t>побледнение кожных </a:t>
            </a:r>
            <a:r>
              <a:rPr lang="ru-RU" sz="2000" dirty="0" smtClean="0"/>
              <a:t>покровов</a:t>
            </a:r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роба </a:t>
            </a:r>
            <a:r>
              <a:rPr lang="ru-RU" sz="2000" dirty="0" err="1"/>
              <a:t>Голдфламма</a:t>
            </a:r>
            <a:r>
              <a:rPr lang="ru-RU" sz="2000" dirty="0"/>
              <a:t>: больной, в положении лежа на спине, поднимает ноги под углом 45 градусов вверх, производит быстрое сгибание и </a:t>
            </a:r>
            <a:r>
              <a:rPr lang="ru-RU" sz="2000" dirty="0" smtClean="0"/>
              <a:t>разгибание </a:t>
            </a:r>
            <a:r>
              <a:rPr lang="ru-RU" sz="2000" dirty="0"/>
              <a:t>стопы и через 5-10 секунд - на стороне поражения ощущение боли в </a:t>
            </a:r>
            <a:r>
              <a:rPr lang="ru-RU" sz="2000" dirty="0" smtClean="0"/>
              <a:t>стопе</a:t>
            </a:r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роба </a:t>
            </a:r>
            <a:r>
              <a:rPr lang="ru-RU" sz="2000" dirty="0"/>
              <a:t>Бурденко: появление мраморной окраски кожи на </a:t>
            </a:r>
            <a:r>
              <a:rPr lang="ru-RU" sz="2000" dirty="0" smtClean="0"/>
              <a:t>подошвенной </a:t>
            </a:r>
            <a:r>
              <a:rPr lang="ru-RU" sz="2000" dirty="0"/>
              <a:t>поверхности стопы больного при сгибании им конечности в коленном </a:t>
            </a:r>
            <a:r>
              <a:rPr lang="ru-RU" sz="2000" dirty="0" smtClean="0"/>
              <a:t>суставе</a:t>
            </a:r>
            <a:endParaRPr lang="ru-RU" sz="2000" dirty="0"/>
          </a:p>
          <a:p>
            <a:r>
              <a:rPr lang="ru-RU" sz="2000" dirty="0"/>
              <a:t>К</a:t>
            </a:r>
            <a:r>
              <a:rPr lang="ru-RU" sz="2000" dirty="0" smtClean="0"/>
              <a:t>оленный </a:t>
            </a:r>
            <a:r>
              <a:rPr lang="ru-RU" sz="2000" dirty="0"/>
              <a:t>феномен </a:t>
            </a:r>
            <a:r>
              <a:rPr lang="ru-RU" sz="2000" dirty="0" err="1"/>
              <a:t>Пальченкова</a:t>
            </a:r>
            <a:r>
              <a:rPr lang="ru-RU" sz="2000" dirty="0"/>
              <a:t>: больной, в положении сидя нога на ногу, через 5-10 секунд - на стороне поражения развивается парестезия, побледнение кожных покровов и ощущение </a:t>
            </a:r>
            <a:r>
              <a:rPr lang="ru-RU" sz="2000" dirty="0" smtClean="0"/>
              <a:t>боли</a:t>
            </a:r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роба </a:t>
            </a:r>
            <a:r>
              <a:rPr lang="ru-RU" sz="2000" dirty="0"/>
              <a:t>на реактивную гиперемию, проба </a:t>
            </a:r>
            <a:r>
              <a:rPr lang="ru-RU" sz="2000" dirty="0" smtClean="0"/>
              <a:t>Шамова-</a:t>
            </a:r>
            <a:r>
              <a:rPr lang="ru-RU" sz="2000" dirty="0" err="1" smtClean="0"/>
              <a:t>Ситенко</a:t>
            </a:r>
            <a:r>
              <a:rPr lang="ru-RU" sz="2000" dirty="0"/>
              <a:t>: </a:t>
            </a:r>
            <a:r>
              <a:rPr lang="ru-RU" sz="2000" dirty="0" smtClean="0"/>
              <a:t>появление </a:t>
            </a:r>
            <a:r>
              <a:rPr lang="ru-RU" sz="2000" dirty="0"/>
              <a:t>ярко розовой окраски кожи на пальцах стопы и кисти после 5 </a:t>
            </a:r>
            <a:r>
              <a:rPr lang="ru-RU" sz="2000" dirty="0" smtClean="0"/>
              <a:t>минутной </a:t>
            </a:r>
            <a:r>
              <a:rPr lang="ru-RU" sz="2000" dirty="0"/>
              <a:t>компрессии бедра или плеча пневматической манжеткой. В норме обычная окраска кожных покровов восстанавливается через 20-30 секунд после прекращения компрессии манжеткой, при наличии поражения </a:t>
            </a:r>
            <a:r>
              <a:rPr lang="ru-RU" sz="2000" dirty="0" smtClean="0"/>
              <a:t>сосудов </a:t>
            </a:r>
            <a:r>
              <a:rPr lang="ru-RU" sz="2000" dirty="0"/>
              <a:t>- окраска восстанавливается </a:t>
            </a:r>
            <a:r>
              <a:rPr lang="ru-RU" sz="2000" dirty="0" smtClean="0"/>
              <a:t>позже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4512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4" y="645764"/>
            <a:ext cx="100884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Алгоритм диагностики ХАН:</a:t>
            </a:r>
          </a:p>
          <a:p>
            <a:r>
              <a:rPr lang="ru-RU" sz="2400" dirty="0"/>
              <a:t>1.	Дифференцирование болезней сосудов от вторичных синдромов</a:t>
            </a:r>
          </a:p>
          <a:p>
            <a:r>
              <a:rPr lang="ru-RU" sz="2400" dirty="0"/>
              <a:t>2.	Выявление локализации окклюзии (стеноза)</a:t>
            </a:r>
          </a:p>
          <a:p>
            <a:r>
              <a:rPr lang="ru-RU" sz="2400" dirty="0"/>
              <a:t>3.	Определение нозологической формы</a:t>
            </a:r>
          </a:p>
          <a:p>
            <a:r>
              <a:rPr lang="ru-RU" sz="2400" dirty="0"/>
              <a:t>4.	Оценка стадии ХАН </a:t>
            </a:r>
          </a:p>
        </p:txBody>
      </p:sp>
    </p:spTree>
    <p:extLst>
      <p:ext uri="{BB962C8B-B14F-4D97-AF65-F5344CB8AC3E}">
        <p14:creationId xmlns:p14="http://schemas.microsoft.com/office/powerpoint/2010/main" val="336421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7" y="671315"/>
            <a:ext cx="107581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Дифференциальная диагностика ХАН:</a:t>
            </a:r>
          </a:p>
          <a:p>
            <a:r>
              <a:rPr lang="ru-RU" sz="2400" dirty="0" smtClean="0"/>
              <a:t>1. Хроническая </a:t>
            </a:r>
            <a:r>
              <a:rPr lang="ru-RU" sz="2400" dirty="0"/>
              <a:t>венозная недостаточность - нет перемежающей </a:t>
            </a:r>
            <a:r>
              <a:rPr lang="ru-RU" sz="2400" dirty="0" smtClean="0"/>
              <a:t>хромоты</a:t>
            </a:r>
            <a:r>
              <a:rPr lang="ru-RU" sz="2400" dirty="0"/>
              <a:t>, боль ноющего характера ближе к вечеру, язвы располагаются по внутренней поверхности голени, пульсация </a:t>
            </a:r>
            <a:r>
              <a:rPr lang="ru-RU" sz="2400" dirty="0" smtClean="0"/>
              <a:t>сохранена</a:t>
            </a:r>
            <a:endParaRPr lang="ru-RU" sz="2400" dirty="0"/>
          </a:p>
          <a:p>
            <a:r>
              <a:rPr lang="ru-RU" sz="2400" dirty="0" smtClean="0"/>
              <a:t>2. Невралгии </a:t>
            </a:r>
            <a:r>
              <a:rPr lang="ru-RU" sz="2400" dirty="0"/>
              <a:t>- боль простреливающего характера от ягодицы в </a:t>
            </a:r>
            <a:r>
              <a:rPr lang="ru-RU" sz="2400" dirty="0" smtClean="0"/>
              <a:t>дистальном </a:t>
            </a:r>
            <a:r>
              <a:rPr lang="ru-RU" sz="2400" dirty="0"/>
              <a:t>направлении, перемежающей хромоты нет, пульсация </a:t>
            </a:r>
            <a:r>
              <a:rPr lang="ru-RU" sz="2400" dirty="0" smtClean="0"/>
              <a:t>сохранена</a:t>
            </a:r>
            <a:endParaRPr lang="ru-RU" sz="2400" dirty="0"/>
          </a:p>
          <a:p>
            <a:r>
              <a:rPr lang="ru-RU" sz="2400" dirty="0" smtClean="0"/>
              <a:t>3. Артрозы </a:t>
            </a:r>
            <a:r>
              <a:rPr lang="ru-RU" sz="2400" dirty="0"/>
              <a:t>и артриты - боль, отек и гиперемия только области сустава, пульсация </a:t>
            </a:r>
            <a:r>
              <a:rPr lang="ru-RU" sz="2400" dirty="0" smtClean="0"/>
              <a:t>сохранена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331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87" y="690118"/>
            <a:ext cx="107452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Основными источниками эмболии периферических артерий в настоящее время принято считать заболевания сердца (95% всех случаев). При этом более половины из них приходится на атеросклеротические </a:t>
            </a:r>
            <a:r>
              <a:rPr lang="ru-RU" sz="2400" dirty="0" err="1"/>
              <a:t>кардиопатии</a:t>
            </a:r>
            <a:r>
              <a:rPr lang="ru-RU" sz="2400" dirty="0"/>
              <a:t>: инфаркт миокарда, постинфарктный кардиосклероз, аневризмы сердца. Приобретенный порок сердца составляет 40-43% и врожденные пороки 1-2%. </a:t>
            </a:r>
          </a:p>
          <a:p>
            <a:r>
              <a:rPr lang="ru-RU" sz="2400" dirty="0"/>
              <a:t>Из внесердечных источников эмболий первое место занимает аневризма аорты (34%), затем аневризма подключичной артерии, тромбоз вен </a:t>
            </a:r>
            <a:r>
              <a:rPr lang="ru-RU" sz="2400" dirty="0" smtClean="0"/>
              <a:t>большого </a:t>
            </a:r>
            <a:r>
              <a:rPr lang="ru-RU" sz="2400" dirty="0"/>
              <a:t>круга кровообращения (при дефектах сердечных перегородок), пневмония, опухоли легких.</a:t>
            </a:r>
          </a:p>
          <a:p>
            <a:r>
              <a:rPr lang="ru-RU" sz="2400" dirty="0"/>
              <a:t>Примерно у 8% больных с эмболией источник ее остается не известным.</a:t>
            </a:r>
          </a:p>
          <a:p>
            <a:r>
              <a:rPr lang="ru-RU" sz="2400" dirty="0"/>
              <a:t>У большинства больных с эмболиями отмечается различные нарушения ритма сердца, чаще в виде мерцательной аритмии, которые способствуют внутрисердечному </a:t>
            </a:r>
            <a:r>
              <a:rPr lang="ru-RU" sz="2400" dirty="0" err="1"/>
              <a:t>тромбообразованию</a:t>
            </a:r>
            <a:r>
              <a:rPr lang="ru-RU" sz="2400" dirty="0"/>
              <a:t>.</a:t>
            </a:r>
          </a:p>
          <a:p>
            <a:r>
              <a:rPr lang="ru-RU" sz="2400" dirty="0"/>
              <a:t>В большинстве случаев </a:t>
            </a:r>
            <a:r>
              <a:rPr lang="ru-RU" sz="2400" dirty="0" err="1"/>
              <a:t>эмболы</a:t>
            </a:r>
            <a:r>
              <a:rPr lang="ru-RU" sz="2400" dirty="0"/>
              <a:t> локализуются в области бифуркации </a:t>
            </a:r>
            <a:r>
              <a:rPr lang="ru-RU" sz="2400" dirty="0" smtClean="0"/>
              <a:t>артерий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7980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823" y="541702"/>
            <a:ext cx="107924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Специальные методы исследования ХАН:</a:t>
            </a:r>
          </a:p>
          <a:p>
            <a:r>
              <a:rPr lang="ru-RU" sz="2400" dirty="0" smtClean="0"/>
              <a:t>1. Ультразвуковая </a:t>
            </a:r>
            <a:r>
              <a:rPr lang="ru-RU" sz="2400" dirty="0"/>
              <a:t>допплерография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Тредмил</a:t>
            </a:r>
            <a:r>
              <a:rPr lang="ru-RU" sz="2400" dirty="0" smtClean="0"/>
              <a:t>-тест</a:t>
            </a:r>
            <a:endParaRPr lang="ru-RU" sz="2400" dirty="0"/>
          </a:p>
          <a:p>
            <a:r>
              <a:rPr lang="ru-RU" sz="2400" dirty="0" smtClean="0"/>
              <a:t>3. Ультразвуковое </a:t>
            </a:r>
            <a:r>
              <a:rPr lang="ru-RU" sz="2400" dirty="0"/>
              <a:t>дуплексное сканирование</a:t>
            </a:r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Транскутанное</a:t>
            </a:r>
            <a:r>
              <a:rPr lang="ru-RU" sz="2400" dirty="0" smtClean="0"/>
              <a:t> </a:t>
            </a:r>
            <a:r>
              <a:rPr lang="ru-RU" sz="2400" dirty="0" err="1"/>
              <a:t>мониторирование</a:t>
            </a:r>
            <a:r>
              <a:rPr lang="ru-RU" sz="2400" dirty="0"/>
              <a:t> газов</a:t>
            </a:r>
          </a:p>
          <a:p>
            <a:r>
              <a:rPr lang="ru-RU" sz="2400" dirty="0" smtClean="0"/>
              <a:t>5. Лазерная </a:t>
            </a:r>
            <a:r>
              <a:rPr lang="ru-RU" sz="2400" dirty="0"/>
              <a:t>допплерография (</a:t>
            </a:r>
            <a:r>
              <a:rPr lang="ru-RU" sz="2400" dirty="0" err="1"/>
              <a:t>флоуметрия</a:t>
            </a:r>
            <a:r>
              <a:rPr lang="ru-RU" sz="2400" dirty="0"/>
              <a:t>)</a:t>
            </a:r>
          </a:p>
          <a:p>
            <a:r>
              <a:rPr lang="ru-RU" sz="2400" dirty="0" smtClean="0"/>
              <a:t>6. Ангиография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2920268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3" y="613051"/>
            <a:ext cx="107710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Ультразвуковая </a:t>
            </a:r>
            <a:r>
              <a:rPr lang="ru-RU" sz="2400" b="1" dirty="0"/>
              <a:t>допплерография (</a:t>
            </a:r>
            <a:r>
              <a:rPr lang="ru-RU" sz="2400" b="1" dirty="0" err="1"/>
              <a:t>флоуметрия</a:t>
            </a:r>
            <a:r>
              <a:rPr lang="ru-RU" sz="2400" b="1" dirty="0"/>
              <a:t>) </a:t>
            </a:r>
            <a:r>
              <a:rPr lang="ru-RU" sz="2400" dirty="0"/>
              <a:t>основана на физическом эффекте </a:t>
            </a:r>
            <a:r>
              <a:rPr lang="ru-RU" sz="2400" dirty="0" err="1"/>
              <a:t>Допплера</a:t>
            </a:r>
            <a:r>
              <a:rPr lang="ru-RU" sz="2400" dirty="0"/>
              <a:t> и заключается в определении УЗ-колебаний от жидкости, протекающей по сосудам. Позволяет определить линейную и объёмную скорость кровотока, топическую форму поражения, примерно определить зоны окклюзии, произвести количественную оценку коллатерального кровотока с помощью </a:t>
            </a:r>
            <a:r>
              <a:rPr lang="ru-RU" sz="2400" dirty="0" err="1"/>
              <a:t>лодыжечно</a:t>
            </a:r>
            <a:r>
              <a:rPr lang="ru-RU" sz="2400" dirty="0"/>
              <a:t>-плечевого индекса (ЛПИ).</a:t>
            </a:r>
          </a:p>
          <a:p>
            <a:r>
              <a:rPr lang="ru-RU" sz="2400" dirty="0"/>
              <a:t>Важным показателем является величина систолического АД на уровне лодыжки и его отношение к систолическому давлению на плече - индекс давления (ЛПИ). В норме индекс давления равен 1.0 (100%). При ишемии II степени лодыжечный индекс давления равен 0.7. При ишемии III степени снижается до 0.5, а при ишемии IV степени до 0.3 и ниже</a:t>
            </a:r>
          </a:p>
        </p:txBody>
      </p:sp>
    </p:spTree>
    <p:extLst>
      <p:ext uri="{BB962C8B-B14F-4D97-AF65-F5344CB8AC3E}">
        <p14:creationId xmlns:p14="http://schemas.microsoft.com/office/powerpoint/2010/main" val="35521731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677651"/>
            <a:ext cx="107195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осле </a:t>
            </a:r>
            <a:r>
              <a:rPr lang="ru-RU" sz="2400" dirty="0"/>
              <a:t>измерения ЛПИ, выполняется </a:t>
            </a:r>
            <a:r>
              <a:rPr lang="ru-RU" sz="2400" b="1" dirty="0" err="1"/>
              <a:t>тредмил</a:t>
            </a:r>
            <a:r>
              <a:rPr lang="ru-RU" sz="2400" b="1" dirty="0"/>
              <a:t>-тест </a:t>
            </a:r>
            <a:r>
              <a:rPr lang="ru-RU" sz="2400" dirty="0"/>
              <a:t>с физической нагрузкой на дорожке длиной 200 метров, угол дорожки -0°, скорость движения 3.2 км/ч. При такой скорости ходьбы расчетное время составляет 225 с, после чего пациента останавливают и в горизонтальном положении измеряют ЛПИ в течение 1 минуты, исследование заканчивают тогда, когда ЛПИ восстанавливается до исходного уровня. Данная </a:t>
            </a:r>
            <a:r>
              <a:rPr lang="ru-RU" sz="2400" dirty="0" smtClean="0"/>
              <a:t>методика </a:t>
            </a:r>
            <a:r>
              <a:rPr lang="ru-RU" sz="2400" dirty="0"/>
              <a:t>позволяет выявить пациентов с ограниченным резервом ходьбы (время восстановления менее 15.5 мин.), критическим резервом ходьбы (время восстановления более 15 мин.), определиться с тактикой </a:t>
            </a:r>
            <a:r>
              <a:rPr lang="ru-RU" sz="2400" dirty="0" smtClean="0"/>
              <a:t>лечения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70813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667528"/>
            <a:ext cx="10796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Дуплексное сканирование </a:t>
            </a:r>
            <a:r>
              <a:rPr lang="ru-RU" sz="2400" dirty="0"/>
              <a:t>- это УЗ-сканирование в </a:t>
            </a:r>
            <a:r>
              <a:rPr lang="ru-RU" sz="2400" dirty="0" smtClean="0"/>
              <a:t>двухмерном пространстве + </a:t>
            </a:r>
            <a:r>
              <a:rPr lang="ru-RU" sz="2400" dirty="0" err="1" smtClean="0"/>
              <a:t>допплерографическое</a:t>
            </a:r>
            <a:r>
              <a:rPr lang="ru-RU" sz="2400" dirty="0" smtClean="0"/>
              <a:t> </a:t>
            </a:r>
            <a:r>
              <a:rPr lang="ru-RU" sz="2400" dirty="0"/>
              <a:t>исследование.</a:t>
            </a:r>
          </a:p>
          <a:p>
            <a:r>
              <a:rPr lang="ru-RU" sz="2400" dirty="0"/>
              <a:t>Метод позволяет с большой точностью оценить гемодинамические изменения в пораженном сегменте, </a:t>
            </a:r>
            <a:r>
              <a:rPr lang="ru-RU" sz="2400" dirty="0" err="1"/>
              <a:t>дистальнее</a:t>
            </a:r>
            <a:r>
              <a:rPr lang="ru-RU" sz="2400" dirty="0"/>
              <a:t> уровня окклюзии; оценить состояние артериальной стенки и просвета артерии; адекватно выбрать участок артерии для выполнения сосудистой </a:t>
            </a:r>
            <a:r>
              <a:rPr lang="ru-RU" sz="2400" dirty="0" smtClean="0"/>
              <a:t>реконструкции</a:t>
            </a:r>
            <a:endParaRPr lang="ru-RU" sz="2400" dirty="0"/>
          </a:p>
          <a:p>
            <a:r>
              <a:rPr lang="ru-RU" sz="2400" b="1" dirty="0" err="1"/>
              <a:t>Транскутанное</a:t>
            </a:r>
            <a:r>
              <a:rPr lang="ru-RU" sz="2400" b="1" dirty="0"/>
              <a:t> </a:t>
            </a:r>
            <a:r>
              <a:rPr lang="ru-RU" sz="2400" b="1" dirty="0" err="1"/>
              <a:t>мониторирование</a:t>
            </a:r>
            <a:r>
              <a:rPr lang="ru-RU" sz="2400" b="1" dirty="0"/>
              <a:t> газов </a:t>
            </a:r>
            <a:r>
              <a:rPr lang="ru-RU" sz="2400" dirty="0"/>
              <a:t>(</a:t>
            </a:r>
            <a:r>
              <a:rPr lang="ru-RU" sz="2400" dirty="0" err="1"/>
              <a:t>оксиметрия</a:t>
            </a:r>
            <a:r>
              <a:rPr lang="ru-RU" sz="2400" dirty="0"/>
              <a:t> Тс РО2) </a:t>
            </a:r>
            <a:r>
              <a:rPr lang="ru-RU" sz="2400" dirty="0" err="1"/>
              <a:t>чрескожное</a:t>
            </a:r>
            <a:r>
              <a:rPr lang="ru-RU" sz="2400" dirty="0"/>
              <a:t> определение напряжения кислорода в поверхностных тканях осуществляется при помощи электрода Кларка, в первом межпальцевом промежутке. Определение напряжения кислорода в поверхностных тканях, и напряжение кислорода в артериальной крови, позволяет </a:t>
            </a:r>
            <a:r>
              <a:rPr lang="ru-RU" sz="2400" dirty="0" smtClean="0"/>
              <a:t>охарактеризовать </a:t>
            </a:r>
            <a:r>
              <a:rPr lang="ru-RU" sz="2400" dirty="0"/>
              <a:t>степень </a:t>
            </a:r>
            <a:r>
              <a:rPr lang="ru-RU" sz="2400" dirty="0" err="1"/>
              <a:t>оксигенации</a:t>
            </a:r>
            <a:r>
              <a:rPr lang="ru-RU" sz="2400" dirty="0"/>
              <a:t> и микроциркуляции в коже. Нормальным </a:t>
            </a:r>
            <a:r>
              <a:rPr lang="ru-RU" sz="2400" dirty="0" smtClean="0"/>
              <a:t>значением </a:t>
            </a:r>
            <a:r>
              <a:rPr lang="ru-RU" sz="2400" dirty="0"/>
              <a:t>Тс РО2 считается 50-60мм </a:t>
            </a:r>
            <a:r>
              <a:rPr lang="ru-RU" sz="2400" dirty="0" err="1"/>
              <a:t>рт.ст</a:t>
            </a:r>
            <a:r>
              <a:rPr lang="ru-RU" sz="2400" dirty="0"/>
              <a:t>., пограничным 30±10мм </a:t>
            </a:r>
            <a:r>
              <a:rPr lang="ru-RU" sz="2400" dirty="0" err="1"/>
              <a:t>рт.ст</a:t>
            </a:r>
            <a:r>
              <a:rPr lang="ru-RU" sz="2400" dirty="0"/>
              <a:t>. Ниже этого уровня трофические язвы не заживают самостоятельно и требуют либо </a:t>
            </a:r>
            <a:r>
              <a:rPr lang="ru-RU" sz="2400" dirty="0" smtClean="0"/>
              <a:t>консервативной </a:t>
            </a:r>
            <a:r>
              <a:rPr lang="ru-RU" sz="2400" dirty="0"/>
              <a:t>терапии, либо реконструктивной </a:t>
            </a:r>
            <a:r>
              <a:rPr lang="ru-RU" sz="2400" dirty="0" smtClean="0"/>
              <a:t>операции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08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0" y="700035"/>
            <a:ext cx="108354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Лазерная допплерография (</a:t>
            </a:r>
            <a:r>
              <a:rPr lang="ru-RU" sz="2400" b="1" dirty="0" err="1"/>
              <a:t>флоуметрия</a:t>
            </a:r>
            <a:r>
              <a:rPr lang="ru-RU" sz="2400" b="1" dirty="0"/>
              <a:t>) </a:t>
            </a:r>
            <a:r>
              <a:rPr lang="ru-RU" sz="2400" dirty="0"/>
              <a:t>использует </a:t>
            </a:r>
            <a:r>
              <a:rPr lang="ru-RU" sz="2400" dirty="0" smtClean="0"/>
              <a:t>допплеровский </a:t>
            </a:r>
            <a:r>
              <a:rPr lang="ru-RU" sz="2400" dirty="0"/>
              <a:t>эффект изменения частоты гелий-неонового лазера при прохождении через поток форменных элементов крови (эритроцитов). Фактически </a:t>
            </a:r>
            <a:r>
              <a:rPr lang="ru-RU" sz="2400" dirty="0" smtClean="0"/>
              <a:t>определяется </a:t>
            </a:r>
            <a:r>
              <a:rPr lang="ru-RU" sz="2400" dirty="0"/>
              <a:t>капиллярный кровоток в коже. Метод позволяет определить </a:t>
            </a:r>
            <a:r>
              <a:rPr lang="ru-RU" sz="2400" dirty="0" smtClean="0"/>
              <a:t>индекс </a:t>
            </a:r>
            <a:r>
              <a:rPr lang="ru-RU" sz="2400" dirty="0"/>
              <a:t>капиллярного кровотока, определяя соотношение его на тыле стопы и кисти рук. В норме на стопе уровень 1.5+/-</a:t>
            </a:r>
            <a:r>
              <a:rPr lang="ru-RU" sz="2400" dirty="0" smtClean="0"/>
              <a:t>0.2</a:t>
            </a:r>
          </a:p>
          <a:p>
            <a:endParaRPr lang="ru-RU" sz="2400" dirty="0"/>
          </a:p>
          <a:p>
            <a:r>
              <a:rPr lang="ru-RU" sz="2400" b="1" dirty="0"/>
              <a:t>Ангиография</a:t>
            </a:r>
            <a:r>
              <a:rPr lang="ru-RU" sz="2400" dirty="0"/>
              <a:t> - метод исследования </a:t>
            </a:r>
            <a:r>
              <a:rPr lang="ru-RU" sz="2400" dirty="0" err="1"/>
              <a:t>ангиоархитектоники</a:t>
            </a:r>
            <a:r>
              <a:rPr lang="ru-RU" sz="2400" dirty="0"/>
              <a:t> </a:t>
            </a:r>
            <a:r>
              <a:rPr lang="ru-RU" sz="2400" dirty="0" smtClean="0"/>
              <a:t>сосудистого </a:t>
            </a:r>
            <a:r>
              <a:rPr lang="ru-RU" sz="2400" dirty="0"/>
              <a:t>русла позволяет поставить точный топический диагноз, определить </a:t>
            </a:r>
            <a:r>
              <a:rPr lang="ru-RU" sz="2400" dirty="0" smtClean="0"/>
              <a:t>локализацию </a:t>
            </a:r>
            <a:r>
              <a:rPr lang="ru-RU" sz="2400" dirty="0"/>
              <a:t>и распространенность окклюзии, определиться с объёмом </a:t>
            </a:r>
            <a:r>
              <a:rPr lang="ru-RU" sz="2400" dirty="0" smtClean="0"/>
              <a:t>выполнения </a:t>
            </a:r>
            <a:r>
              <a:rPr lang="ru-RU" sz="2400" dirty="0"/>
              <a:t>необходимой реконструктивной операции, дает четкий </a:t>
            </a:r>
            <a:r>
              <a:rPr lang="ru-RU" sz="2400" dirty="0" smtClean="0"/>
              <a:t>дифференцированный </a:t>
            </a:r>
            <a:r>
              <a:rPr lang="ru-RU" sz="2400" dirty="0"/>
              <a:t>диагноз тромбангиита и </a:t>
            </a:r>
            <a:r>
              <a:rPr lang="ru-RU" sz="2400" dirty="0" smtClean="0"/>
              <a:t>атеросклероза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2859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530" y="636054"/>
            <a:ext cx="109899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Тактика лечения хронической артериальной недостаточности нижних </a:t>
            </a:r>
            <a:r>
              <a:rPr lang="ru-RU" sz="2400" b="1" dirty="0" smtClean="0"/>
              <a:t>конечностей:</a:t>
            </a:r>
            <a:endParaRPr lang="ru-RU" sz="2400" b="1" dirty="0"/>
          </a:p>
          <a:p>
            <a:r>
              <a:rPr lang="ru-RU" sz="2400" dirty="0" smtClean="0"/>
              <a:t>I стадия </a:t>
            </a:r>
            <a:r>
              <a:rPr lang="ru-RU" sz="2400" dirty="0"/>
              <a:t>- консервативное лечение</a:t>
            </a:r>
          </a:p>
          <a:p>
            <a:r>
              <a:rPr lang="ru-RU" sz="2400" dirty="0" smtClean="0"/>
              <a:t>II А </a:t>
            </a:r>
            <a:r>
              <a:rPr lang="ru-RU" sz="2400" dirty="0"/>
              <a:t>стадия - консервативное </a:t>
            </a:r>
            <a:r>
              <a:rPr lang="ru-RU" sz="2400" dirty="0" smtClean="0"/>
              <a:t>лечение/операция</a:t>
            </a:r>
            <a:endParaRPr lang="ru-RU" sz="2400" dirty="0"/>
          </a:p>
          <a:p>
            <a:r>
              <a:rPr lang="ru-RU" sz="2400" dirty="0"/>
              <a:t>II </a:t>
            </a:r>
            <a:r>
              <a:rPr lang="ru-RU" sz="2400" dirty="0" smtClean="0"/>
              <a:t>Б, </a:t>
            </a:r>
            <a:r>
              <a:rPr lang="ru-RU" sz="2400" dirty="0"/>
              <a:t>III стадия - реконструктивная операция</a:t>
            </a:r>
          </a:p>
          <a:p>
            <a:r>
              <a:rPr lang="ru-RU" sz="2400" dirty="0"/>
              <a:t>IV стадия реконструктивная операция + </a:t>
            </a:r>
            <a:r>
              <a:rPr lang="ru-RU" sz="2400" dirty="0" err="1"/>
              <a:t>некрэктомия</a:t>
            </a:r>
            <a:r>
              <a:rPr lang="ru-RU" sz="2400" dirty="0"/>
              <a:t>, ампутация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Консервативное лечение </a:t>
            </a:r>
            <a:r>
              <a:rPr lang="ru-RU" sz="2400" dirty="0" smtClean="0"/>
              <a:t>необходимо </a:t>
            </a:r>
            <a:r>
              <a:rPr lang="ru-RU" sz="2400" dirty="0"/>
              <a:t>всем больным с хронической артериальной </a:t>
            </a:r>
            <a:r>
              <a:rPr lang="ru-RU" sz="2400" dirty="0" smtClean="0"/>
              <a:t>непроходимостью </a:t>
            </a:r>
            <a:r>
              <a:rPr lang="ru-RU" sz="2400" dirty="0"/>
              <a:t>(ХАН) независимо от стадии заболевания, </a:t>
            </a:r>
            <a:r>
              <a:rPr lang="ru-RU" sz="2400" dirty="0" smtClean="0"/>
              <a:t>является </a:t>
            </a:r>
            <a:r>
              <a:rPr lang="ru-RU" sz="2400" dirty="0"/>
              <a:t>непрерывным и </a:t>
            </a:r>
            <a:r>
              <a:rPr lang="ru-RU" sz="2400" dirty="0" smtClean="0"/>
              <a:t>пожизненным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9876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3" y="693286"/>
            <a:ext cx="10796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Принципы консервативного лечения ХАН:</a:t>
            </a:r>
          </a:p>
          <a:p>
            <a:r>
              <a:rPr lang="ru-RU" sz="2400" dirty="0" smtClean="0"/>
              <a:t>1. Устранение </a:t>
            </a:r>
            <a:r>
              <a:rPr lang="ru-RU" sz="2400" dirty="0"/>
              <a:t>факторов риска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Антиагреганты</a:t>
            </a:r>
            <a:r>
              <a:rPr lang="ru-RU" sz="2400" dirty="0" smtClean="0"/>
              <a:t> </a:t>
            </a:r>
            <a:r>
              <a:rPr lang="ru-RU" sz="2400" dirty="0"/>
              <a:t>(ацетилсалициловая кислота, </a:t>
            </a:r>
            <a:r>
              <a:rPr lang="ru-RU" sz="2400" dirty="0" err="1"/>
              <a:t>тиклид</a:t>
            </a:r>
            <a:r>
              <a:rPr lang="ru-RU" sz="2400" dirty="0"/>
              <a:t>, </a:t>
            </a:r>
            <a:r>
              <a:rPr lang="ru-RU" sz="2400" dirty="0" err="1" smtClean="0"/>
              <a:t>клопидогрель</a:t>
            </a:r>
            <a:r>
              <a:rPr lang="ru-RU" sz="2400" dirty="0" smtClean="0"/>
              <a:t> </a:t>
            </a:r>
            <a:r>
              <a:rPr lang="ru-RU" sz="2400" dirty="0"/>
              <a:t>(плавике</a:t>
            </a:r>
            <a:r>
              <a:rPr lang="ru-RU" sz="2400" dirty="0" smtClean="0"/>
              <a:t>))</a:t>
            </a:r>
            <a:endParaRPr lang="ru-RU" sz="2400" dirty="0"/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Липидоснижающая</a:t>
            </a:r>
            <a:r>
              <a:rPr lang="ru-RU" sz="2400" dirty="0" smtClean="0"/>
              <a:t> </a:t>
            </a:r>
            <a:r>
              <a:rPr lang="ru-RU" sz="2400" dirty="0"/>
              <a:t>терапия (препараты группы </a:t>
            </a:r>
            <a:r>
              <a:rPr lang="ru-RU" sz="2400" dirty="0" err="1"/>
              <a:t>статинов</a:t>
            </a:r>
            <a:r>
              <a:rPr lang="ru-RU" sz="2400" dirty="0"/>
              <a:t> - </a:t>
            </a:r>
            <a:r>
              <a:rPr lang="ru-RU" sz="2400" dirty="0" err="1" smtClean="0"/>
              <a:t>липостабил</a:t>
            </a:r>
            <a:r>
              <a:rPr lang="ru-RU" sz="2400" dirty="0"/>
              <a:t>, </a:t>
            </a:r>
            <a:r>
              <a:rPr lang="ru-RU" sz="2400" dirty="0" err="1"/>
              <a:t>ловастатин</a:t>
            </a:r>
            <a:r>
              <a:rPr lang="ru-RU" sz="2400" dirty="0"/>
              <a:t> (</a:t>
            </a:r>
            <a:r>
              <a:rPr lang="ru-RU" sz="2400" dirty="0" err="1"/>
              <a:t>мевакор</a:t>
            </a:r>
            <a:r>
              <a:rPr lang="ru-RU" sz="2400" dirty="0"/>
              <a:t>), </a:t>
            </a:r>
            <a:r>
              <a:rPr lang="ru-RU" sz="2400" dirty="0" err="1"/>
              <a:t>липоболид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4. Активация </a:t>
            </a:r>
            <a:r>
              <a:rPr lang="ru-RU" sz="2400" dirty="0"/>
              <a:t>метаболических процессов (</a:t>
            </a:r>
            <a:r>
              <a:rPr lang="ru-RU" sz="2400" dirty="0" err="1"/>
              <a:t>трентал</a:t>
            </a:r>
            <a:r>
              <a:rPr lang="ru-RU" sz="2400" dirty="0"/>
              <a:t>, </a:t>
            </a:r>
            <a:r>
              <a:rPr lang="ru-RU" sz="2400" dirty="0" err="1"/>
              <a:t>актовегин</a:t>
            </a:r>
            <a:r>
              <a:rPr lang="ru-RU" sz="2400" dirty="0"/>
              <a:t>, </a:t>
            </a:r>
            <a:r>
              <a:rPr lang="ru-RU" sz="2400" dirty="0" err="1" smtClean="0"/>
              <a:t>солкосерил</a:t>
            </a:r>
            <a:r>
              <a:rPr lang="ru-RU" sz="2400" dirty="0"/>
              <a:t>, витамины)</a:t>
            </a:r>
          </a:p>
          <a:p>
            <a:r>
              <a:rPr lang="ru-RU" sz="2400" dirty="0" smtClean="0"/>
              <a:t>5. Антиоксидантная </a:t>
            </a:r>
            <a:r>
              <a:rPr lang="ru-RU" sz="2400" dirty="0"/>
              <a:t>терапия (токоферол)</a:t>
            </a:r>
          </a:p>
          <a:p>
            <a:r>
              <a:rPr lang="ru-RU" sz="2400" dirty="0" smtClean="0"/>
              <a:t>6. Простагландины </a:t>
            </a:r>
            <a:r>
              <a:rPr lang="ru-RU" sz="2400" dirty="0"/>
              <a:t>(</a:t>
            </a:r>
            <a:r>
              <a:rPr lang="ru-RU" sz="2400" dirty="0" err="1"/>
              <a:t>алпростан</a:t>
            </a:r>
            <a:r>
              <a:rPr lang="ru-RU" sz="2400" dirty="0"/>
              <a:t>, </a:t>
            </a:r>
            <a:r>
              <a:rPr lang="ru-RU" sz="2400" dirty="0" err="1"/>
              <a:t>вазапростан</a:t>
            </a:r>
            <a:r>
              <a:rPr lang="ru-RU" sz="2400" dirty="0"/>
              <a:t>)</a:t>
            </a:r>
          </a:p>
          <a:p>
            <a:r>
              <a:rPr lang="ru-RU" sz="2400" dirty="0" smtClean="0"/>
              <a:t>7. Системная </a:t>
            </a:r>
            <a:r>
              <a:rPr lang="ru-RU" sz="2400" dirty="0" err="1"/>
              <a:t>энзимотерапия</a:t>
            </a:r>
            <a:r>
              <a:rPr lang="ru-RU" sz="2400" dirty="0"/>
              <a:t> (</a:t>
            </a:r>
            <a:r>
              <a:rPr lang="ru-RU" sz="2400" dirty="0" err="1"/>
              <a:t>вобэнзим</a:t>
            </a:r>
            <a:r>
              <a:rPr lang="ru-RU" sz="2400" dirty="0"/>
              <a:t>, </a:t>
            </a:r>
            <a:r>
              <a:rPr lang="ru-RU" sz="2400" dirty="0" err="1"/>
              <a:t>флогэнзим</a:t>
            </a:r>
            <a:r>
              <a:rPr lang="ru-RU" sz="2400" dirty="0"/>
              <a:t>)</a:t>
            </a:r>
          </a:p>
          <a:p>
            <a:r>
              <a:rPr lang="ru-RU" sz="2400" dirty="0" smtClean="0"/>
              <a:t>8. Немедикаментозные </a:t>
            </a:r>
            <a:r>
              <a:rPr lang="ru-RU" sz="2400" dirty="0"/>
              <a:t>методы (баротерапия, УФ-лучи, </a:t>
            </a:r>
            <a:r>
              <a:rPr lang="ru-RU" sz="2400" dirty="0" smtClean="0"/>
              <a:t>диадинамические </a:t>
            </a:r>
            <a:r>
              <a:rPr lang="ru-RU" sz="2400" dirty="0"/>
              <a:t>токи (токи Бернара), лазеротерапия, массаж, санаторный режим с применением сероводородных ванн, лечебная физкультура)</a:t>
            </a:r>
          </a:p>
          <a:p>
            <a:r>
              <a:rPr lang="ru-RU" sz="2400" dirty="0" smtClean="0"/>
              <a:t>9. Иммунотерапия </a:t>
            </a:r>
            <a:r>
              <a:rPr lang="ru-RU" sz="2400" dirty="0"/>
              <a:t>( Т-</a:t>
            </a:r>
            <a:r>
              <a:rPr lang="ru-RU" sz="2400" dirty="0" err="1"/>
              <a:t>активин</a:t>
            </a:r>
            <a:r>
              <a:rPr lang="ru-RU" sz="2400" dirty="0"/>
              <a:t>, </a:t>
            </a:r>
            <a:r>
              <a:rPr lang="ru-RU" sz="2400" dirty="0" err="1"/>
              <a:t>полиоксидоний</a:t>
            </a:r>
            <a:r>
              <a:rPr lang="ru-RU" sz="2400" dirty="0"/>
              <a:t>, </a:t>
            </a:r>
            <a:r>
              <a:rPr lang="ru-RU" sz="2400" dirty="0" err="1"/>
              <a:t>виферон</a:t>
            </a:r>
            <a:r>
              <a:rPr lang="ru-RU" sz="2400" dirty="0"/>
              <a:t>, </a:t>
            </a:r>
            <a:r>
              <a:rPr lang="ru-RU" sz="2400" dirty="0" err="1" smtClean="0"/>
              <a:t>роферон</a:t>
            </a:r>
            <a:r>
              <a:rPr lang="ru-RU" sz="2400" dirty="0"/>
              <a:t>)</a:t>
            </a:r>
          </a:p>
          <a:p>
            <a:r>
              <a:rPr lang="ru-RU" sz="2400" dirty="0"/>
              <a:t>10.	</a:t>
            </a:r>
            <a:r>
              <a:rPr lang="ru-RU" sz="2400" dirty="0" smtClean="0"/>
              <a:t>Антивирусная </a:t>
            </a:r>
            <a:r>
              <a:rPr lang="ru-RU" sz="2400" dirty="0"/>
              <a:t>и </a:t>
            </a:r>
            <a:r>
              <a:rPr lang="ru-RU" sz="2400" dirty="0" err="1"/>
              <a:t>противохламидийная</a:t>
            </a:r>
            <a:r>
              <a:rPr lang="ru-RU" sz="2400" dirty="0"/>
              <a:t> терапия (ацикловир, </a:t>
            </a:r>
            <a:r>
              <a:rPr lang="ru-RU" sz="2400" dirty="0" err="1" smtClean="0"/>
              <a:t>сумамед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31050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196" y="706785"/>
            <a:ext cx="110286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Хирургическое лечение</a:t>
            </a:r>
          </a:p>
          <a:p>
            <a:r>
              <a:rPr lang="ru-RU" sz="2400" dirty="0"/>
              <a:t>Абсолютные противопоказания:</a:t>
            </a:r>
          </a:p>
          <a:p>
            <a:r>
              <a:rPr lang="ru-RU" sz="2400" dirty="0" smtClean="0"/>
              <a:t>1. Свежий </a:t>
            </a:r>
            <a:r>
              <a:rPr lang="ru-RU" sz="2400" dirty="0"/>
              <a:t>инфаркт миокарда</a:t>
            </a:r>
          </a:p>
          <a:p>
            <a:r>
              <a:rPr lang="ru-RU" sz="2400" dirty="0" smtClean="0"/>
              <a:t>2. Острое </a:t>
            </a:r>
            <a:r>
              <a:rPr lang="ru-RU" sz="2400" dirty="0"/>
              <a:t>нарушение мозгового кровообращения в срок не менее 3 </a:t>
            </a:r>
            <a:r>
              <a:rPr lang="ru-RU" sz="2400" dirty="0" smtClean="0"/>
              <a:t>мес. </a:t>
            </a:r>
            <a:r>
              <a:rPr lang="ru-RU" sz="2400" dirty="0"/>
              <a:t>до планируемой операции</a:t>
            </a:r>
          </a:p>
          <a:p>
            <a:r>
              <a:rPr lang="ru-RU" sz="2400" dirty="0" smtClean="0"/>
              <a:t>3. Сердечная </a:t>
            </a:r>
            <a:r>
              <a:rPr lang="ru-RU" sz="2400" dirty="0"/>
              <a:t>недостаточность III степени</a:t>
            </a:r>
          </a:p>
          <a:p>
            <a:r>
              <a:rPr lang="ru-RU" sz="2400" dirty="0" smtClean="0"/>
              <a:t>4. Заболевания </a:t>
            </a:r>
            <a:r>
              <a:rPr lang="ru-RU" sz="2400" dirty="0"/>
              <a:t>лёгких с развитием выраженной дыхательной </a:t>
            </a:r>
            <a:r>
              <a:rPr lang="ru-RU" sz="2400" dirty="0" smtClean="0"/>
              <a:t>недостаточности</a:t>
            </a:r>
            <a:endParaRPr lang="ru-RU" sz="2400" dirty="0"/>
          </a:p>
          <a:p>
            <a:r>
              <a:rPr lang="ru-RU" sz="2400" dirty="0" smtClean="0"/>
              <a:t>5. Выраженная </a:t>
            </a:r>
            <a:r>
              <a:rPr lang="ru-RU" sz="2400" dirty="0"/>
              <a:t>печеночно-почечная </a:t>
            </a:r>
            <a:r>
              <a:rPr lang="ru-RU" sz="2400" dirty="0" smtClean="0"/>
              <a:t>недостаточность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9346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8286" y="574208"/>
            <a:ext cx="108611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Реконструктивная операция </a:t>
            </a:r>
            <a:r>
              <a:rPr lang="ru-RU" sz="2400" dirty="0"/>
              <a:t>- это открытая операция, </a:t>
            </a:r>
            <a:r>
              <a:rPr lang="ru-RU" sz="2400" dirty="0" smtClean="0"/>
              <a:t>выполняемая </a:t>
            </a:r>
            <a:r>
              <a:rPr lang="ru-RU" sz="2400" dirty="0"/>
              <a:t>с целью удаления, замещения или шунтирования </a:t>
            </a:r>
            <a:r>
              <a:rPr lang="ru-RU" sz="2400" dirty="0" err="1" smtClean="0"/>
              <a:t>окклюзированного</a:t>
            </a:r>
            <a:r>
              <a:rPr lang="ru-RU" sz="2400" dirty="0" smtClean="0"/>
              <a:t> сегмента </a:t>
            </a:r>
            <a:r>
              <a:rPr lang="ru-RU" sz="2400" dirty="0"/>
              <a:t>или </a:t>
            </a:r>
            <a:r>
              <a:rPr lang="ru-RU" sz="2400" dirty="0" err="1"/>
              <a:t>аневризматического</a:t>
            </a:r>
            <a:r>
              <a:rPr lang="ru-RU" sz="2400" dirty="0"/>
              <a:t> расширения артерии с </a:t>
            </a:r>
            <a:r>
              <a:rPr lang="ru-RU" sz="2400" dirty="0" err="1"/>
              <a:t>восстанавлением</a:t>
            </a:r>
            <a:r>
              <a:rPr lang="ru-RU" sz="2400" dirty="0"/>
              <a:t> пульсирующего кровотока ниже пораженного </a:t>
            </a:r>
            <a:r>
              <a:rPr lang="ru-RU" sz="2400" dirty="0" smtClean="0"/>
              <a:t>сегмента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Противопоказания к выполнению реконструктивных </a:t>
            </a:r>
            <a:r>
              <a:rPr lang="ru-RU" sz="2400" dirty="0" smtClean="0"/>
              <a:t>сосудистых </a:t>
            </a:r>
            <a:r>
              <a:rPr lang="ru-RU" sz="2400" dirty="0"/>
              <a:t>операций:</a:t>
            </a:r>
          </a:p>
          <a:p>
            <a:r>
              <a:rPr lang="ru-RU" sz="2400" dirty="0" smtClean="0"/>
              <a:t>1. Анатомические </a:t>
            </a:r>
            <a:r>
              <a:rPr lang="ru-RU" sz="2400" dirty="0"/>
              <a:t>особенности поражения артериального русла</a:t>
            </a:r>
          </a:p>
          <a:p>
            <a:r>
              <a:rPr lang="ru-RU" sz="2400" dirty="0" smtClean="0"/>
              <a:t>2. Влажная </a:t>
            </a:r>
            <a:r>
              <a:rPr lang="ru-RU" sz="2400" dirty="0"/>
              <a:t>гангрена проксимального отдела стопы и голени</a:t>
            </a:r>
          </a:p>
          <a:p>
            <a:r>
              <a:rPr lang="ru-RU" sz="2400" dirty="0" smtClean="0"/>
              <a:t>3. Некротические </a:t>
            </a:r>
            <a:r>
              <a:rPr lang="ru-RU" sz="2400" dirty="0"/>
              <a:t>изменения в парализованной конечности</a:t>
            </a:r>
          </a:p>
          <a:p>
            <a:r>
              <a:rPr lang="ru-RU" sz="2400" dirty="0" smtClean="0"/>
              <a:t>4. Анкилоз </a:t>
            </a:r>
            <a:r>
              <a:rPr lang="ru-RU" sz="2400" dirty="0"/>
              <a:t>крупных суставов</a:t>
            </a:r>
          </a:p>
          <a:p>
            <a:r>
              <a:rPr lang="ru-RU" sz="2400" dirty="0" smtClean="0"/>
              <a:t>5. Сепсис </a:t>
            </a:r>
            <a:r>
              <a:rPr lang="ru-RU" sz="2400" dirty="0"/>
              <a:t>при влажной гангрене конечности</a:t>
            </a:r>
          </a:p>
          <a:p>
            <a:r>
              <a:rPr lang="ru-RU" sz="2400" dirty="0" smtClean="0"/>
              <a:t>6. Выраженная </a:t>
            </a:r>
            <a:r>
              <a:rPr lang="ru-RU" sz="2400" dirty="0"/>
              <a:t>сопутствующая патология</a:t>
            </a:r>
          </a:p>
          <a:p>
            <a:r>
              <a:rPr lang="ru-RU" sz="2400" dirty="0"/>
              <a:t>Возраст и наличие сопутствующих заболеваний не являются </a:t>
            </a:r>
            <a:r>
              <a:rPr lang="ru-RU" sz="2400" dirty="0" smtClean="0"/>
              <a:t>прямыми </a:t>
            </a:r>
            <a:r>
              <a:rPr lang="ru-RU" sz="2400" dirty="0"/>
              <a:t>противопоказаниями к </a:t>
            </a:r>
            <a:r>
              <a:rPr lang="ru-RU" sz="2400" dirty="0" smtClean="0"/>
              <a:t>операции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7089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4" y="664154"/>
            <a:ext cx="107839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Виды сосудистых реконструктивных </a:t>
            </a:r>
            <a:r>
              <a:rPr lang="ru-RU" sz="2400" dirty="0" smtClean="0"/>
              <a:t>операций:</a:t>
            </a:r>
            <a:endParaRPr lang="ru-RU" sz="2400" dirty="0"/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Эндартерэктомия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интимэктомия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2. Резекция </a:t>
            </a:r>
            <a:r>
              <a:rPr lang="ru-RU" sz="2400" dirty="0"/>
              <a:t>с протезированием (синтетическим протезом или </a:t>
            </a:r>
            <a:r>
              <a:rPr lang="ru-RU" sz="2400" dirty="0" err="1" smtClean="0"/>
              <a:t>аутовеной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3. Шунтирование</a:t>
            </a:r>
            <a:endParaRPr lang="ru-RU" sz="2400" dirty="0"/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Эндоваскулярные</a:t>
            </a:r>
            <a:r>
              <a:rPr lang="ru-RU" sz="2400" dirty="0" smtClean="0"/>
              <a:t> </a:t>
            </a:r>
            <a:r>
              <a:rPr lang="ru-RU" sz="2400" dirty="0"/>
              <a:t>методы: </a:t>
            </a:r>
            <a:r>
              <a:rPr lang="ru-RU" sz="2400" dirty="0" smtClean="0"/>
              <a:t>баллонная </a:t>
            </a:r>
            <a:r>
              <a:rPr lang="ru-RU" sz="2400" dirty="0" err="1"/>
              <a:t>ангиопластика</a:t>
            </a:r>
            <a:r>
              <a:rPr lang="ru-RU" sz="2400" dirty="0"/>
              <a:t>, </a:t>
            </a:r>
            <a:r>
              <a:rPr lang="ru-RU" sz="2400" dirty="0" err="1" smtClean="0"/>
              <a:t>стентирование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587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1" y="693699"/>
            <a:ext cx="107066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Частота поражения:  </a:t>
            </a:r>
          </a:p>
          <a:p>
            <a:r>
              <a:rPr lang="ru-RU" sz="2400" dirty="0"/>
              <a:t>висцеральные ветви брюшной аорты (до 40% всех эмболий), </a:t>
            </a:r>
          </a:p>
          <a:p>
            <a:r>
              <a:rPr lang="ru-RU" sz="2400" dirty="0" smtClean="0"/>
              <a:t>артерии </a:t>
            </a:r>
            <a:r>
              <a:rPr lang="ru-RU" sz="2400" dirty="0"/>
              <a:t>головного мозга (от 35 до 60 % по данным разных авторов) </a:t>
            </a:r>
          </a:p>
          <a:p>
            <a:r>
              <a:rPr lang="ru-RU" sz="2400" dirty="0"/>
              <a:t>аорта и артерии нижних конечностей (25</a:t>
            </a:r>
            <a:r>
              <a:rPr lang="ru-RU" sz="2400" dirty="0" smtClean="0"/>
              <a:t>%)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Частота эмболии аорты и сегментов артерий н/конечностей: </a:t>
            </a:r>
          </a:p>
          <a:p>
            <a:r>
              <a:rPr lang="ru-RU" sz="2400" dirty="0"/>
              <a:t>бифуркация аорты 10</a:t>
            </a:r>
            <a:r>
              <a:rPr lang="ru-RU" sz="2400" dirty="0" smtClean="0"/>
              <a:t>%</a:t>
            </a:r>
            <a:endParaRPr lang="ru-RU" sz="2400" dirty="0"/>
          </a:p>
          <a:p>
            <a:r>
              <a:rPr lang="ru-RU" sz="2400" dirty="0"/>
              <a:t>бифуркация подвздошных артерий 15</a:t>
            </a:r>
            <a:r>
              <a:rPr lang="ru-RU" sz="2400" dirty="0" smtClean="0"/>
              <a:t>% </a:t>
            </a:r>
            <a:endParaRPr lang="ru-RU" sz="2400" dirty="0"/>
          </a:p>
          <a:p>
            <a:r>
              <a:rPr lang="ru-RU" sz="2400" dirty="0"/>
              <a:t>бифуркация бедренных артерий 43</a:t>
            </a:r>
            <a:r>
              <a:rPr lang="ru-RU" sz="2400" dirty="0" smtClean="0"/>
              <a:t>%</a:t>
            </a:r>
            <a:endParaRPr lang="ru-RU" sz="2400" dirty="0"/>
          </a:p>
          <a:p>
            <a:r>
              <a:rPr lang="ru-RU" sz="2400" dirty="0"/>
              <a:t>подколенной 15</a:t>
            </a:r>
            <a:r>
              <a:rPr lang="ru-RU" sz="2400" dirty="0" smtClean="0"/>
              <a:t>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0637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600172"/>
            <a:ext cx="10848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тяжелом соматическом состоянии больного для восстановления</a:t>
            </a:r>
          </a:p>
          <a:p>
            <a:r>
              <a:rPr lang="ru-RU" sz="2400" dirty="0"/>
              <a:t>кровообращения в нижних конечностях используются методы </a:t>
            </a:r>
            <a:r>
              <a:rPr lang="ru-RU" sz="2400" dirty="0" err="1"/>
              <a:t>экстраанатомического</a:t>
            </a:r>
            <a:r>
              <a:rPr lang="ru-RU" sz="2400" dirty="0"/>
              <a:t> шунтирования: </a:t>
            </a:r>
            <a:r>
              <a:rPr lang="ru-RU" sz="2400" dirty="0" err="1"/>
              <a:t>подключично</a:t>
            </a:r>
            <a:r>
              <a:rPr lang="ru-RU" sz="2400" dirty="0"/>
              <a:t>-бедренного или перекрестного </a:t>
            </a:r>
            <a:r>
              <a:rPr lang="ru-RU" sz="2400" dirty="0" err="1"/>
              <a:t>бедренно</a:t>
            </a:r>
            <a:r>
              <a:rPr lang="ru-RU" sz="2400" dirty="0"/>
              <a:t>-бедренного и перекрестного подвздошно-бедренного. При наличии III и IV степени ишемии конечности у 70-80% больных удается вы-полнить реконструктивную операцию и сохранить конечность.</a:t>
            </a:r>
          </a:p>
          <a:p>
            <a:r>
              <a:rPr lang="ru-RU" sz="2400" dirty="0"/>
              <a:t>В настоящее время широко распространены </a:t>
            </a:r>
            <a:r>
              <a:rPr lang="ru-RU" sz="2400" dirty="0" err="1"/>
              <a:t>эндоваскулярные</a:t>
            </a:r>
            <a:r>
              <a:rPr lang="ru-RU" sz="2400" dirty="0"/>
              <a:t> вмешательства при </a:t>
            </a:r>
            <a:r>
              <a:rPr lang="ru-RU" sz="2400" dirty="0" err="1"/>
              <a:t>стенозирующих</a:t>
            </a:r>
            <a:r>
              <a:rPr lang="ru-RU" sz="2400" dirty="0"/>
              <a:t> поражениях подвздошных артерий: баллонная </a:t>
            </a:r>
            <a:r>
              <a:rPr lang="ru-RU" sz="2400" dirty="0" err="1"/>
              <a:t>ангиопластика</a:t>
            </a:r>
            <a:r>
              <a:rPr lang="ru-RU" sz="2400" dirty="0"/>
              <a:t> (дилатация - после установки баллон-катетера у места стеноза (сужения), производят расширение сосуда под давлением 2-4 атм.), с последующей установкой </a:t>
            </a:r>
            <a:r>
              <a:rPr lang="ru-RU" sz="2400" dirty="0" err="1"/>
              <a:t>эндопротезов</a:t>
            </a:r>
            <a:r>
              <a:rPr lang="ru-RU" sz="2400" dirty="0"/>
              <a:t> (</a:t>
            </a:r>
            <a:r>
              <a:rPr lang="ru-RU" sz="2400" dirty="0" err="1"/>
              <a:t>стентов</a:t>
            </a:r>
            <a:r>
              <a:rPr lang="ru-RU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9068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3" y="706578"/>
            <a:ext cx="1064224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Облитерирующий атеросклероз</a:t>
            </a:r>
          </a:p>
          <a:p>
            <a:r>
              <a:rPr lang="ru-RU" sz="2400" dirty="0"/>
              <a:t>хроническое заболевание, в основе которого лежат системные </a:t>
            </a:r>
            <a:r>
              <a:rPr lang="ru-RU" sz="2400" dirty="0" smtClean="0"/>
              <a:t>дегенеративные </a:t>
            </a:r>
            <a:r>
              <a:rPr lang="ru-RU" sz="2400" dirty="0"/>
              <a:t>изменения сосудистой стенки с образованием атером в </a:t>
            </a:r>
            <a:r>
              <a:rPr lang="ru-RU" sz="2400" dirty="0" err="1" smtClean="0"/>
              <a:t>субинтимальном</a:t>
            </a:r>
            <a:r>
              <a:rPr lang="ru-RU" sz="2400" dirty="0" smtClean="0"/>
              <a:t> </a:t>
            </a:r>
            <a:r>
              <a:rPr lang="ru-RU" sz="2400" dirty="0"/>
              <a:t>слое с последующей их </a:t>
            </a:r>
            <a:r>
              <a:rPr lang="ru-RU" sz="2400" dirty="0" smtClean="0"/>
              <a:t>эволюцией</a:t>
            </a:r>
          </a:p>
          <a:p>
            <a:endParaRPr lang="ru-RU" sz="2400" dirty="0"/>
          </a:p>
          <a:p>
            <a:r>
              <a:rPr lang="ru-RU" sz="2400" dirty="0"/>
              <a:t>Факторы риска развития ХАН атеросклеротического генеза:</a:t>
            </a:r>
          </a:p>
          <a:p>
            <a:r>
              <a:rPr lang="ru-RU" sz="2400" dirty="0"/>
              <a:t>1.	Артериальная гипертензия</a:t>
            </a:r>
          </a:p>
          <a:p>
            <a:r>
              <a:rPr lang="ru-RU" sz="2400" dirty="0"/>
              <a:t>2.	</a:t>
            </a:r>
            <a:r>
              <a:rPr lang="ru-RU" sz="2400" dirty="0" err="1"/>
              <a:t>Дислипидемия</a:t>
            </a:r>
            <a:endParaRPr lang="ru-RU" sz="2400" dirty="0"/>
          </a:p>
          <a:p>
            <a:r>
              <a:rPr lang="ru-RU" sz="2400" dirty="0"/>
              <a:t>3.	Нерациональное питание</a:t>
            </a:r>
          </a:p>
          <a:p>
            <a:r>
              <a:rPr lang="ru-RU" sz="2400" dirty="0"/>
              <a:t>4.	Гиподинамия (недостаточная физическая активность)</a:t>
            </a:r>
          </a:p>
          <a:p>
            <a:r>
              <a:rPr lang="ru-RU" sz="2400" dirty="0"/>
              <a:t>5.	Курение</a:t>
            </a:r>
          </a:p>
          <a:p>
            <a:r>
              <a:rPr lang="ru-RU" sz="2400" dirty="0"/>
              <a:t>6.	Сахарный диабет</a:t>
            </a:r>
          </a:p>
          <a:p>
            <a:r>
              <a:rPr lang="ru-RU" sz="2400" dirty="0"/>
              <a:t>7.	</a:t>
            </a:r>
            <a:r>
              <a:rPr lang="ru-RU" sz="2400" dirty="0" err="1" smtClean="0"/>
              <a:t>Гипергомоцистеинемия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3281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609883"/>
            <a:ext cx="10848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Патологическая </a:t>
            </a:r>
            <a:r>
              <a:rPr lang="ru-RU" sz="2400" b="1" dirty="0" smtClean="0"/>
              <a:t>анатомия</a:t>
            </a:r>
            <a:r>
              <a:rPr lang="ru-RU" sz="2400" dirty="0"/>
              <a:t>	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/>
              <a:t>Атеросклеротическое </a:t>
            </a:r>
            <a:r>
              <a:rPr lang="ru-RU" sz="2400" dirty="0" smtClean="0"/>
              <a:t>поражение брюшной </a:t>
            </a:r>
            <a:r>
              <a:rPr lang="ru-RU" sz="2400" dirty="0"/>
              <a:t>аорты локализуется обычно </a:t>
            </a:r>
            <a:r>
              <a:rPr lang="ru-RU" sz="2400" dirty="0" err="1"/>
              <a:t>дистальнее</a:t>
            </a:r>
            <a:r>
              <a:rPr lang="ru-RU" sz="2400" dirty="0"/>
              <a:t> почечных артерий. </a:t>
            </a:r>
            <a:r>
              <a:rPr lang="ru-RU" sz="2400" dirty="0" smtClean="0"/>
              <a:t>Максимальное </a:t>
            </a:r>
            <a:r>
              <a:rPr lang="ru-RU" sz="2400" dirty="0"/>
              <a:t>поражение в области бифуркации брюшной аорты. Поражение подвздошных артерий выражено в месте отхождения внутренней </a:t>
            </a:r>
            <a:r>
              <a:rPr lang="ru-RU" sz="2400" dirty="0" smtClean="0"/>
              <a:t>подвздошной </a:t>
            </a:r>
            <a:r>
              <a:rPr lang="ru-RU" sz="2400" dirty="0"/>
              <a:t>артерии. Примерно у 1/3 больных с хронической артериальной недостаточностью атеросклеротические изменения развиваются в </a:t>
            </a:r>
            <a:r>
              <a:rPr lang="ru-RU" sz="2400" dirty="0" smtClean="0"/>
              <a:t>аорто-подвздошном </a:t>
            </a:r>
            <a:r>
              <a:rPr lang="ru-RU" sz="2400" dirty="0"/>
              <a:t>сегменте, а у 2/3 больных атеросклеротическая окклюзия развивается в </a:t>
            </a:r>
            <a:r>
              <a:rPr lang="ru-RU" sz="2400" dirty="0" err="1" smtClean="0"/>
              <a:t>бедренно</a:t>
            </a:r>
            <a:r>
              <a:rPr lang="ru-RU" sz="2400" dirty="0" smtClean="0"/>
              <a:t>-</a:t>
            </a:r>
            <a:r>
              <a:rPr lang="ru-RU" sz="2400" dirty="0" err="1" smtClean="0"/>
              <a:t>подколенно</a:t>
            </a:r>
            <a:r>
              <a:rPr lang="ru-RU" sz="2400" dirty="0" smtClean="0"/>
              <a:t>-берцовом </a:t>
            </a:r>
            <a:r>
              <a:rPr lang="ru-RU" sz="2400" dirty="0"/>
              <a:t>сегменте. </a:t>
            </a:r>
            <a:r>
              <a:rPr lang="ru-RU" sz="2400" dirty="0" smtClean="0"/>
              <a:t>Атеросклеротические </a:t>
            </a:r>
            <a:r>
              <a:rPr lang="ru-RU" sz="2400" dirty="0"/>
              <a:t>бляшки чаще всего поражают заднюю стенку аорты и </a:t>
            </a:r>
            <a:r>
              <a:rPr lang="ru-RU" sz="2400" dirty="0" smtClean="0"/>
              <a:t>подвздошных </a:t>
            </a:r>
            <a:r>
              <a:rPr lang="ru-RU" sz="2400" dirty="0"/>
              <a:t>артерий. Для атеросклероза этой локализации характерны </a:t>
            </a:r>
            <a:r>
              <a:rPr lang="ru-RU" sz="2400" dirty="0" err="1"/>
              <a:t>кальциноз</a:t>
            </a:r>
            <a:r>
              <a:rPr lang="ru-RU" sz="2400" dirty="0"/>
              <a:t> и пристеночный </a:t>
            </a:r>
            <a:r>
              <a:rPr lang="ru-RU" sz="2400" dirty="0" smtClean="0"/>
              <a:t>тромбоз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9993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075" y="635641"/>
            <a:ext cx="105649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облитерирующего атеросклероза характерно:</a:t>
            </a:r>
          </a:p>
          <a:p>
            <a:r>
              <a:rPr lang="ru-RU" sz="2400" dirty="0" smtClean="0"/>
              <a:t>1. Поражение </a:t>
            </a:r>
            <a:r>
              <a:rPr lang="ru-RU" sz="2400" dirty="0"/>
              <a:t>крупных и средних артерий</a:t>
            </a:r>
          </a:p>
          <a:p>
            <a:r>
              <a:rPr lang="ru-RU" sz="2400" dirty="0" smtClean="0"/>
              <a:t>2. Сегментарный </a:t>
            </a:r>
            <a:r>
              <a:rPr lang="ru-RU" sz="2400" dirty="0"/>
              <a:t>характер поражения</a:t>
            </a:r>
          </a:p>
          <a:p>
            <a:r>
              <a:rPr lang="ru-RU" sz="2400" dirty="0" smtClean="0"/>
              <a:t>3. Возраст </a:t>
            </a:r>
            <a:r>
              <a:rPr lang="ru-RU" sz="2400" dirty="0"/>
              <a:t>старше 40 лет, мужской пол</a:t>
            </a:r>
          </a:p>
          <a:p>
            <a:r>
              <a:rPr lang="ru-RU" sz="2400" dirty="0" smtClean="0"/>
              <a:t>4. Сопутствующая </a:t>
            </a:r>
            <a:r>
              <a:rPr lang="ru-RU" sz="2400" dirty="0"/>
              <a:t>патология (сахарный диабет, артериальная </a:t>
            </a:r>
            <a:r>
              <a:rPr lang="ru-RU" sz="2400" dirty="0" smtClean="0"/>
              <a:t>гипертония</a:t>
            </a:r>
            <a:r>
              <a:rPr lang="ru-RU" sz="2400" dirty="0"/>
              <a:t>, гормональная дисфункция, нарушения обмена - ухудшают </a:t>
            </a:r>
            <a:r>
              <a:rPr lang="ru-RU" sz="2400" dirty="0" smtClean="0"/>
              <a:t>течение </a:t>
            </a:r>
            <a:r>
              <a:rPr lang="ru-RU" sz="2400" dirty="0"/>
              <a:t>атеросклероза).</a:t>
            </a:r>
          </a:p>
          <a:p>
            <a:r>
              <a:rPr lang="ru-RU" sz="2400" dirty="0" smtClean="0"/>
              <a:t>5. Специфические </a:t>
            </a:r>
            <a:r>
              <a:rPr lang="ru-RU" sz="2400" dirty="0"/>
              <a:t>ангиографические признаки:</a:t>
            </a:r>
          </a:p>
          <a:p>
            <a:r>
              <a:rPr lang="ru-RU" sz="2400" dirty="0" smtClean="0"/>
              <a:t>Неравномерное </a:t>
            </a:r>
            <a:r>
              <a:rPr lang="ru-RU" sz="2400" dirty="0"/>
              <a:t>сужение аорты и крупных магистральных </a:t>
            </a:r>
            <a:r>
              <a:rPr lang="ru-RU" sz="2400" dirty="0" smtClean="0"/>
              <a:t>артерий</a:t>
            </a:r>
            <a:endParaRPr lang="ru-RU" sz="2400" dirty="0"/>
          </a:p>
          <a:p>
            <a:r>
              <a:rPr lang="ru-RU" sz="2400" dirty="0" smtClean="0"/>
              <a:t>Изъеденность контуров</a:t>
            </a:r>
            <a:endParaRPr lang="ru-RU" sz="2400" dirty="0"/>
          </a:p>
          <a:p>
            <a:r>
              <a:rPr lang="ru-RU" sz="2400" dirty="0" smtClean="0"/>
              <a:t>Сегментарная </a:t>
            </a:r>
            <a:r>
              <a:rPr lang="ru-RU" sz="2400" dirty="0"/>
              <a:t>окклюзия крупных </a:t>
            </a:r>
            <a:r>
              <a:rPr lang="ru-RU" sz="2400" dirty="0" smtClean="0"/>
              <a:t>артерий</a:t>
            </a:r>
            <a:endParaRPr lang="ru-RU" sz="2400" dirty="0"/>
          </a:p>
          <a:p>
            <a:r>
              <a:rPr lang="ru-RU" sz="2400" dirty="0" smtClean="0"/>
              <a:t>Коллатерали </a:t>
            </a:r>
            <a:r>
              <a:rPr lang="ru-RU" sz="2400" dirty="0"/>
              <a:t>крупные, прямые, хорошо </a:t>
            </a:r>
            <a:r>
              <a:rPr lang="ru-RU" sz="2400" dirty="0" smtClean="0"/>
              <a:t>развиты</a:t>
            </a:r>
            <a:endParaRPr lang="ru-RU" sz="2400" dirty="0"/>
          </a:p>
          <a:p>
            <a:r>
              <a:rPr lang="ru-RU" sz="2400" dirty="0" smtClean="0"/>
              <a:t>«</a:t>
            </a:r>
            <a:r>
              <a:rPr lang="ru-RU" sz="2400" dirty="0"/>
              <a:t>Жемчужное ожерелье» (редко) - чередование сужений (стенозов) и расширений </a:t>
            </a:r>
            <a:r>
              <a:rPr lang="ru-RU" sz="2400" dirty="0" smtClean="0"/>
              <a:t>артерий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7751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2" y="725793"/>
            <a:ext cx="1065512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ЛОКАЛИЗАЦИЯ ПОРАЖЕНИЯ</a:t>
            </a:r>
            <a:endParaRPr lang="ru-RU" sz="2400" dirty="0"/>
          </a:p>
          <a:p>
            <a:r>
              <a:rPr lang="ru-RU" sz="2400" b="1" dirty="0" smtClean="0"/>
              <a:t>Аорто-подвздошный </a:t>
            </a:r>
            <a:r>
              <a:rPr lang="ru-RU" sz="2400" b="1" dirty="0"/>
              <a:t>сегмент (синдром </a:t>
            </a:r>
            <a:r>
              <a:rPr lang="ru-RU" sz="2400" b="1" dirty="0" err="1" smtClean="0"/>
              <a:t>Лериша</a:t>
            </a:r>
            <a:r>
              <a:rPr lang="ru-RU" sz="2400" b="1" dirty="0" smtClean="0"/>
              <a:t>) </a:t>
            </a:r>
            <a:r>
              <a:rPr lang="ru-RU" sz="2400" dirty="0"/>
              <a:t>- атеросклеротическое поражение бифуркации аорты и подвздошных артерий. Больные с синдромом </a:t>
            </a:r>
            <a:r>
              <a:rPr lang="ru-RU" sz="2400" dirty="0" err="1"/>
              <a:t>Лериша</a:t>
            </a:r>
            <a:r>
              <a:rPr lang="ru-RU" sz="2400" dirty="0"/>
              <a:t> </a:t>
            </a:r>
            <a:r>
              <a:rPr lang="ru-RU" sz="2400" dirty="0" smtClean="0"/>
              <a:t>имеют мультифокальные </a:t>
            </a:r>
            <a:r>
              <a:rPr lang="ru-RU" sz="2400" dirty="0"/>
              <a:t>поражения с локализацией атеросклероза в </a:t>
            </a:r>
            <a:r>
              <a:rPr lang="ru-RU" sz="2400" dirty="0" err="1" smtClean="0"/>
              <a:t>брахиоцефальных</a:t>
            </a:r>
            <a:r>
              <a:rPr lang="ru-RU" sz="2400" dirty="0"/>
              <a:t>, коронарных или почечных артериях. Для этой локализации </a:t>
            </a:r>
            <a:r>
              <a:rPr lang="ru-RU" sz="2400" dirty="0" smtClean="0"/>
              <a:t>атеросклеротического </a:t>
            </a:r>
            <a:r>
              <a:rPr lang="ru-RU" sz="2400" dirty="0"/>
              <a:t>поражения характерно:</a:t>
            </a:r>
          </a:p>
          <a:p>
            <a:r>
              <a:rPr lang="ru-RU" sz="2400" dirty="0" smtClean="0"/>
              <a:t>1. Высокая </a:t>
            </a:r>
            <a:r>
              <a:rPr lang="ru-RU" sz="2400" dirty="0"/>
              <a:t>«перемежающая хромота»</a:t>
            </a:r>
          </a:p>
          <a:p>
            <a:r>
              <a:rPr lang="ru-RU" sz="2400" dirty="0" smtClean="0"/>
              <a:t>2. Двустороннее </a:t>
            </a:r>
            <a:r>
              <a:rPr lang="ru-RU" sz="2400" dirty="0"/>
              <a:t>отсутствие (ослабление) пульсации, на подвздошных и бедренных артериях.</a:t>
            </a:r>
          </a:p>
          <a:p>
            <a:r>
              <a:rPr lang="ru-RU" sz="2400" dirty="0" smtClean="0"/>
              <a:t>3. Импотенция</a:t>
            </a:r>
            <a:endParaRPr lang="ru-RU" sz="2400" dirty="0"/>
          </a:p>
          <a:p>
            <a:r>
              <a:rPr lang="ru-RU" sz="2400" dirty="0" smtClean="0"/>
              <a:t>4. Симметричное </a:t>
            </a:r>
            <a:r>
              <a:rPr lang="ru-RU" sz="2400" dirty="0"/>
              <a:t>нарушение трофики на обеих нижних </a:t>
            </a:r>
            <a:r>
              <a:rPr lang="ru-RU" sz="2400" dirty="0" smtClean="0"/>
              <a:t>конечностях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3156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626136"/>
            <a:ext cx="107323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Бедренно</a:t>
            </a:r>
            <a:r>
              <a:rPr lang="ru-RU" sz="2400" b="1" dirty="0" smtClean="0"/>
              <a:t>-</a:t>
            </a:r>
            <a:r>
              <a:rPr lang="ru-RU" sz="2400" b="1" dirty="0" err="1" smtClean="0"/>
              <a:t>подколенно</a:t>
            </a:r>
            <a:r>
              <a:rPr lang="ru-RU" sz="2400" b="1" dirty="0" smtClean="0"/>
              <a:t>-берцовый </a:t>
            </a:r>
            <a:r>
              <a:rPr lang="ru-RU" sz="2400" b="1" dirty="0"/>
              <a:t>сегмент </a:t>
            </a:r>
            <a:r>
              <a:rPr lang="ru-RU" sz="2400" dirty="0"/>
              <a:t>- атеросклеротическое </a:t>
            </a:r>
            <a:r>
              <a:rPr lang="ru-RU" sz="2400" dirty="0" smtClean="0"/>
              <a:t>поражение </a:t>
            </a:r>
            <a:r>
              <a:rPr lang="ru-RU" sz="2400" dirty="0"/>
              <a:t>бедренных (поверхностной бедренной артерии и глубокой </a:t>
            </a:r>
            <a:r>
              <a:rPr lang="ru-RU" sz="2400" dirty="0" smtClean="0"/>
              <a:t>артерии </a:t>
            </a:r>
            <a:r>
              <a:rPr lang="ru-RU" sz="2400" dirty="0"/>
              <a:t>бедра), подколенной артерии и артерий голени (передней </a:t>
            </a:r>
            <a:r>
              <a:rPr lang="ru-RU" sz="2400" dirty="0" smtClean="0"/>
              <a:t>большеберцовой</a:t>
            </a:r>
            <a:r>
              <a:rPr lang="ru-RU" sz="2400" dirty="0"/>
              <a:t>, задней большеберцовой, малой берцовой артерии) в виде стеноза (сужения) и окклюзии (полного перекрытия просвета). </a:t>
            </a:r>
            <a:endParaRPr lang="ru-RU" sz="2400" dirty="0" smtClean="0"/>
          </a:p>
          <a:p>
            <a:r>
              <a:rPr lang="ru-RU" sz="2400" dirty="0" smtClean="0"/>
              <a:t>Для </a:t>
            </a:r>
            <a:r>
              <a:rPr lang="ru-RU" sz="2400" dirty="0"/>
              <a:t>этой </a:t>
            </a:r>
            <a:r>
              <a:rPr lang="ru-RU" sz="2400" dirty="0" smtClean="0"/>
              <a:t>локализации </a:t>
            </a:r>
            <a:r>
              <a:rPr lang="ru-RU" sz="2400" dirty="0"/>
              <a:t>атеросклеротического поражения </a:t>
            </a:r>
            <a:r>
              <a:rPr lang="ru-RU" sz="2400" dirty="0" smtClean="0"/>
              <a:t>характерны:</a:t>
            </a:r>
            <a:endParaRPr lang="ru-RU" sz="2400" dirty="0"/>
          </a:p>
          <a:p>
            <a:r>
              <a:rPr lang="ru-RU" sz="2400" dirty="0" smtClean="0"/>
              <a:t>1. Парестезии </a:t>
            </a:r>
            <a:r>
              <a:rPr lang="ru-RU" sz="2400" dirty="0"/>
              <a:t>(онемение и похолодание конечности)</a:t>
            </a:r>
          </a:p>
          <a:p>
            <a:r>
              <a:rPr lang="ru-RU" sz="2400" dirty="0" smtClean="0"/>
              <a:t>2. Типичная </a:t>
            </a:r>
            <a:r>
              <a:rPr lang="ru-RU" sz="2400" dirty="0"/>
              <a:t>«перемежающая хромота»</a:t>
            </a:r>
          </a:p>
          <a:p>
            <a:r>
              <a:rPr lang="ru-RU" sz="2400" dirty="0" smtClean="0"/>
              <a:t>3. Отсутствие </a:t>
            </a:r>
            <a:r>
              <a:rPr lang="ru-RU" sz="2400" dirty="0"/>
              <a:t>или ослабление пульсации на подколенной артерии и </a:t>
            </a:r>
            <a:r>
              <a:rPr lang="ru-RU" sz="2400" dirty="0" smtClean="0"/>
              <a:t>артериях стопы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63364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8" y="638602"/>
            <a:ext cx="107323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Брахиоцефальные</a:t>
            </a:r>
            <a:r>
              <a:rPr lang="ru-RU" sz="2400" b="1" dirty="0" smtClean="0"/>
              <a:t> </a:t>
            </a:r>
            <a:r>
              <a:rPr lang="ru-RU" sz="2400" b="1" dirty="0"/>
              <a:t>артерии с поражением</a:t>
            </a:r>
            <a:r>
              <a:rPr lang="ru-RU" sz="2400" dirty="0"/>
              <a:t>:</a:t>
            </a:r>
          </a:p>
          <a:p>
            <a:r>
              <a:rPr lang="ru-RU" sz="2400" dirty="0" smtClean="0"/>
              <a:t>1. Экстракраниальных </a:t>
            </a:r>
            <a:r>
              <a:rPr lang="ru-RU" sz="2400" dirty="0"/>
              <a:t>сосудов головного мозга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Интракраниальных</a:t>
            </a:r>
            <a:r>
              <a:rPr lang="ru-RU" sz="2400" dirty="0" smtClean="0"/>
              <a:t> </a:t>
            </a:r>
            <a:r>
              <a:rPr lang="ru-RU" sz="2400" dirty="0"/>
              <a:t>сосудов головного мозга</a:t>
            </a:r>
          </a:p>
          <a:p>
            <a:r>
              <a:rPr lang="ru-RU" sz="2400" dirty="0" smtClean="0"/>
              <a:t>3. Патологическая </a:t>
            </a:r>
            <a:r>
              <a:rPr lang="ru-RU" sz="2400" dirty="0"/>
              <a:t>извитость и удлинение </a:t>
            </a:r>
            <a:r>
              <a:rPr lang="ru-RU" sz="2400" dirty="0" err="1"/>
              <a:t>брахиоцефальных</a:t>
            </a:r>
            <a:r>
              <a:rPr lang="ru-RU" sz="2400" dirty="0"/>
              <a:t> </a:t>
            </a:r>
            <a:r>
              <a:rPr lang="ru-RU" sz="2400" dirty="0" smtClean="0"/>
              <a:t>артерий</a:t>
            </a:r>
            <a:endParaRPr lang="ru-RU" sz="2400" dirty="0"/>
          </a:p>
          <a:p>
            <a:r>
              <a:rPr lang="ru-RU" sz="2400" b="1" dirty="0" smtClean="0"/>
              <a:t>Висцеральные </a:t>
            </a:r>
            <a:r>
              <a:rPr lang="ru-RU" sz="2400" b="1" dirty="0"/>
              <a:t>артерии </a:t>
            </a:r>
            <a:r>
              <a:rPr lang="ru-RU" sz="2400" dirty="0"/>
              <a:t>(чревный ствол, </a:t>
            </a:r>
            <a:r>
              <a:rPr lang="ru-RU" sz="2400" dirty="0" err="1"/>
              <a:t>мезентериальные</a:t>
            </a:r>
            <a:r>
              <a:rPr lang="ru-RU" sz="2400" dirty="0"/>
              <a:t> и </a:t>
            </a:r>
            <a:r>
              <a:rPr lang="ru-RU" sz="2400" dirty="0" smtClean="0"/>
              <a:t>почечные</a:t>
            </a:r>
            <a:r>
              <a:rPr lang="ru-RU" sz="2400" dirty="0"/>
              <a:t>):</a:t>
            </a:r>
          </a:p>
          <a:p>
            <a:r>
              <a:rPr lang="ru-RU" sz="2400" dirty="0"/>
              <a:t>синдром «хронической абдоминальной ишемии» характеризуется атеросклеротическим поражением чревного ствола, верхней и нижней брыжеечных артерий. </a:t>
            </a:r>
            <a:endParaRPr lang="ru-RU" sz="2400" dirty="0" smtClean="0"/>
          </a:p>
          <a:p>
            <a:r>
              <a:rPr lang="ru-RU" sz="2400" dirty="0" smtClean="0"/>
              <a:t>По </a:t>
            </a:r>
            <a:r>
              <a:rPr lang="ru-RU" sz="2400" dirty="0"/>
              <a:t>клиническим проявлениям выделяют четыре формы заболевания:</a:t>
            </a:r>
          </a:p>
          <a:p>
            <a:r>
              <a:rPr lang="ru-RU" sz="2400" dirty="0" smtClean="0"/>
              <a:t>1. Чревная </a:t>
            </a:r>
            <a:r>
              <a:rPr lang="ru-RU" sz="2400" dirty="0"/>
              <a:t>(болевая)</a:t>
            </a:r>
          </a:p>
          <a:p>
            <a:r>
              <a:rPr lang="ru-RU" sz="2400" dirty="0" smtClean="0"/>
              <a:t>2. Проксимальная </a:t>
            </a:r>
            <a:r>
              <a:rPr lang="ru-RU" sz="2400" dirty="0"/>
              <a:t>брыжеечная - проксимальная </a:t>
            </a:r>
            <a:r>
              <a:rPr lang="ru-RU" sz="2400" dirty="0" err="1" smtClean="0"/>
              <a:t>энтеропатия</a:t>
            </a:r>
            <a:r>
              <a:rPr lang="ru-RU" sz="2400" dirty="0" smtClean="0"/>
              <a:t> </a:t>
            </a:r>
            <a:r>
              <a:rPr lang="ru-RU" sz="2400" dirty="0"/>
              <a:t>(дисфункция тонкой кишки - диспепсия, похудание)</a:t>
            </a:r>
          </a:p>
          <a:p>
            <a:r>
              <a:rPr lang="ru-RU" sz="2400" dirty="0" smtClean="0"/>
              <a:t>3. Дистальная </a:t>
            </a:r>
            <a:r>
              <a:rPr lang="ru-RU" sz="2400" dirty="0"/>
              <a:t>брыжеечная - терминальная </a:t>
            </a:r>
            <a:r>
              <a:rPr lang="ru-RU" sz="2400" dirty="0" err="1"/>
              <a:t>колопатия</a:t>
            </a:r>
            <a:r>
              <a:rPr lang="ru-RU" sz="2400" dirty="0"/>
              <a:t> (</a:t>
            </a:r>
            <a:r>
              <a:rPr lang="ru-RU" sz="2400" dirty="0" smtClean="0"/>
              <a:t>дисфункция </a:t>
            </a:r>
            <a:r>
              <a:rPr lang="ru-RU" sz="2400" dirty="0"/>
              <a:t>преимущественно левой половины толстой кишки)</a:t>
            </a:r>
          </a:p>
          <a:p>
            <a:r>
              <a:rPr lang="ru-RU" sz="2400" dirty="0" smtClean="0"/>
              <a:t>4. Смешанная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648144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632472"/>
            <a:ext cx="108225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Вазоренальная </a:t>
            </a:r>
            <a:r>
              <a:rPr lang="ru-RU" sz="2400" b="1" dirty="0"/>
              <a:t>гипертензия </a:t>
            </a:r>
            <a:r>
              <a:rPr lang="ru-RU" sz="2400" dirty="0"/>
              <a:t>- называется синдром, возникающий при различных нарушениях магистрального кровотока в </a:t>
            </a:r>
            <a:r>
              <a:rPr lang="ru-RU" sz="2400" dirty="0" smtClean="0"/>
              <a:t>почках</a:t>
            </a:r>
          </a:p>
          <a:p>
            <a:r>
              <a:rPr lang="ru-RU" sz="2400" dirty="0" smtClean="0"/>
              <a:t>Характеризуется </a:t>
            </a:r>
            <a:r>
              <a:rPr lang="ru-RU" sz="2400" dirty="0"/>
              <a:t>сочетанием клинической симптоматики:</a:t>
            </a:r>
          </a:p>
          <a:p>
            <a:r>
              <a:rPr lang="ru-RU" sz="2400" dirty="0" smtClean="0"/>
              <a:t>1. Симптомы </a:t>
            </a:r>
            <a:r>
              <a:rPr lang="ru-RU" sz="2400" dirty="0"/>
              <a:t>церебральной гипертензии (головная боль, тяжесть в затылке, снижение умственной работоспособности)</a:t>
            </a:r>
          </a:p>
          <a:p>
            <a:r>
              <a:rPr lang="ru-RU" sz="2400" dirty="0" smtClean="0"/>
              <a:t>2. Симптомы</a:t>
            </a:r>
            <a:r>
              <a:rPr lang="ru-RU" sz="2400" dirty="0"/>
              <a:t>, связанные с повышением нагрузки на сердце (боль, сердцебиение, одышка)</a:t>
            </a:r>
          </a:p>
          <a:p>
            <a:r>
              <a:rPr lang="ru-RU" sz="2400" dirty="0" smtClean="0"/>
              <a:t>3. Симптомы</a:t>
            </a:r>
            <a:r>
              <a:rPr lang="ru-RU" sz="2400" dirty="0"/>
              <a:t>, связанные с поражением почек (боль, тяжесть в </a:t>
            </a:r>
            <a:r>
              <a:rPr lang="ru-RU" sz="2400" dirty="0" smtClean="0"/>
              <a:t>поясничной </a:t>
            </a:r>
            <a:r>
              <a:rPr lang="ru-RU" sz="2400" dirty="0"/>
              <a:t>области, при инфаркте почек - гематурия)</a:t>
            </a:r>
          </a:p>
          <a:p>
            <a:r>
              <a:rPr lang="ru-RU" sz="2400" dirty="0" smtClean="0"/>
              <a:t>4. Симптомы</a:t>
            </a:r>
            <a:r>
              <a:rPr lang="ru-RU" sz="2400" dirty="0"/>
              <a:t>, связанные с поражением и ишемией других </a:t>
            </a:r>
            <a:r>
              <a:rPr lang="ru-RU" sz="2400" dirty="0" smtClean="0"/>
              <a:t>сосудистых бассейнов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83568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530" y="581163"/>
            <a:ext cx="107967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Коронарные </a:t>
            </a:r>
            <a:r>
              <a:rPr lang="ru-RU" sz="2400" b="1" dirty="0"/>
              <a:t>артерии</a:t>
            </a:r>
            <a:r>
              <a:rPr lang="ru-RU" sz="2400" dirty="0"/>
              <a:t>: </a:t>
            </a:r>
            <a:r>
              <a:rPr lang="ru-RU" sz="2400" dirty="0" smtClean="0"/>
              <a:t>от </a:t>
            </a:r>
            <a:r>
              <a:rPr lang="ru-RU" sz="2400" dirty="0"/>
              <a:t>степени атеросклеротического поражения коронарных артерий зависит тяжесть течения ИБС, полное перекрытие </a:t>
            </a:r>
            <a:r>
              <a:rPr lang="ru-RU" sz="2400" dirty="0" smtClean="0"/>
              <a:t>одной </a:t>
            </a:r>
            <a:r>
              <a:rPr lang="ru-RU" sz="2400" dirty="0"/>
              <a:t>из коронарных артерий при различной степени выраженности </a:t>
            </a:r>
            <a:r>
              <a:rPr lang="ru-RU" sz="2400" dirty="0" smtClean="0"/>
              <a:t>поражения </a:t>
            </a:r>
            <a:r>
              <a:rPr lang="ru-RU" sz="2400" dirty="0"/>
              <a:t>другой коронарной артерии приводит к развитию инфаркта </a:t>
            </a:r>
            <a:r>
              <a:rPr lang="ru-RU" sz="2400" dirty="0" smtClean="0"/>
              <a:t>миокарда</a:t>
            </a:r>
            <a:endParaRPr lang="ru-RU" sz="2400" dirty="0"/>
          </a:p>
          <a:p>
            <a:r>
              <a:rPr lang="ru-RU" sz="2400" b="1" dirty="0" smtClean="0"/>
              <a:t>Мультифокальное </a:t>
            </a:r>
            <a:r>
              <a:rPr lang="ru-RU" sz="2400" b="1" dirty="0"/>
              <a:t>поражение </a:t>
            </a:r>
            <a:r>
              <a:rPr lang="ru-RU" sz="2400" dirty="0"/>
              <a:t>- это поражение нескольких </a:t>
            </a:r>
            <a:r>
              <a:rPr lang="ru-RU" sz="2400" dirty="0" smtClean="0"/>
              <a:t>артериальных </a:t>
            </a:r>
            <a:r>
              <a:rPr lang="ru-RU" sz="2400" dirty="0"/>
              <a:t>бассейнов (артерий верхних и нижних конечностей, </a:t>
            </a:r>
            <a:r>
              <a:rPr lang="ru-RU" sz="2400" dirty="0" err="1" smtClean="0"/>
              <a:t>брахиоцефальных</a:t>
            </a:r>
            <a:r>
              <a:rPr lang="ru-RU" sz="2400" dirty="0"/>
              <a:t>, коронарных и висцеральных артерий)</a:t>
            </a:r>
          </a:p>
        </p:txBody>
      </p:sp>
    </p:spTree>
    <p:extLst>
      <p:ext uri="{BB962C8B-B14F-4D97-AF65-F5344CB8AC3E}">
        <p14:creationId xmlns:p14="http://schemas.microsoft.com/office/powerpoint/2010/main" val="28958216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186" y="583713"/>
            <a:ext cx="109084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Тактика лечения:</a:t>
            </a:r>
          </a:p>
          <a:p>
            <a:r>
              <a:rPr lang="ru-RU" dirty="0" smtClean="0"/>
              <a:t>I</a:t>
            </a:r>
            <a:r>
              <a:rPr lang="ru-RU" dirty="0"/>
              <a:t>, </a:t>
            </a:r>
            <a:r>
              <a:rPr lang="en-US" dirty="0" smtClean="0"/>
              <a:t>II </a:t>
            </a:r>
            <a:r>
              <a:rPr lang="ru-RU" dirty="0" smtClean="0"/>
              <a:t>А стади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ru-RU" dirty="0"/>
              <a:t>заболевания - консервативное лечение, при ЛПИ 0.6-0.9 (60-90</a:t>
            </a:r>
            <a:r>
              <a:rPr lang="ru-RU" dirty="0" smtClean="0"/>
              <a:t>%)</a:t>
            </a:r>
          </a:p>
          <a:p>
            <a:endParaRPr lang="ru-RU" dirty="0"/>
          </a:p>
          <a:p>
            <a:r>
              <a:rPr lang="ru-RU" dirty="0"/>
              <a:t>Консервативное лечение:</a:t>
            </a:r>
          </a:p>
          <a:p>
            <a:r>
              <a:rPr lang="ru-RU" dirty="0" smtClean="0"/>
              <a:t>1. Устранение </a:t>
            </a:r>
            <a:r>
              <a:rPr lang="ru-RU" dirty="0"/>
              <a:t>факторов риска (</a:t>
            </a:r>
            <a:r>
              <a:rPr lang="ru-RU" dirty="0" err="1"/>
              <a:t>антиагреганты</a:t>
            </a:r>
            <a:r>
              <a:rPr lang="ru-RU" dirty="0"/>
              <a:t> (ацетилсалициловая </a:t>
            </a:r>
            <a:r>
              <a:rPr lang="ru-RU" dirty="0" smtClean="0"/>
              <a:t>кислота</a:t>
            </a:r>
            <a:r>
              <a:rPr lang="ru-RU" dirty="0"/>
              <a:t>, </a:t>
            </a:r>
            <a:r>
              <a:rPr lang="ru-RU" dirty="0" err="1"/>
              <a:t>тиклид</a:t>
            </a:r>
            <a:r>
              <a:rPr lang="ru-RU" dirty="0"/>
              <a:t>, </a:t>
            </a:r>
            <a:r>
              <a:rPr lang="ru-RU" dirty="0" err="1"/>
              <a:t>клопидогрель</a:t>
            </a:r>
            <a:r>
              <a:rPr lang="ru-RU" dirty="0"/>
              <a:t> (плавике</a:t>
            </a:r>
            <a:r>
              <a:rPr lang="ru-RU" dirty="0" smtClean="0"/>
              <a:t>))</a:t>
            </a:r>
            <a:endParaRPr lang="ru-RU" dirty="0"/>
          </a:p>
          <a:p>
            <a:r>
              <a:rPr lang="ru-RU" dirty="0" smtClean="0"/>
              <a:t>2. </a:t>
            </a:r>
            <a:r>
              <a:rPr lang="ru-RU" dirty="0" err="1" smtClean="0"/>
              <a:t>Липидоснижающая</a:t>
            </a:r>
            <a:r>
              <a:rPr lang="ru-RU" dirty="0" smtClean="0"/>
              <a:t> </a:t>
            </a:r>
            <a:r>
              <a:rPr lang="ru-RU" dirty="0"/>
              <a:t>терапия (препараты группы </a:t>
            </a:r>
            <a:r>
              <a:rPr lang="ru-RU" dirty="0" err="1"/>
              <a:t>статинов</a:t>
            </a:r>
            <a:r>
              <a:rPr lang="ru-RU" dirty="0"/>
              <a:t> - </a:t>
            </a:r>
            <a:r>
              <a:rPr lang="ru-RU" dirty="0" err="1" smtClean="0"/>
              <a:t>липостабил</a:t>
            </a:r>
            <a:r>
              <a:rPr lang="ru-RU" dirty="0"/>
              <a:t>, </a:t>
            </a:r>
            <a:r>
              <a:rPr lang="ru-RU" dirty="0" err="1"/>
              <a:t>ловастатин</a:t>
            </a:r>
            <a:r>
              <a:rPr lang="ru-RU" dirty="0"/>
              <a:t> (</a:t>
            </a:r>
            <a:r>
              <a:rPr lang="ru-RU" dirty="0" err="1"/>
              <a:t>мевакор</a:t>
            </a:r>
            <a:r>
              <a:rPr lang="ru-RU" dirty="0"/>
              <a:t>), </a:t>
            </a:r>
            <a:r>
              <a:rPr lang="ru-RU" dirty="0" err="1"/>
              <a:t>липоболид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3. Активация </a:t>
            </a:r>
            <a:r>
              <a:rPr lang="ru-RU" dirty="0"/>
              <a:t>метаболических процессов (</a:t>
            </a:r>
            <a:r>
              <a:rPr lang="ru-RU" dirty="0" err="1"/>
              <a:t>трентал</a:t>
            </a:r>
            <a:r>
              <a:rPr lang="ru-RU" dirty="0"/>
              <a:t>, </a:t>
            </a:r>
            <a:r>
              <a:rPr lang="ru-RU" dirty="0" err="1"/>
              <a:t>актовегин</a:t>
            </a:r>
            <a:r>
              <a:rPr lang="ru-RU" dirty="0"/>
              <a:t>, </a:t>
            </a:r>
            <a:r>
              <a:rPr lang="ru-RU" dirty="0" err="1" smtClean="0"/>
              <a:t>солкосерил</a:t>
            </a:r>
            <a:r>
              <a:rPr lang="ru-RU" dirty="0"/>
              <a:t>, витамины)</a:t>
            </a:r>
          </a:p>
          <a:p>
            <a:r>
              <a:rPr lang="ru-RU" dirty="0" smtClean="0"/>
              <a:t>4. Антиоксидантная </a:t>
            </a:r>
            <a:r>
              <a:rPr lang="ru-RU" dirty="0"/>
              <a:t>терапия (токоферол)</a:t>
            </a:r>
          </a:p>
          <a:p>
            <a:r>
              <a:rPr lang="ru-RU" dirty="0" smtClean="0"/>
              <a:t>5. Простагландины </a:t>
            </a:r>
            <a:r>
              <a:rPr lang="ru-RU" dirty="0"/>
              <a:t>(</a:t>
            </a:r>
            <a:r>
              <a:rPr lang="ru-RU" dirty="0" err="1"/>
              <a:t>алпростан</a:t>
            </a:r>
            <a:r>
              <a:rPr lang="ru-RU" dirty="0"/>
              <a:t>, </a:t>
            </a:r>
            <a:r>
              <a:rPr lang="ru-RU" dirty="0" err="1"/>
              <a:t>вазапростан</a:t>
            </a:r>
            <a:r>
              <a:rPr lang="ru-RU" dirty="0"/>
              <a:t>)</a:t>
            </a:r>
          </a:p>
          <a:p>
            <a:r>
              <a:rPr lang="ru-RU" dirty="0" smtClean="0"/>
              <a:t>6. Системная </a:t>
            </a:r>
            <a:r>
              <a:rPr lang="ru-RU" dirty="0" err="1"/>
              <a:t>энзимотерапия</a:t>
            </a:r>
            <a:r>
              <a:rPr lang="ru-RU" dirty="0"/>
              <a:t> (</a:t>
            </a:r>
            <a:r>
              <a:rPr lang="ru-RU" dirty="0" err="1"/>
              <a:t>вобэнзим</a:t>
            </a:r>
            <a:r>
              <a:rPr lang="ru-RU" dirty="0"/>
              <a:t>, </a:t>
            </a:r>
            <a:r>
              <a:rPr lang="ru-RU" dirty="0" err="1"/>
              <a:t>флогэнзим</a:t>
            </a:r>
            <a:r>
              <a:rPr lang="ru-RU" dirty="0"/>
              <a:t>)</a:t>
            </a:r>
          </a:p>
          <a:p>
            <a:r>
              <a:rPr lang="ru-RU" dirty="0" smtClean="0"/>
              <a:t>7. Немедикаментозные </a:t>
            </a:r>
            <a:r>
              <a:rPr lang="ru-RU" dirty="0"/>
              <a:t>методы (баротерапия, УФ-лучи, </a:t>
            </a:r>
            <a:r>
              <a:rPr lang="ru-RU" dirty="0" smtClean="0"/>
              <a:t>диадинамические </a:t>
            </a:r>
            <a:r>
              <a:rPr lang="ru-RU" dirty="0"/>
              <a:t>токи (токи Бернара), лазеротерапия, массаж, санаторный режим с применением сероводородных ванн, лечебная физкультура)</a:t>
            </a:r>
          </a:p>
          <a:p>
            <a:endParaRPr lang="ru-RU" dirty="0"/>
          </a:p>
          <a:p>
            <a:r>
              <a:rPr lang="en-US" dirty="0" smtClean="0"/>
              <a:t>II</a:t>
            </a:r>
            <a:r>
              <a:rPr lang="ru-RU" dirty="0" smtClean="0"/>
              <a:t>Б </a:t>
            </a:r>
            <a:r>
              <a:rPr lang="ru-RU" dirty="0"/>
              <a:t>стадия заболевания - плановая реконструктивная операция, при ЛПИ 0.4-0.6 (40-60%)</a:t>
            </a:r>
          </a:p>
          <a:p>
            <a:r>
              <a:rPr lang="ru-RU" dirty="0" smtClean="0"/>
              <a:t>III </a:t>
            </a:r>
            <a:r>
              <a:rPr lang="ru-RU" dirty="0"/>
              <a:t>и IV стадия - реконструктивная операция по срочным показаниям, </a:t>
            </a:r>
            <a:r>
              <a:rPr lang="ru-RU" dirty="0" err="1"/>
              <a:t>некрэктомия</a:t>
            </a:r>
            <a:r>
              <a:rPr lang="ru-RU" dirty="0"/>
              <a:t>, ампутация, при ЛПИ менее 0.4 (40</a:t>
            </a:r>
            <a:r>
              <a:rPr lang="ru-RU" dirty="0" smtClean="0"/>
              <a:t>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36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3" y="739084"/>
            <a:ext cx="107323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Вслед за эмболией артерий развивается острая ишемия конечности или </a:t>
            </a:r>
            <a:r>
              <a:rPr lang="ru-RU" sz="2400" dirty="0" err="1"/>
              <a:t>кровоснабжаемого</a:t>
            </a:r>
            <a:r>
              <a:rPr lang="ru-RU" sz="2400" dirty="0"/>
              <a:t> </a:t>
            </a:r>
            <a:r>
              <a:rPr lang="ru-RU" sz="2400" dirty="0" smtClean="0"/>
              <a:t>органа</a:t>
            </a:r>
          </a:p>
          <a:p>
            <a:endParaRPr lang="ru-RU" sz="2400" dirty="0"/>
          </a:p>
          <a:p>
            <a:r>
              <a:rPr lang="ru-RU" sz="2400" dirty="0"/>
              <a:t> Факторы, определяющие тяжесть </a:t>
            </a:r>
            <a:r>
              <a:rPr lang="ru-RU" sz="2400" dirty="0" smtClean="0"/>
              <a:t>ишемии: </a:t>
            </a:r>
            <a:endParaRPr lang="ru-RU" sz="2400" dirty="0"/>
          </a:p>
          <a:p>
            <a:r>
              <a:rPr lang="ru-RU" sz="2400" dirty="0" smtClean="0"/>
              <a:t>1. выраженность </a:t>
            </a:r>
            <a:r>
              <a:rPr lang="ru-RU" sz="2400" dirty="0"/>
              <a:t>окольного </a:t>
            </a:r>
            <a:r>
              <a:rPr lang="ru-RU" sz="2400" dirty="0" smtClean="0"/>
              <a:t>кровообращения</a:t>
            </a:r>
            <a:endParaRPr lang="ru-RU" sz="2400" dirty="0"/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продолженность</a:t>
            </a:r>
            <a:r>
              <a:rPr lang="ru-RU" sz="2400" dirty="0" smtClean="0"/>
              <a:t> тромбоза</a:t>
            </a:r>
            <a:endParaRPr lang="ru-RU" sz="2400" dirty="0"/>
          </a:p>
          <a:p>
            <a:r>
              <a:rPr lang="ru-RU" sz="2400" dirty="0" smtClean="0"/>
              <a:t>3. артериальный спазм</a:t>
            </a:r>
            <a:endParaRPr lang="ru-RU" sz="2400" dirty="0"/>
          </a:p>
          <a:p>
            <a:r>
              <a:rPr lang="ru-RU" sz="2400" dirty="0" smtClean="0"/>
              <a:t>4. состояние </a:t>
            </a:r>
            <a:r>
              <a:rPr lang="ru-RU" sz="2400" dirty="0"/>
              <a:t>центральной </a:t>
            </a:r>
            <a:r>
              <a:rPr lang="ru-RU" sz="2400" dirty="0" smtClean="0"/>
              <a:t>гемодинамики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01448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408" y="516975"/>
            <a:ext cx="106036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Виды сосудистых реконструктивных операций при атеросклерозе:</a:t>
            </a:r>
          </a:p>
          <a:p>
            <a:r>
              <a:rPr lang="ru-RU" sz="2400" dirty="0" smtClean="0"/>
              <a:t>1. Резекция </a:t>
            </a:r>
            <a:r>
              <a:rPr lang="ru-RU" sz="2400" dirty="0"/>
              <a:t>с протезированием (синтетическим протезом или </a:t>
            </a:r>
            <a:r>
              <a:rPr lang="ru-RU" sz="2400" dirty="0" err="1"/>
              <a:t>аутовеной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2. Шунтирование</a:t>
            </a:r>
            <a:endParaRPr lang="ru-RU" sz="2400" dirty="0"/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Эндартерэктомия</a:t>
            </a:r>
            <a:r>
              <a:rPr lang="ru-RU" sz="2400" dirty="0" smtClean="0"/>
              <a:t> </a:t>
            </a:r>
            <a:r>
              <a:rPr lang="ru-RU" sz="2400" dirty="0"/>
              <a:t>с пластикой </a:t>
            </a:r>
          </a:p>
        </p:txBody>
      </p:sp>
    </p:spTree>
    <p:extLst>
      <p:ext uri="{BB962C8B-B14F-4D97-AF65-F5344CB8AC3E}">
        <p14:creationId xmlns:p14="http://schemas.microsoft.com/office/powerpoint/2010/main" val="1435610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5713" y="622762"/>
            <a:ext cx="107581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Атеросклероз </a:t>
            </a:r>
            <a:r>
              <a:rPr lang="ru-RU" sz="2400" dirty="0" err="1"/>
              <a:t>брахиоцефальных</a:t>
            </a:r>
            <a:r>
              <a:rPr lang="ru-RU" sz="2400" dirty="0"/>
              <a:t> артерий:</a:t>
            </a:r>
          </a:p>
          <a:p>
            <a:r>
              <a:rPr lang="ru-RU" sz="2400" dirty="0"/>
              <a:t>В основном страдают мужчины в возрасте 50-70 лет.</a:t>
            </a:r>
          </a:p>
          <a:p>
            <a:r>
              <a:rPr lang="ru-RU" sz="2400" dirty="0"/>
              <a:t>Компенсация мозгового кровообращения зависит от анатомического и функционального состояние артериального круга большого мозга, темпа развития окклюзии, коллатеральных путей кровотока и уровня системного артериального давления.</a:t>
            </a:r>
          </a:p>
          <a:p>
            <a:r>
              <a:rPr lang="ru-RU" sz="2400" dirty="0"/>
              <a:t>Атеросклероз </a:t>
            </a:r>
            <a:r>
              <a:rPr lang="ru-RU" sz="2400" dirty="0" err="1"/>
              <a:t>интракраниальных</a:t>
            </a:r>
            <a:r>
              <a:rPr lang="ru-RU" sz="2400" dirty="0"/>
              <a:t> сосудов вызывает хроническую ишемию мозга с </a:t>
            </a:r>
            <a:r>
              <a:rPr lang="ru-RU" sz="2400" dirty="0" err="1"/>
              <a:t>гипоксемическими</a:t>
            </a:r>
            <a:r>
              <a:rPr lang="ru-RU" sz="2400" dirty="0"/>
              <a:t> изменениями нервной ткани. </a:t>
            </a:r>
            <a:r>
              <a:rPr lang="ru-RU" sz="2400" dirty="0" smtClean="0"/>
              <a:t>Патологическая </a:t>
            </a:r>
            <a:r>
              <a:rPr lang="ru-RU" sz="2400" dirty="0"/>
              <a:t>извитость и удлинение проявляется в виде 8 или О-образного </a:t>
            </a:r>
            <a:r>
              <a:rPr lang="ru-RU" sz="2400" dirty="0" smtClean="0"/>
              <a:t>изгиба</a:t>
            </a:r>
            <a:r>
              <a:rPr lang="ru-RU" sz="2400" dirty="0"/>
              <a:t>, полного петлеобразования. Нарушения гемодинамики возникают при остром угле изгиба сосуда, изменении его конфигурации в момент </a:t>
            </a:r>
            <a:r>
              <a:rPr lang="ru-RU" sz="2400" dirty="0" smtClean="0"/>
              <a:t>снижения </a:t>
            </a:r>
            <a:r>
              <a:rPr lang="ru-RU" sz="2400" dirty="0"/>
              <a:t>АД, полный перегиб артерии приводит к нарушению мозгового </a:t>
            </a:r>
            <a:r>
              <a:rPr lang="ru-RU" sz="2400" dirty="0" smtClean="0"/>
              <a:t>кровотока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375780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2834" y="613256"/>
            <a:ext cx="10577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Клиническая </a:t>
            </a:r>
            <a:r>
              <a:rPr lang="ru-RU" sz="2400" b="1" dirty="0" smtClean="0"/>
              <a:t>картина</a:t>
            </a:r>
            <a:endParaRPr lang="ru-RU" sz="2400" b="1" dirty="0"/>
          </a:p>
          <a:p>
            <a:r>
              <a:rPr lang="ru-RU" sz="2400" dirty="0" smtClean="0"/>
              <a:t>Головная </a:t>
            </a:r>
            <a:r>
              <a:rPr lang="ru-RU" sz="2400" dirty="0"/>
              <a:t>боль, несистемные головокружения, ухудшение памяти, снижение умственной работоспособности, шум и звон в голове, потеря </a:t>
            </a:r>
            <a:r>
              <a:rPr lang="ru-RU" sz="2400" dirty="0" smtClean="0"/>
              <a:t>сознания </a:t>
            </a:r>
            <a:r>
              <a:rPr lang="ru-RU" sz="2400" dirty="0"/>
              <a:t>при напряжении. Нарушение походки и статики движений.</a:t>
            </a:r>
          </a:p>
          <a:p>
            <a:r>
              <a:rPr lang="ru-RU" sz="2400" dirty="0"/>
              <a:t>Два и более из этих симптомов, существующих больше 3 месяцев, </a:t>
            </a:r>
            <a:r>
              <a:rPr lang="ru-RU" sz="2400" dirty="0" smtClean="0"/>
              <a:t>являются </a:t>
            </a:r>
            <a:r>
              <a:rPr lang="ru-RU" sz="2400" dirty="0"/>
              <a:t>основанием для постановки диагноза недостаточности мозгового </a:t>
            </a:r>
            <a:r>
              <a:rPr lang="ru-RU" sz="2400" dirty="0" smtClean="0"/>
              <a:t>кровообращения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Очаговые</a:t>
            </a:r>
            <a:r>
              <a:rPr lang="ru-RU" sz="2400" dirty="0"/>
              <a:t>, общемозговые, </a:t>
            </a:r>
            <a:r>
              <a:rPr lang="ru-RU" sz="2400" dirty="0" smtClean="0"/>
              <a:t>стволово-мозжечковые</a:t>
            </a:r>
            <a:r>
              <a:rPr lang="ru-RU" sz="2400" dirty="0"/>
              <a:t>, корковые и другие нарушения.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стадии выраженной </a:t>
            </a:r>
            <a:r>
              <a:rPr lang="ru-RU" sz="2400" dirty="0" smtClean="0"/>
              <a:t>энцефалопатии </a:t>
            </a:r>
            <a:r>
              <a:rPr lang="ru-RU" sz="2400" dirty="0"/>
              <a:t>снижение интеллекта вплоть до глубокой деменции, </a:t>
            </a:r>
            <a:r>
              <a:rPr lang="ru-RU" sz="2400" dirty="0" smtClean="0"/>
              <a:t>психоз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1772846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635641"/>
            <a:ext cx="107066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Диагностика</a:t>
            </a:r>
            <a:endParaRPr lang="ru-RU" sz="2400" b="1" dirty="0"/>
          </a:p>
          <a:p>
            <a:r>
              <a:rPr lang="ru-RU" sz="2400" dirty="0" smtClean="0"/>
              <a:t>При </a:t>
            </a:r>
            <a:r>
              <a:rPr lang="ru-RU" sz="2400" dirty="0"/>
              <a:t>пальпации определяют пульсацию артерий, АД. При извитости </a:t>
            </a:r>
            <a:r>
              <a:rPr lang="ru-RU" sz="2400" dirty="0" err="1"/>
              <a:t>пальпаторно</a:t>
            </a:r>
            <a:r>
              <a:rPr lang="ru-RU" sz="2400" dirty="0"/>
              <a:t> определяется пульсирующее </a:t>
            </a:r>
            <a:r>
              <a:rPr lang="ru-RU" sz="2400" dirty="0" smtClean="0"/>
              <a:t>образование </a:t>
            </a:r>
            <a:r>
              <a:rPr lang="ru-RU" sz="2400" dirty="0"/>
              <a:t>или усиление пульсации при напряжении и повышении АД.</a:t>
            </a:r>
          </a:p>
          <a:p>
            <a:r>
              <a:rPr lang="ru-RU" sz="2400" dirty="0" err="1" smtClean="0"/>
              <a:t>Аускультативно</a:t>
            </a:r>
            <a:r>
              <a:rPr lang="ru-RU" sz="2400" dirty="0" smtClean="0"/>
              <a:t> </a:t>
            </a:r>
            <a:r>
              <a:rPr lang="ru-RU" sz="2400" dirty="0"/>
              <a:t>выслушивается систолический шум над </a:t>
            </a:r>
            <a:r>
              <a:rPr lang="ru-RU" sz="2400" dirty="0" err="1" smtClean="0"/>
              <a:t>брахиоцефальными</a:t>
            </a:r>
            <a:r>
              <a:rPr lang="ru-RU" sz="2400" dirty="0" smtClean="0"/>
              <a:t> </a:t>
            </a:r>
            <a:r>
              <a:rPr lang="ru-RU" sz="2400" dirty="0"/>
              <a:t>сосудами. При извитости шумовой симптоматики нет.</a:t>
            </a:r>
          </a:p>
          <a:p>
            <a:r>
              <a:rPr lang="ru-RU" sz="2400" dirty="0" smtClean="0"/>
              <a:t>Дуплексное </a:t>
            </a:r>
            <a:r>
              <a:rPr lang="ru-RU" sz="2400" dirty="0"/>
              <a:t>ультразвуковое сканирование - помогает оценить </a:t>
            </a:r>
            <a:r>
              <a:rPr lang="ru-RU" sz="2400" dirty="0" smtClean="0"/>
              <a:t>состояние </a:t>
            </a:r>
            <a:r>
              <a:rPr lang="ru-RU" sz="2400" dirty="0"/>
              <a:t>стенки артерий, характер кровотока, выявить </a:t>
            </a:r>
            <a:r>
              <a:rPr lang="ru-RU" sz="2400" dirty="0" err="1"/>
              <a:t>гемодинамически</a:t>
            </a:r>
            <a:r>
              <a:rPr lang="ru-RU" sz="2400" dirty="0"/>
              <a:t> не-значимые стенозы артерий, определить гетерогенность строения </a:t>
            </a:r>
            <a:r>
              <a:rPr lang="ru-RU" sz="2400" dirty="0" smtClean="0"/>
              <a:t>атеросклеротической </a:t>
            </a:r>
            <a:r>
              <a:rPr lang="ru-RU" sz="2400" dirty="0"/>
              <a:t>бляшки, пристеночного тромбоза. Позволяет уточнить тип патологической извитости, её протяженность и локализацию, </a:t>
            </a:r>
            <a:r>
              <a:rPr lang="ru-RU" sz="2400" dirty="0" smtClean="0"/>
              <a:t>нарушения кровотока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167348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319" y="616425"/>
            <a:ext cx="107967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/>
              <a:t>Лечение</a:t>
            </a:r>
          </a:p>
          <a:p>
            <a:r>
              <a:rPr lang="ru-RU" sz="2200" dirty="0" smtClean="0"/>
              <a:t>Консервативная </a:t>
            </a:r>
            <a:r>
              <a:rPr lang="ru-RU" sz="2200" dirty="0"/>
              <a:t>терапия - </a:t>
            </a:r>
            <a:r>
              <a:rPr lang="ru-RU" sz="2200" dirty="0" err="1"/>
              <a:t>статины</a:t>
            </a:r>
            <a:r>
              <a:rPr lang="ru-RU" sz="2200" dirty="0"/>
              <a:t>, малые дозы аспирина, </a:t>
            </a:r>
            <a:r>
              <a:rPr lang="ru-RU" sz="2200" dirty="0" err="1" smtClean="0"/>
              <a:t>трентал</a:t>
            </a:r>
            <a:r>
              <a:rPr lang="ru-RU" sz="2200" dirty="0"/>
              <a:t>, </a:t>
            </a:r>
            <a:r>
              <a:rPr lang="ru-RU" sz="2200" dirty="0" err="1"/>
              <a:t>антигипертензивные</a:t>
            </a:r>
            <a:r>
              <a:rPr lang="ru-RU" sz="2200" dirty="0"/>
              <a:t> препараты. Курсы лечения (по 2-3 месяца) </a:t>
            </a:r>
            <a:r>
              <a:rPr lang="ru-RU" sz="2200" dirty="0" smtClean="0"/>
              <a:t>препаратами </a:t>
            </a:r>
            <a:r>
              <a:rPr lang="ru-RU" sz="2200" dirty="0"/>
              <a:t>с чередованием назначения </a:t>
            </a:r>
            <a:r>
              <a:rPr lang="ru-RU" sz="2200" dirty="0" err="1"/>
              <a:t>сермиона</a:t>
            </a:r>
            <a:r>
              <a:rPr lang="ru-RU" sz="2200" dirty="0"/>
              <a:t>, </a:t>
            </a:r>
            <a:r>
              <a:rPr lang="ru-RU" sz="2200" dirty="0" err="1"/>
              <a:t>ангинина</a:t>
            </a:r>
            <a:r>
              <a:rPr lang="ru-RU" sz="2200" dirty="0"/>
              <a:t>, </a:t>
            </a:r>
            <a:r>
              <a:rPr lang="ru-RU" sz="2200" dirty="0" err="1"/>
              <a:t>продектина</a:t>
            </a:r>
            <a:r>
              <a:rPr lang="ru-RU" sz="2200" dirty="0"/>
              <a:t>, </a:t>
            </a:r>
            <a:r>
              <a:rPr lang="ru-RU" sz="2200" dirty="0" err="1" smtClean="0"/>
              <a:t>стугерона</a:t>
            </a:r>
            <a:r>
              <a:rPr lang="ru-RU" sz="2200" dirty="0"/>
              <a:t>, </a:t>
            </a:r>
            <a:r>
              <a:rPr lang="ru-RU" sz="2200" dirty="0" err="1"/>
              <a:t>аминалона</a:t>
            </a:r>
            <a:r>
              <a:rPr lang="ru-RU" sz="2200" dirty="0"/>
              <a:t>, </a:t>
            </a:r>
            <a:r>
              <a:rPr lang="ru-RU" sz="2200" dirty="0" err="1"/>
              <a:t>ноотропила</a:t>
            </a:r>
            <a:r>
              <a:rPr lang="ru-RU" sz="2200" dirty="0"/>
              <a:t>. </a:t>
            </a:r>
            <a:endParaRPr lang="ru-RU" sz="2200" dirty="0" smtClean="0"/>
          </a:p>
          <a:p>
            <a:endParaRPr lang="ru-RU" sz="2200" dirty="0"/>
          </a:p>
          <a:p>
            <a:r>
              <a:rPr lang="ru-RU" sz="2200" dirty="0" smtClean="0"/>
              <a:t>Показания </a:t>
            </a:r>
            <a:r>
              <a:rPr lang="ru-RU" sz="2200" dirty="0"/>
              <a:t>к хирургическому лечению:</a:t>
            </a:r>
          </a:p>
          <a:p>
            <a:r>
              <a:rPr lang="ru-RU" sz="2200" dirty="0" smtClean="0"/>
              <a:t>1. Наличие </a:t>
            </a:r>
            <a:r>
              <a:rPr lang="ru-RU" sz="2200" dirty="0"/>
              <a:t>атеросклеротической бляшки с изъязвлением или </a:t>
            </a:r>
            <a:r>
              <a:rPr lang="ru-RU" sz="2200" dirty="0" smtClean="0"/>
              <a:t>пристеночным тромбозом</a:t>
            </a:r>
            <a:endParaRPr lang="ru-RU" sz="2200" dirty="0"/>
          </a:p>
          <a:p>
            <a:r>
              <a:rPr lang="ru-RU" sz="2200" dirty="0" smtClean="0"/>
              <a:t>2. Стеноз </a:t>
            </a:r>
            <a:r>
              <a:rPr lang="ru-RU" sz="2200" dirty="0"/>
              <a:t>внутренней сонной артерии более 70%, окклюзия ветвей дуги </a:t>
            </a:r>
            <a:r>
              <a:rPr lang="ru-RU" sz="2200" dirty="0" smtClean="0"/>
              <a:t>аорты</a:t>
            </a:r>
            <a:endParaRPr lang="ru-RU" sz="2200" dirty="0"/>
          </a:p>
          <a:p>
            <a:r>
              <a:rPr lang="ru-RU" sz="2200" dirty="0" smtClean="0"/>
              <a:t>3. Наличие </a:t>
            </a:r>
            <a:r>
              <a:rPr lang="ru-RU" sz="2200" dirty="0"/>
              <a:t>синдрома подключичного </a:t>
            </a:r>
            <a:r>
              <a:rPr lang="ru-RU" sz="2200" dirty="0" smtClean="0"/>
              <a:t>обкрадывания</a:t>
            </a:r>
          </a:p>
          <a:p>
            <a:endParaRPr lang="ru-RU" sz="2200" dirty="0"/>
          </a:p>
          <a:p>
            <a:r>
              <a:rPr lang="ru-RU" sz="2200" dirty="0"/>
              <a:t>Противопоказания к операции;</a:t>
            </a:r>
          </a:p>
          <a:p>
            <a:r>
              <a:rPr lang="ru-RU" sz="2200" dirty="0" smtClean="0"/>
              <a:t>1. Наличие </a:t>
            </a:r>
            <a:r>
              <a:rPr lang="ru-RU" sz="2200" dirty="0"/>
              <a:t>острого инсульта или грубые неврологические нарушения </a:t>
            </a:r>
            <a:r>
              <a:rPr lang="ru-RU" sz="2200" dirty="0" smtClean="0"/>
              <a:t>после </a:t>
            </a:r>
            <a:r>
              <a:rPr lang="ru-RU" sz="2200" dirty="0"/>
              <a:t>перенесенного инсульта</a:t>
            </a:r>
          </a:p>
          <a:p>
            <a:r>
              <a:rPr lang="ru-RU" sz="2200" dirty="0" smtClean="0"/>
              <a:t>2. Тромбоз </a:t>
            </a:r>
            <a:r>
              <a:rPr lang="ru-RU" sz="2200" dirty="0"/>
              <a:t>дистального сосудистого русла</a:t>
            </a:r>
          </a:p>
          <a:p>
            <a:r>
              <a:rPr lang="ru-RU" sz="2200" dirty="0" smtClean="0"/>
              <a:t>3. Острый </a:t>
            </a:r>
            <a:r>
              <a:rPr lang="ru-RU" sz="2200" dirty="0"/>
              <a:t>инфаркт </a:t>
            </a:r>
            <a:r>
              <a:rPr lang="ru-RU" sz="2200" dirty="0" smtClean="0"/>
              <a:t>миокарда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2552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4" y="664979"/>
            <a:ext cx="108225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Операции: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Эндартерэктомия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интимэктомия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2. Резекция </a:t>
            </a:r>
            <a:r>
              <a:rPr lang="ru-RU" sz="2400" dirty="0"/>
              <a:t>с протезированием (синтетическим </a:t>
            </a:r>
            <a:r>
              <a:rPr lang="ru-RU" sz="2400" dirty="0" smtClean="0"/>
              <a:t>протезом или </a:t>
            </a:r>
            <a:r>
              <a:rPr lang="ru-RU" sz="2400" dirty="0" err="1" smtClean="0"/>
              <a:t>аутовеной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smtClean="0"/>
              <a:t>3. Шунтирование</a:t>
            </a:r>
            <a:endParaRPr lang="ru-RU" sz="2400" dirty="0"/>
          </a:p>
          <a:p>
            <a:r>
              <a:rPr lang="ru-RU" sz="2400" dirty="0" smtClean="0"/>
              <a:t>4. </a:t>
            </a:r>
            <a:r>
              <a:rPr lang="ru-RU" sz="2400" dirty="0" err="1" smtClean="0"/>
              <a:t>Эндоваскулярные</a:t>
            </a:r>
            <a:r>
              <a:rPr lang="ru-RU" sz="2400" dirty="0" smtClean="0"/>
              <a:t> </a:t>
            </a:r>
            <a:r>
              <a:rPr lang="ru-RU" sz="2400" dirty="0"/>
              <a:t>методы: </a:t>
            </a:r>
            <a:r>
              <a:rPr lang="ru-RU" sz="2400" dirty="0" err="1"/>
              <a:t>балонная</a:t>
            </a:r>
            <a:r>
              <a:rPr lang="ru-RU" sz="2400" dirty="0"/>
              <a:t> </a:t>
            </a:r>
            <a:r>
              <a:rPr lang="ru-RU" sz="2400" dirty="0" err="1"/>
              <a:t>ангиопластика</a:t>
            </a:r>
            <a:r>
              <a:rPr lang="ru-RU" sz="2400" dirty="0"/>
              <a:t>, </a:t>
            </a:r>
            <a:r>
              <a:rPr lang="ru-RU" sz="2400" dirty="0" err="1"/>
              <a:t>стентирование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76696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1" y="541702"/>
            <a:ext cx="108697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ДИЛАТИРУЮЩИЙ АТЕРОСКЛЕРОЗ</a:t>
            </a:r>
            <a:endParaRPr lang="ru-RU" sz="2000" b="1" dirty="0"/>
          </a:p>
          <a:p>
            <a:r>
              <a:rPr lang="ru-RU" sz="2000" b="1" dirty="0"/>
              <a:t>Атеросклеротические аневризмы аорты:</a:t>
            </a:r>
          </a:p>
          <a:p>
            <a:r>
              <a:rPr lang="ru-RU" sz="2000" dirty="0" smtClean="0"/>
              <a:t>1. Истинной </a:t>
            </a:r>
            <a:r>
              <a:rPr lang="ru-RU" sz="2000" dirty="0"/>
              <a:t>аневризмой аорты называется локальное </a:t>
            </a:r>
            <a:r>
              <a:rPr lang="ru-RU" sz="2000" dirty="0" err="1"/>
              <a:t>мешковидное</a:t>
            </a:r>
            <a:r>
              <a:rPr lang="ru-RU" sz="2000" dirty="0"/>
              <a:t> </a:t>
            </a:r>
            <a:r>
              <a:rPr lang="ru-RU" sz="2000" dirty="0" smtClean="0"/>
              <a:t>выбухание </a:t>
            </a:r>
            <a:r>
              <a:rPr lang="ru-RU" sz="2000" dirty="0"/>
              <a:t>стенки аорты или диффузное расширение диаметра всей аорты более чем в 2 раза по сравнению с нормой, без дефекта </a:t>
            </a:r>
            <a:r>
              <a:rPr lang="ru-RU" sz="2000" dirty="0" smtClean="0"/>
              <a:t>стенки</a:t>
            </a:r>
            <a:endParaRPr lang="ru-RU" sz="2000" dirty="0"/>
          </a:p>
          <a:p>
            <a:r>
              <a:rPr lang="ru-RU" sz="2000" dirty="0" smtClean="0"/>
              <a:t>2. Ложной </a:t>
            </a:r>
            <a:r>
              <a:rPr lang="ru-RU" sz="2000" dirty="0"/>
              <a:t>аневризмой называется </a:t>
            </a:r>
            <a:r>
              <a:rPr lang="ru-RU" sz="2000" dirty="0" err="1"/>
              <a:t>паравазальная</a:t>
            </a:r>
            <a:r>
              <a:rPr lang="ru-RU" sz="2000" dirty="0"/>
              <a:t> организованная </a:t>
            </a:r>
            <a:r>
              <a:rPr lang="ru-RU" sz="2000" dirty="0" smtClean="0"/>
              <a:t>пульсирующая </a:t>
            </a:r>
            <a:r>
              <a:rPr lang="ru-RU" sz="2000" dirty="0"/>
              <a:t>гематома, вследствие дефекта в стенке аорты или </a:t>
            </a:r>
            <a:r>
              <a:rPr lang="ru-RU" sz="2000" dirty="0" smtClean="0"/>
              <a:t>артерии</a:t>
            </a:r>
          </a:p>
          <a:p>
            <a:r>
              <a:rPr lang="ru-RU" sz="2000" i="1" dirty="0" smtClean="0"/>
              <a:t>Патологическая </a:t>
            </a:r>
            <a:r>
              <a:rPr lang="ru-RU" sz="2000" i="1" dirty="0"/>
              <a:t>анатомия</a:t>
            </a:r>
            <a:r>
              <a:rPr lang="ru-RU" sz="2000" dirty="0"/>
              <a:t>: Для атеросклеротической аневризмы характерны дегенеративные и воспалительные изменения артериальной стенки, потеря эластичности с её диффузным расширением. Наблюдается поражение мышечной оболочки в виде </a:t>
            </a:r>
            <a:r>
              <a:rPr lang="ru-RU" sz="2000" dirty="0" err="1"/>
              <a:t>липоидоза</a:t>
            </a:r>
            <a:r>
              <a:rPr lang="ru-RU" sz="2000" dirty="0"/>
              <a:t>, атероматоза с </a:t>
            </a:r>
            <a:r>
              <a:rPr lang="ru-RU" sz="2000" dirty="0" smtClean="0"/>
              <a:t>дистрофией </a:t>
            </a:r>
            <a:r>
              <a:rPr lang="ru-RU" sz="2000" dirty="0"/>
              <a:t>и некрозом эластических и коллагеновых мембран. При </a:t>
            </a:r>
            <a:r>
              <a:rPr lang="ru-RU" sz="2000" dirty="0" smtClean="0"/>
              <a:t>гистологическом </a:t>
            </a:r>
            <a:r>
              <a:rPr lang="ru-RU" sz="2000" dirty="0"/>
              <a:t>исследовании отмечается резкое истончение средней и наружной оболочек; внутренняя оболочка утолщена и состоит из </a:t>
            </a:r>
            <a:r>
              <a:rPr lang="ru-RU" sz="2000" dirty="0" err="1"/>
              <a:t>атероматозных</a:t>
            </a:r>
            <a:r>
              <a:rPr lang="ru-RU" sz="2000" dirty="0"/>
              <a:t> масс и бляшек. Стенка аневризмы состоит из новообразованной </a:t>
            </a:r>
            <a:r>
              <a:rPr lang="ru-RU" sz="2000" dirty="0" smtClean="0"/>
              <a:t>соединительной </a:t>
            </a:r>
            <a:r>
              <a:rPr lang="ru-RU" sz="2000" dirty="0"/>
              <a:t>ткани, выстланной изнутри фибрином. При ложной аневризме стенка </a:t>
            </a:r>
            <a:r>
              <a:rPr lang="ru-RU" sz="2000" dirty="0" smtClean="0"/>
              <a:t>образована </a:t>
            </a:r>
            <a:r>
              <a:rPr lang="ru-RU" sz="2000" dirty="0"/>
              <a:t>соединительной тканью и имеется полость, </a:t>
            </a:r>
            <a:r>
              <a:rPr lang="ru-RU" sz="2000" dirty="0" smtClean="0"/>
              <a:t>сообщающаяся </a:t>
            </a:r>
            <a:r>
              <a:rPr lang="ru-RU" sz="2000" dirty="0"/>
              <a:t>с </a:t>
            </a:r>
            <a:r>
              <a:rPr lang="ru-RU" sz="2000" dirty="0" smtClean="0"/>
              <a:t>просветом </a:t>
            </a:r>
            <a:r>
              <a:rPr lang="ru-RU" sz="2000" dirty="0"/>
              <a:t>аорты. Гемодинамические нарушения заключаются в замедлении и </a:t>
            </a:r>
            <a:r>
              <a:rPr lang="ru-RU" sz="2000" dirty="0" err="1"/>
              <a:t>турбуленции</a:t>
            </a:r>
            <a:r>
              <a:rPr lang="ru-RU" sz="2000" dirty="0"/>
              <a:t> потока крови, что ведет к увеличению бокового давления на артериальную стенку и последующему росту </a:t>
            </a:r>
            <a:r>
              <a:rPr lang="ru-RU" sz="2000" dirty="0" smtClean="0"/>
              <a:t>аневризмы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274871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671" y="577169"/>
            <a:ext cx="1083113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Аневризма грудной аорты:</a:t>
            </a:r>
          </a:p>
          <a:p>
            <a:r>
              <a:rPr lang="ru-RU" sz="2000" dirty="0" smtClean="0"/>
              <a:t>Атеросклеротические </a:t>
            </a:r>
            <a:r>
              <a:rPr lang="ru-RU" sz="2000" dirty="0"/>
              <a:t>аневризмы грудной аорты наблюдаются </a:t>
            </a:r>
            <a:r>
              <a:rPr lang="ru-RU" sz="2000" dirty="0" smtClean="0"/>
              <a:t>преимущественно </a:t>
            </a:r>
            <a:r>
              <a:rPr lang="ru-RU" sz="2000" dirty="0"/>
              <a:t>у мужчин, в возрасте 50 лет.</a:t>
            </a:r>
          </a:p>
          <a:p>
            <a:r>
              <a:rPr lang="ru-RU" sz="2000" i="1" dirty="0" smtClean="0"/>
              <a:t>Клиническая </a:t>
            </a:r>
            <a:r>
              <a:rPr lang="ru-RU" sz="2000" i="1" dirty="0"/>
              <a:t>картина </a:t>
            </a:r>
            <a:r>
              <a:rPr lang="ru-RU" sz="2000" dirty="0"/>
              <a:t>зависит от локализации аневризмы и состоит из симптомов нарушения гемодинамики и симптомов сдавления </a:t>
            </a:r>
            <a:r>
              <a:rPr lang="ru-RU" sz="2000" dirty="0" smtClean="0"/>
              <a:t>окружающих </a:t>
            </a:r>
            <a:r>
              <a:rPr lang="ru-RU" sz="2000" dirty="0"/>
              <a:t>органов. Ведущим симптомом является боль, а также имеются жалобы на сердцебиение и одышку.</a:t>
            </a:r>
          </a:p>
          <a:p>
            <a:r>
              <a:rPr lang="ru-RU" sz="2000" i="1" dirty="0"/>
              <a:t>Д</a:t>
            </a:r>
            <a:r>
              <a:rPr lang="ru-RU" sz="2000" i="1" dirty="0" smtClean="0"/>
              <a:t>иагностика</a:t>
            </a:r>
            <a:r>
              <a:rPr lang="ru-RU" sz="2000" dirty="0"/>
              <a:t>: При перкуссии расширение границ сосудистого пучка вправо от грудины, систолический шум при аневризмах восходящей части и дуги аорты. При торакоабдоминальных аневризмах симптомы поражения висцеральных, почечных артерий, пульсирующее </a:t>
            </a:r>
            <a:r>
              <a:rPr lang="ru-RU" sz="2000" dirty="0" smtClean="0"/>
              <a:t>образование </a:t>
            </a:r>
            <a:r>
              <a:rPr lang="ru-RU" sz="2000" dirty="0"/>
              <a:t>в </a:t>
            </a:r>
            <a:r>
              <a:rPr lang="ru-RU" sz="2000" dirty="0" err="1"/>
              <a:t>эпигастральной</a:t>
            </a:r>
            <a:r>
              <a:rPr lang="ru-RU" sz="2000" dirty="0"/>
              <a:t> области, систолический шум над ним.</a:t>
            </a:r>
          </a:p>
          <a:p>
            <a:r>
              <a:rPr lang="ru-RU" sz="2000" dirty="0"/>
              <a:t>При рентгенологическом исследовании: аневризмы восходящей части </a:t>
            </a:r>
            <a:r>
              <a:rPr lang="ru-RU" sz="2000" dirty="0" smtClean="0"/>
              <a:t>аорты </a:t>
            </a:r>
            <a:r>
              <a:rPr lang="ru-RU" sz="2000" dirty="0"/>
              <a:t>расширение тени сосудистого пучка и выбухание правой стенки аорты в переднезадней проекции. При аневризме дуги аорты тень расширенной аорты по средней линии, </a:t>
            </a:r>
            <a:r>
              <a:rPr lang="ru-RU" sz="2000" dirty="0" err="1"/>
              <a:t>кальциноз</a:t>
            </a:r>
            <a:r>
              <a:rPr lang="ru-RU" sz="2000" dirty="0"/>
              <a:t> стенок аневризмы. Аневризма </a:t>
            </a:r>
            <a:r>
              <a:rPr lang="ru-RU" sz="2000" dirty="0" smtClean="0"/>
              <a:t>нисходящей </a:t>
            </a:r>
            <a:r>
              <a:rPr lang="ru-RU" sz="2000" dirty="0"/>
              <a:t>части аорты выбухает влево, со смещением </a:t>
            </a:r>
            <a:r>
              <a:rPr lang="ru-RU" sz="2000" dirty="0" err="1"/>
              <a:t>контрастированного</a:t>
            </a:r>
            <a:r>
              <a:rPr lang="ru-RU" sz="2000" dirty="0"/>
              <a:t> пищевода.</a:t>
            </a:r>
          </a:p>
          <a:p>
            <a:r>
              <a:rPr lang="ru-RU" sz="2000" i="1" dirty="0" smtClean="0"/>
              <a:t>Лечение</a:t>
            </a:r>
            <a:r>
              <a:rPr lang="ru-RU" sz="2000" i="1" dirty="0"/>
              <a:t>:</a:t>
            </a:r>
            <a:r>
              <a:rPr lang="ru-RU" sz="2000" dirty="0"/>
              <a:t> Операция показана при диаметре аневризмы больше 5см, </a:t>
            </a:r>
            <a:r>
              <a:rPr lang="ru-RU" sz="2000" dirty="0" smtClean="0"/>
              <a:t>выполняют </a:t>
            </a:r>
            <a:r>
              <a:rPr lang="ru-RU" sz="2000" dirty="0"/>
              <a:t>резекцию аневризмы, с </a:t>
            </a:r>
            <a:r>
              <a:rPr lang="ru-RU" sz="2000" dirty="0" smtClean="0"/>
              <a:t>протезированием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85851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185" y="512569"/>
            <a:ext cx="1092128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Аневризма брюшной аорты:</a:t>
            </a:r>
          </a:p>
          <a:p>
            <a:r>
              <a:rPr lang="ru-RU" sz="2000" dirty="0" smtClean="0"/>
              <a:t>Аневризмой </a:t>
            </a:r>
            <a:r>
              <a:rPr lang="ru-RU" sz="2000" dirty="0"/>
              <a:t>брюшной аорты страдают преимущественно мужчины в соотношение 8-10:1, в возрасте старше 60 лет, с атеросклеротическим анамнезом.</a:t>
            </a:r>
          </a:p>
          <a:p>
            <a:r>
              <a:rPr lang="ru-RU" sz="2000" i="1" dirty="0" smtClean="0"/>
              <a:t>Клиническая </a:t>
            </a:r>
            <a:r>
              <a:rPr lang="ru-RU" sz="2000" i="1" dirty="0"/>
              <a:t>картина </a:t>
            </a:r>
            <a:r>
              <a:rPr lang="ru-RU" sz="2000" dirty="0"/>
              <a:t>зависит от локализации аневризмы, поражения висцеральных артерий, состоит из симптомов нарушения гемодинамики и симптомов сдавления окружающих органов.</a:t>
            </a:r>
          </a:p>
          <a:p>
            <a:r>
              <a:rPr lang="ru-RU" sz="2000" dirty="0"/>
              <a:t>По клиническому течению выделяют неосложненные и осложненные (</a:t>
            </a:r>
            <a:r>
              <a:rPr lang="ru-RU" sz="2000" dirty="0" smtClean="0"/>
              <a:t>разрыв</a:t>
            </a:r>
            <a:r>
              <a:rPr lang="ru-RU" sz="2000" dirty="0"/>
              <a:t>) аневризмы брюшной аорты. Для неосложненной аневризмы </a:t>
            </a:r>
            <a:r>
              <a:rPr lang="ru-RU" sz="2000" dirty="0" smtClean="0"/>
              <a:t>характерны </a:t>
            </a:r>
            <a:r>
              <a:rPr lang="ru-RU" sz="2000" dirty="0"/>
              <a:t>тупые, ноющие боли в животе, постоянного или периодического </a:t>
            </a:r>
            <a:r>
              <a:rPr lang="ru-RU" sz="2000" dirty="0" smtClean="0"/>
              <a:t>характера</a:t>
            </a:r>
            <a:r>
              <a:rPr lang="ru-RU" sz="2000" dirty="0"/>
              <a:t>, локализующиеся </a:t>
            </a:r>
            <a:r>
              <a:rPr lang="ru-RU" sz="2000" dirty="0" err="1"/>
              <a:t>премущественно</a:t>
            </a:r>
            <a:r>
              <a:rPr lang="ru-RU" sz="2000" dirty="0"/>
              <a:t> в околопупочной области или слева в </a:t>
            </a:r>
            <a:r>
              <a:rPr lang="ru-RU" sz="2000" dirty="0" err="1"/>
              <a:t>мезогастрии</a:t>
            </a:r>
            <a:r>
              <a:rPr lang="ru-RU" sz="2000" dirty="0"/>
              <a:t>, с иррадиацией в поясничную область, ощущение </a:t>
            </a:r>
            <a:r>
              <a:rPr lang="ru-RU" sz="2000" dirty="0" smtClean="0"/>
              <a:t>усиленной </a:t>
            </a:r>
            <a:r>
              <a:rPr lang="ru-RU" sz="2000" dirty="0"/>
              <a:t>пульсации, тяжести или распирания в животе.</a:t>
            </a:r>
          </a:p>
          <a:p>
            <a:r>
              <a:rPr lang="ru-RU" sz="2000" i="1" dirty="0" smtClean="0"/>
              <a:t>Диагностика</a:t>
            </a:r>
            <a:r>
              <a:rPr lang="ru-RU" sz="2000" dirty="0"/>
              <a:t>: При пальпации в верхней половине живота и слева в </a:t>
            </a:r>
            <a:r>
              <a:rPr lang="ru-RU" sz="2000" dirty="0" err="1" smtClean="0"/>
              <a:t>мезогастрии</a:t>
            </a:r>
            <a:r>
              <a:rPr lang="ru-RU" sz="2000" dirty="0" smtClean="0"/>
              <a:t> </a:t>
            </a:r>
            <a:r>
              <a:rPr lang="ru-RU" sz="2000" dirty="0"/>
              <a:t>определяется малоболезненное или безболезненное </a:t>
            </a:r>
            <a:r>
              <a:rPr lang="ru-RU" sz="2000" dirty="0" smtClean="0"/>
              <a:t>пульсирующее </a:t>
            </a:r>
            <a:r>
              <a:rPr lang="ru-RU" sz="2000" dirty="0"/>
              <a:t>опухолевидное образование, плотноэластической </a:t>
            </a:r>
            <a:r>
              <a:rPr lang="ru-RU" sz="2000" dirty="0" smtClean="0"/>
              <a:t>консистенции</a:t>
            </a:r>
            <a:r>
              <a:rPr lang="ru-RU" sz="2000" dirty="0"/>
              <a:t>, плохо смещаемое, </a:t>
            </a:r>
            <a:r>
              <a:rPr lang="ru-RU" sz="2000" dirty="0" err="1"/>
              <a:t>аускультативно</a:t>
            </a:r>
            <a:r>
              <a:rPr lang="ru-RU" sz="2000" dirty="0"/>
              <a:t> над ним выслушивается </a:t>
            </a:r>
            <a:r>
              <a:rPr lang="ru-RU" sz="2000" dirty="0" smtClean="0"/>
              <a:t>систолический </a:t>
            </a:r>
            <a:r>
              <a:rPr lang="ru-RU" sz="2000" dirty="0"/>
              <a:t>шум.</a:t>
            </a:r>
          </a:p>
          <a:p>
            <a:r>
              <a:rPr lang="ru-RU" sz="2000" dirty="0"/>
              <a:t>Дуплексное сканирование и рентгенологическое исследование используют для уточнения диагноза. Выполнение </a:t>
            </a:r>
            <a:r>
              <a:rPr lang="ru-RU" sz="2000" dirty="0" err="1"/>
              <a:t>аортографии</a:t>
            </a:r>
            <a:r>
              <a:rPr lang="ru-RU" sz="2000" dirty="0"/>
              <a:t> необходимо при </a:t>
            </a:r>
            <a:r>
              <a:rPr lang="ru-RU" sz="2000" dirty="0" smtClean="0"/>
              <a:t>подозрении </a:t>
            </a:r>
            <a:r>
              <a:rPr lang="ru-RU" sz="2000" dirty="0"/>
              <a:t>на поражение висцеральных ветвей аорты.</a:t>
            </a:r>
          </a:p>
          <a:p>
            <a:r>
              <a:rPr lang="ru-RU" sz="2000" i="1" dirty="0" smtClean="0"/>
              <a:t>Лечение</a:t>
            </a:r>
            <a:r>
              <a:rPr lang="ru-RU" sz="2000" dirty="0"/>
              <a:t>: Операция показана при диаметре аневризмы более </a:t>
            </a:r>
            <a:r>
              <a:rPr lang="ru-RU" sz="2000" dirty="0" smtClean="0"/>
              <a:t>4 см</a:t>
            </a:r>
            <a:r>
              <a:rPr lang="ru-RU" sz="2000" dirty="0"/>
              <a:t>, </a:t>
            </a:r>
            <a:r>
              <a:rPr lang="ru-RU" sz="2000" dirty="0" smtClean="0"/>
              <a:t>выполняют </a:t>
            </a:r>
            <a:r>
              <a:rPr lang="ru-RU" sz="2000" dirty="0"/>
              <a:t>резекцию аневризмы, с </a:t>
            </a:r>
            <a:r>
              <a:rPr lang="ru-RU" sz="2000" dirty="0" smtClean="0"/>
              <a:t>протезированием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6228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3943" y="554580"/>
            <a:ext cx="1086976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Осложнения атеросклеротической </a:t>
            </a:r>
            <a:r>
              <a:rPr lang="ru-RU" sz="2200" b="1" dirty="0" smtClean="0"/>
              <a:t>аневризмы</a:t>
            </a:r>
            <a:r>
              <a:rPr lang="ru-RU" sz="2200" dirty="0" smtClean="0"/>
              <a:t>: разрыв, расслоение, тромбоз</a:t>
            </a:r>
            <a:endParaRPr lang="ru-RU" sz="2200" dirty="0"/>
          </a:p>
          <a:p>
            <a:r>
              <a:rPr lang="ru-RU" sz="2200" b="1" dirty="0"/>
              <a:t>Разрыв аневризмы брюшной </a:t>
            </a:r>
            <a:r>
              <a:rPr lang="ru-RU" sz="2200" b="1" dirty="0" smtClean="0"/>
              <a:t>аорты</a:t>
            </a:r>
            <a:endParaRPr lang="ru-RU" sz="2200" b="1" dirty="0"/>
          </a:p>
          <a:p>
            <a:r>
              <a:rPr lang="ru-RU" sz="2200" dirty="0"/>
              <a:t>Закономерным финалом аневризмы является её разрыв. Прорыв аневризмы брюшной аорты возможен в забрюшинное пространство, брюшную полость, двенадцатиперстную кишку, нижнюю полую вену.</a:t>
            </a:r>
          </a:p>
          <a:p>
            <a:r>
              <a:rPr lang="ru-RU" sz="2200" i="1" dirty="0"/>
              <a:t>Клиническая картина</a:t>
            </a:r>
            <a:r>
              <a:rPr lang="ru-RU" sz="2200" dirty="0"/>
              <a:t>: Для разрыва характерно возникновение внезапной боли в животе или поясничной области, тахикардии, </a:t>
            </a:r>
            <a:r>
              <a:rPr lang="ru-RU" sz="2200" dirty="0" smtClean="0"/>
              <a:t>снижения </a:t>
            </a:r>
            <a:r>
              <a:rPr lang="ru-RU" sz="2200" dirty="0"/>
              <a:t>АД, анемии, коллапса. Болевой синдром не купируется </a:t>
            </a:r>
            <a:r>
              <a:rPr lang="ru-RU" sz="2200" dirty="0" smtClean="0"/>
              <a:t>наркотическими </a:t>
            </a:r>
            <a:r>
              <a:rPr lang="ru-RU" sz="2200" dirty="0"/>
              <a:t>анальгетиками. Опоясывающий характер болей связан с </a:t>
            </a:r>
            <a:r>
              <a:rPr lang="ru-RU" sz="2200" dirty="0" smtClean="0"/>
              <a:t>давлением </a:t>
            </a:r>
            <a:r>
              <a:rPr lang="ru-RU" sz="2200" dirty="0"/>
              <a:t>огромной забрюшинной гематомы на нервные стволы и сплетения; затруднение мочеиспускания или частые позывы к нему обусловлены сдавлением гематомой мочеточника или мочевого пузыря. При </a:t>
            </a:r>
            <a:r>
              <a:rPr lang="ru-RU" sz="2200" dirty="0" smtClean="0"/>
              <a:t>обследовании </a:t>
            </a:r>
            <a:r>
              <a:rPr lang="ru-RU" sz="2200" dirty="0"/>
              <a:t>симптомов раздражения брюшины при прорыве аневризмы в забрюшинное пространство не наблюдается. При пальпации </a:t>
            </a:r>
            <a:r>
              <a:rPr lang="ru-RU" sz="2200" dirty="0" smtClean="0"/>
              <a:t>определяется </a:t>
            </a:r>
            <a:r>
              <a:rPr lang="ru-RU" sz="2200" dirty="0"/>
              <a:t>пульсирующее болезненное образование в животе, над которым выслушивается систолический шум. </a:t>
            </a:r>
            <a:r>
              <a:rPr lang="ru-RU" sz="2200" dirty="0" err="1"/>
              <a:t>Пропальпировать</a:t>
            </a:r>
            <a:r>
              <a:rPr lang="ru-RU" sz="2200" dirty="0"/>
              <a:t> такое </a:t>
            </a:r>
            <a:r>
              <a:rPr lang="ru-RU" sz="2200" dirty="0" smtClean="0"/>
              <a:t>образование </a:t>
            </a:r>
            <a:r>
              <a:rPr lang="ru-RU" sz="2200" dirty="0"/>
              <a:t>не удается, так как в момент разрыва аневризмы и распространения гематомы по забрюшинному пространству контуры аневризмы </a:t>
            </a:r>
            <a:r>
              <a:rPr lang="ru-RU" sz="2200" dirty="0" smtClean="0"/>
              <a:t>становятся нечеткими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03449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715876"/>
            <a:ext cx="107066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Недостаток кислорода ведет к нарушению тканевого обмена. Скопление недоокисленных продуктов обмена (</a:t>
            </a:r>
            <a:r>
              <a:rPr lang="ru-RU" sz="2400" dirty="0" err="1"/>
              <a:t>лактат</a:t>
            </a:r>
            <a:r>
              <a:rPr lang="ru-RU" sz="2400" dirty="0"/>
              <a:t>, </a:t>
            </a:r>
            <a:r>
              <a:rPr lang="ru-RU" sz="2400" dirty="0" err="1"/>
              <a:t>пируват</a:t>
            </a:r>
            <a:r>
              <a:rPr lang="ru-RU" sz="2400" dirty="0"/>
              <a:t>) приводит к местному ацидозу. Нарушается проницаемость клеточных мембран, гибнут </a:t>
            </a:r>
            <a:r>
              <a:rPr lang="ru-RU" sz="2400" dirty="0" smtClean="0"/>
              <a:t>мышечные </a:t>
            </a:r>
            <a:r>
              <a:rPr lang="ru-RU" sz="2400" dirty="0"/>
              <a:t>клетки, в результате страдает электронный обмен, выражающийся в повышенном транспорте </a:t>
            </a:r>
            <a:r>
              <a:rPr lang="ru-RU" sz="2400" dirty="0" smtClean="0"/>
              <a:t>ионов </a:t>
            </a:r>
            <a:r>
              <a:rPr lang="ru-RU" sz="2400" dirty="0"/>
              <a:t>К+ во внеклеточное пространство и затем повышенной концентрации его в плазме крови; скопление миоглобина, который фильтруется почками и может накапливаться в канальцах, </a:t>
            </a:r>
            <a:r>
              <a:rPr lang="ru-RU" sz="2400" dirty="0" smtClean="0"/>
              <a:t>блокируя </a:t>
            </a:r>
            <a:r>
              <a:rPr lang="ru-RU" sz="2400" dirty="0"/>
              <a:t>их.</a:t>
            </a:r>
          </a:p>
          <a:p>
            <a:r>
              <a:rPr lang="ru-RU" sz="2400" dirty="0"/>
              <a:t>Падение </a:t>
            </a:r>
            <a:r>
              <a:rPr lang="ru-RU" sz="2400" dirty="0" err="1"/>
              <a:t>внурисосудистого</a:t>
            </a:r>
            <a:r>
              <a:rPr lang="ru-RU" sz="2400" dirty="0"/>
              <a:t> давления приводит к агрегации тромбоцитов и образованию тромбов в системе микроциркуляции. Наступают, как </a:t>
            </a:r>
            <a:r>
              <a:rPr lang="ru-RU" sz="2400" dirty="0" smtClean="0"/>
              <a:t>следствие</a:t>
            </a:r>
            <a:r>
              <a:rPr lang="ru-RU" sz="2400" dirty="0"/>
              <a:t>, необратимые изменения в тканях. Позже развивается тромбоз и в более крупных артериях. </a:t>
            </a:r>
          </a:p>
          <a:p>
            <a:r>
              <a:rPr lang="ru-RU" sz="2400" dirty="0"/>
              <a:t>Разные ткани различаются по толерантности к ишемии. Так в тканях </a:t>
            </a:r>
            <a:r>
              <a:rPr lang="ru-RU" sz="2400" dirty="0" smtClean="0"/>
              <a:t>конечностей </a:t>
            </a:r>
            <a:r>
              <a:rPr lang="ru-RU" sz="2400" dirty="0"/>
              <a:t>необратимые изменения при полной ишемии наступают через 6-8 часов, в кишечнике через 2 часа, почках 40-50 минут, в головном </a:t>
            </a:r>
            <a:r>
              <a:rPr lang="ru-RU" sz="2400" dirty="0" smtClean="0"/>
              <a:t>мозге </a:t>
            </a:r>
            <a:r>
              <a:rPr lang="ru-RU" sz="2400" dirty="0"/>
              <a:t>через несколько </a:t>
            </a:r>
            <a:r>
              <a:rPr lang="ru-RU" sz="2400" dirty="0" smtClean="0"/>
              <a:t>минут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108759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166" y="616426"/>
            <a:ext cx="107581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Таким образом, для разрыва аневризмы характерна триада симптомов: боль, наличие пульсирующего образования в животе и гипотония.</a:t>
            </a:r>
          </a:p>
          <a:p>
            <a:r>
              <a:rPr lang="ru-RU" sz="2200" dirty="0"/>
              <a:t>Тяжесть состояния больного зависит от объёма кровопотери.</a:t>
            </a:r>
          </a:p>
          <a:p>
            <a:r>
              <a:rPr lang="ru-RU" sz="2200" i="1" dirty="0"/>
              <a:t>Диагностика</a:t>
            </a:r>
            <a:r>
              <a:rPr lang="ru-RU" sz="2200" dirty="0"/>
              <a:t>: ультразвуковое сканирование подтверждает наличие аневризмы брюшной аорты и большой гематомы в забрюшинном </a:t>
            </a:r>
            <a:r>
              <a:rPr lang="ru-RU" sz="2200" dirty="0" smtClean="0"/>
              <a:t>пространстве</a:t>
            </a:r>
            <a:r>
              <a:rPr lang="ru-RU" sz="2200" dirty="0"/>
              <a:t>.</a:t>
            </a:r>
          </a:p>
          <a:p>
            <a:r>
              <a:rPr lang="ru-RU" sz="2200" i="1" dirty="0"/>
              <a:t>Лечение</a:t>
            </a:r>
            <a:r>
              <a:rPr lang="ru-RU" sz="2200" dirty="0"/>
              <a:t>: Обнаружение аневризмы брюшной аорты более 5см в </a:t>
            </a:r>
            <a:r>
              <a:rPr lang="ru-RU" sz="2200" dirty="0" smtClean="0"/>
              <a:t>диаметре </a:t>
            </a:r>
            <a:r>
              <a:rPr lang="ru-RU" sz="2200" dirty="0"/>
              <a:t>является показанием к хирургическому лечению. Выполняется </a:t>
            </a:r>
            <a:r>
              <a:rPr lang="ru-RU" sz="2200" dirty="0" smtClean="0"/>
              <a:t>резекция </a:t>
            </a:r>
            <a:r>
              <a:rPr lang="ru-RU" sz="2200" dirty="0"/>
              <a:t>аневризмы без удаления </a:t>
            </a:r>
            <a:r>
              <a:rPr lang="ru-RU" sz="2200" dirty="0" err="1"/>
              <a:t>аневризматического</a:t>
            </a:r>
            <a:r>
              <a:rPr lang="ru-RU" sz="2200" dirty="0"/>
              <a:t> мешка с </a:t>
            </a:r>
            <a:r>
              <a:rPr lang="ru-RU" sz="2200" dirty="0" err="1" smtClean="0"/>
              <a:t>аортоподвздошным</a:t>
            </a:r>
            <a:r>
              <a:rPr lang="ru-RU" sz="2200" dirty="0" smtClean="0"/>
              <a:t> протезированием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902719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61" y="629304"/>
            <a:ext cx="106808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Расслоение аневризмы брюшной </a:t>
            </a:r>
            <a:r>
              <a:rPr lang="ru-RU" sz="2400" b="1" dirty="0" smtClean="0"/>
              <a:t>аорты</a:t>
            </a:r>
            <a:endParaRPr lang="ru-RU" sz="2400" b="1" dirty="0"/>
          </a:p>
          <a:p>
            <a:r>
              <a:rPr lang="ru-RU" sz="2400" dirty="0"/>
              <a:t>При расслоении происходит разрыв интимы - внутренней оболочки аорты, расслоение распространяется по средней оболочке, которая </a:t>
            </a:r>
            <a:r>
              <a:rPr lang="ru-RU" sz="2400" dirty="0" smtClean="0"/>
              <a:t>дегенеративно </a:t>
            </a:r>
            <a:r>
              <a:rPr lang="ru-RU" sz="2400" dirty="0"/>
              <a:t>изменена. Ложный просвет аорты значительно сдавливает </a:t>
            </a:r>
            <a:r>
              <a:rPr lang="ru-RU" sz="2400" dirty="0" smtClean="0"/>
              <a:t>истинный </a:t>
            </a:r>
            <a:r>
              <a:rPr lang="ru-RU" sz="2400" dirty="0"/>
              <a:t>просвет </a:t>
            </a:r>
            <a:r>
              <a:rPr lang="ru-RU" sz="2400" dirty="0" smtClean="0"/>
              <a:t>аорты</a:t>
            </a:r>
            <a:endParaRPr lang="ru-RU" sz="2400" dirty="0"/>
          </a:p>
          <a:p>
            <a:r>
              <a:rPr lang="ru-RU" sz="2400" i="1" dirty="0"/>
              <a:t>Клиническая картина</a:t>
            </a:r>
            <a:r>
              <a:rPr lang="ru-RU" sz="2400" dirty="0"/>
              <a:t>:</a:t>
            </a:r>
          </a:p>
          <a:p>
            <a:r>
              <a:rPr lang="ru-RU" sz="2400" dirty="0"/>
              <a:t>Симптоматика расслоения зависит от этапов его развития:</a:t>
            </a:r>
          </a:p>
          <a:p>
            <a:r>
              <a:rPr lang="ru-RU" sz="2400" dirty="0"/>
              <a:t>•	Этап I - соответствует разрыву интимы аорты, образованию </a:t>
            </a:r>
            <a:r>
              <a:rPr lang="ru-RU" sz="2400" dirty="0" err="1" smtClean="0"/>
              <a:t>внутристеночной</a:t>
            </a:r>
            <a:r>
              <a:rPr lang="ru-RU" sz="2400" dirty="0" smtClean="0"/>
              <a:t> </a:t>
            </a:r>
            <a:r>
              <a:rPr lang="ru-RU" sz="2400" dirty="0"/>
              <a:t>гематомы и началу расслоения.</a:t>
            </a:r>
          </a:p>
          <a:p>
            <a:r>
              <a:rPr lang="ru-RU" sz="2400" dirty="0"/>
              <a:t>•	Этап II - характеризуется полным разрывом стенки аорты с </a:t>
            </a:r>
            <a:r>
              <a:rPr lang="ru-RU" sz="2400" dirty="0" smtClean="0"/>
              <a:t>последующим </a:t>
            </a:r>
            <a:r>
              <a:rPr lang="ru-RU" sz="2400" dirty="0"/>
              <a:t>кровотечением.</a:t>
            </a:r>
          </a:p>
        </p:txBody>
      </p:sp>
    </p:spTree>
    <p:extLst>
      <p:ext uri="{BB962C8B-B14F-4D97-AF65-F5344CB8AC3E}">
        <p14:creationId xmlns:p14="http://schemas.microsoft.com/office/powerpoint/2010/main" val="28711550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59" y="619799"/>
            <a:ext cx="107323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Типы расслоения атеросклеротической аневризмы:</a:t>
            </a:r>
          </a:p>
          <a:p>
            <a:r>
              <a:rPr lang="ru-RU" sz="2400" dirty="0" smtClean="0"/>
              <a:t>I тип </a:t>
            </a:r>
            <a:r>
              <a:rPr lang="ru-RU" sz="2400" dirty="0"/>
              <a:t>- расслоение начинается в восходящей </a:t>
            </a:r>
            <a:r>
              <a:rPr lang="ru-RU" sz="2400" dirty="0" smtClean="0"/>
              <a:t>части </a:t>
            </a:r>
            <a:r>
              <a:rPr lang="ru-RU" sz="2400" dirty="0"/>
              <a:t>аорты и распространяется на грудной и брюшной отдел </a:t>
            </a:r>
            <a:r>
              <a:rPr lang="ru-RU" sz="2400" dirty="0" smtClean="0"/>
              <a:t>аорты</a:t>
            </a:r>
            <a:endParaRPr lang="ru-RU" sz="2400" dirty="0"/>
          </a:p>
          <a:p>
            <a:r>
              <a:rPr lang="ru-RU" sz="2400" dirty="0" smtClean="0"/>
              <a:t>II тип - </a:t>
            </a:r>
            <a:r>
              <a:rPr lang="ru-RU" sz="2400" dirty="0"/>
              <a:t>ограничивается восходящей частью </a:t>
            </a:r>
            <a:r>
              <a:rPr lang="ru-RU" sz="2400" dirty="0" smtClean="0"/>
              <a:t>аорты</a:t>
            </a:r>
            <a:endParaRPr lang="ru-RU" sz="2400" dirty="0"/>
          </a:p>
          <a:p>
            <a:r>
              <a:rPr lang="ru-RU" sz="2400" dirty="0" smtClean="0"/>
              <a:t>III тип </a:t>
            </a:r>
            <a:r>
              <a:rPr lang="ru-RU" sz="2400" dirty="0"/>
              <a:t>- расслоение возникает в начале </a:t>
            </a:r>
            <a:r>
              <a:rPr lang="ru-RU" sz="2400" dirty="0" smtClean="0"/>
              <a:t>нисходящей </a:t>
            </a:r>
            <a:r>
              <a:rPr lang="ru-RU" sz="2400" dirty="0"/>
              <a:t>части и может захватывать брюшной отдел </a:t>
            </a:r>
            <a:r>
              <a:rPr lang="ru-RU" sz="2400" dirty="0" smtClean="0"/>
              <a:t>аорты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17682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893" y="503478"/>
            <a:ext cx="109384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Клиническая картина</a:t>
            </a:r>
            <a:r>
              <a:rPr lang="ru-RU" sz="2400" dirty="0"/>
              <a:t>: Острое начало характеризуется </a:t>
            </a:r>
            <a:r>
              <a:rPr lang="ru-RU" sz="2400" dirty="0" smtClean="0"/>
              <a:t>интенсивными </a:t>
            </a:r>
            <a:r>
              <a:rPr lang="ru-RU" sz="2400" dirty="0"/>
              <a:t>болями за грудиной, в области спины или </a:t>
            </a:r>
            <a:r>
              <a:rPr lang="ru-RU" sz="2400" dirty="0" err="1"/>
              <a:t>эпигастральной</a:t>
            </a:r>
            <a:r>
              <a:rPr lang="ru-RU" sz="2400" dirty="0"/>
              <a:t> области, с </a:t>
            </a:r>
            <a:r>
              <a:rPr lang="ru-RU" sz="2400" dirty="0" err="1"/>
              <a:t>иррадииацией</a:t>
            </a:r>
            <a:r>
              <a:rPr lang="ru-RU" sz="2400" dirty="0"/>
              <a:t> в спину и верхние конечности. Сильная боль, затихающая, и появляющаяся вновь, признак, указывающий на возможность </a:t>
            </a:r>
            <a:r>
              <a:rPr lang="ru-RU" sz="2400" dirty="0" smtClean="0"/>
              <a:t>дальнейшего </a:t>
            </a:r>
            <a:r>
              <a:rPr lang="ru-RU" sz="2400" dirty="0"/>
              <a:t>расслоения аневризмы и прорыва в перикардиальную, плевральную и брюшную полость. Больные находятся в состоянии двигательного </a:t>
            </a:r>
            <a:r>
              <a:rPr lang="ru-RU" sz="2400" dirty="0" smtClean="0"/>
              <a:t>беспокойства</a:t>
            </a:r>
            <a:r>
              <a:rPr lang="ru-RU" sz="2400" dirty="0"/>
              <a:t>. Летальный исход наступает от массивного кровотечения в </a:t>
            </a:r>
            <a:r>
              <a:rPr lang="ru-RU" sz="2400" dirty="0" smtClean="0"/>
              <a:t>результате </a:t>
            </a:r>
            <a:r>
              <a:rPr lang="ru-RU" sz="2400" dirty="0"/>
              <a:t>прорыва аневризмы в плевральную полость или в связи с тампонадой сердца, вследствие прорыва аневризма в полость перикарда. Главный </a:t>
            </a:r>
            <a:r>
              <a:rPr lang="ru-RU" sz="2400" dirty="0" smtClean="0"/>
              <a:t>признак </a:t>
            </a:r>
            <a:r>
              <a:rPr lang="ru-RU" sz="2400" dirty="0"/>
              <a:t>расслоения - увеличение тени аорты на рентгенограмме. Для </a:t>
            </a:r>
            <a:r>
              <a:rPr lang="ru-RU" sz="2400" dirty="0" smtClean="0"/>
              <a:t>уточнения </a:t>
            </a:r>
            <a:r>
              <a:rPr lang="ru-RU" sz="2400" dirty="0"/>
              <a:t>диагноза необходимо выполнение компьютерной, спиральной </a:t>
            </a:r>
            <a:r>
              <a:rPr lang="ru-RU" sz="2400" dirty="0" smtClean="0"/>
              <a:t>томографии </a:t>
            </a:r>
            <a:r>
              <a:rPr lang="ru-RU" sz="2400" dirty="0"/>
              <a:t>и </a:t>
            </a:r>
            <a:r>
              <a:rPr lang="ru-RU" sz="2400" dirty="0" err="1"/>
              <a:t>аортографии</a:t>
            </a:r>
            <a:r>
              <a:rPr lang="ru-RU" sz="2400" dirty="0"/>
              <a:t> с визуализацией грудной и брюшной аорты (</a:t>
            </a:r>
            <a:r>
              <a:rPr lang="ru-RU" sz="2400" dirty="0" smtClean="0"/>
              <a:t>выявляется </a:t>
            </a:r>
            <a:r>
              <a:rPr lang="ru-RU" sz="2400" dirty="0"/>
              <a:t>двойной контур аорты, истинный просвет всегда узкий по </a:t>
            </a:r>
            <a:r>
              <a:rPr lang="ru-RU" sz="2400" dirty="0" smtClean="0"/>
              <a:t>сравнению </a:t>
            </a:r>
            <a:r>
              <a:rPr lang="ru-RU" sz="2400" dirty="0"/>
              <a:t>с ложным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69906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307" y="699623"/>
            <a:ext cx="109084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i="1" dirty="0"/>
              <a:t>Лечение</a:t>
            </a:r>
            <a:r>
              <a:rPr lang="ru-RU" sz="2200" dirty="0"/>
              <a:t>: Для консервативного лечения необходимы препараты, </a:t>
            </a:r>
            <a:r>
              <a:rPr lang="ru-RU" sz="2200" dirty="0" smtClean="0"/>
              <a:t>угнетающие </a:t>
            </a:r>
            <a:r>
              <a:rPr lang="ru-RU" sz="2200" dirty="0"/>
              <a:t>сократимость миокарда и снижающие АД (</a:t>
            </a:r>
            <a:r>
              <a:rPr lang="ru-RU" sz="2200" dirty="0" err="1"/>
              <a:t>арфонад</a:t>
            </a:r>
            <a:r>
              <a:rPr lang="ru-RU" sz="2200" dirty="0"/>
              <a:t>, </a:t>
            </a:r>
            <a:r>
              <a:rPr lang="ru-RU" sz="2200" dirty="0" err="1" smtClean="0"/>
              <a:t>нитропруссид</a:t>
            </a:r>
            <a:r>
              <a:rPr lang="ru-RU" sz="2200" dirty="0" smtClean="0"/>
              <a:t> </a:t>
            </a:r>
            <a:r>
              <a:rPr lang="ru-RU" sz="2200" dirty="0"/>
              <a:t>натрия, </a:t>
            </a:r>
            <a:r>
              <a:rPr lang="ru-RU" sz="2200" dirty="0" err="1"/>
              <a:t>пропранолол</a:t>
            </a:r>
            <a:r>
              <a:rPr lang="ru-RU" sz="2200" dirty="0"/>
              <a:t> и др.). В остром периоде, если нет ишемии </a:t>
            </a:r>
            <a:r>
              <a:rPr lang="ru-RU" sz="2200" dirty="0" smtClean="0"/>
              <a:t>мозга</a:t>
            </a:r>
            <a:r>
              <a:rPr lang="ru-RU" sz="2200" dirty="0"/>
              <a:t>, сердца и почек необходимо купировать боль, проводить </a:t>
            </a:r>
            <a:r>
              <a:rPr lang="ru-RU" sz="2200" dirty="0" smtClean="0"/>
              <a:t>противошоковую </a:t>
            </a:r>
            <a:r>
              <a:rPr lang="ru-RU" sz="2200" dirty="0"/>
              <a:t>терапию, поддерживать АД на уровне 100мм </a:t>
            </a:r>
            <a:r>
              <a:rPr lang="ru-RU" sz="2200" dirty="0" err="1"/>
              <a:t>рт.ст</a:t>
            </a:r>
            <a:r>
              <a:rPr lang="ru-RU" sz="2200" dirty="0"/>
              <a:t>. Лечение </a:t>
            </a:r>
            <a:r>
              <a:rPr lang="ru-RU" sz="2200" dirty="0" smtClean="0"/>
              <a:t>проводиться </a:t>
            </a:r>
            <a:r>
              <a:rPr lang="ru-RU" sz="2200" dirty="0"/>
              <a:t>в условиях реанимационного отделения, после снятия болей и снижения АД в сердечно-сосудистом отделении.</a:t>
            </a:r>
          </a:p>
          <a:p>
            <a:r>
              <a:rPr lang="ru-RU" sz="2200" dirty="0"/>
              <a:t>В остром периоде операция показана:</a:t>
            </a:r>
          </a:p>
          <a:p>
            <a:r>
              <a:rPr lang="ru-RU" sz="2200" dirty="0" smtClean="0"/>
              <a:t>1. При </a:t>
            </a:r>
            <a:r>
              <a:rPr lang="ru-RU" sz="2200" dirty="0"/>
              <a:t>аортальной недостаточности с расстройствами гемодинамики</a:t>
            </a:r>
          </a:p>
          <a:p>
            <a:r>
              <a:rPr lang="ru-RU" sz="2200" dirty="0" smtClean="0"/>
              <a:t>2. При прогрессировании </a:t>
            </a:r>
            <a:r>
              <a:rPr lang="ru-RU" sz="2200" dirty="0"/>
              <a:t>расслоения</a:t>
            </a:r>
          </a:p>
          <a:p>
            <a:r>
              <a:rPr lang="ru-RU" sz="2200" dirty="0" smtClean="0"/>
              <a:t>3. При </a:t>
            </a:r>
            <a:r>
              <a:rPr lang="ru-RU" sz="2200" dirty="0"/>
              <a:t>компрессии жизненно важных ветвей аорты (сонные, верхняя брыжеечная, почечные, подвздошные артерии)</a:t>
            </a:r>
          </a:p>
          <a:p>
            <a:r>
              <a:rPr lang="ru-RU" sz="2200" dirty="0" smtClean="0"/>
              <a:t>4. При наличии </a:t>
            </a:r>
            <a:r>
              <a:rPr lang="ru-RU" sz="2200" dirty="0"/>
              <a:t>крови в плевральной полости или перикардиальной </a:t>
            </a:r>
            <a:r>
              <a:rPr lang="ru-RU" sz="2200" dirty="0" smtClean="0"/>
              <a:t>полости</a:t>
            </a:r>
          </a:p>
          <a:p>
            <a:r>
              <a:rPr lang="ru-RU" sz="2200" dirty="0" smtClean="0"/>
              <a:t>5. При образовании </a:t>
            </a:r>
            <a:r>
              <a:rPr lang="ru-RU" sz="2200" dirty="0" err="1"/>
              <a:t>мешковидных</a:t>
            </a:r>
            <a:r>
              <a:rPr lang="ru-RU" sz="2200" dirty="0"/>
              <a:t> </a:t>
            </a:r>
            <a:r>
              <a:rPr lang="ru-RU" sz="2200" dirty="0" smtClean="0"/>
              <a:t>аневризм</a:t>
            </a:r>
            <a:endParaRPr lang="ru-RU" sz="2200" dirty="0"/>
          </a:p>
          <a:p>
            <a:r>
              <a:rPr lang="ru-RU" sz="2200" dirty="0"/>
              <a:t>При стабильной гемодинамике операцию выполняют через 4-8 недель </a:t>
            </a:r>
            <a:r>
              <a:rPr lang="ru-RU" sz="2200" dirty="0" smtClean="0"/>
              <a:t>после </a:t>
            </a:r>
            <a:r>
              <a:rPr lang="ru-RU" sz="2200" dirty="0"/>
              <a:t>начала расслоения и при диаметре аневризмы больше 5см, в условиях искусственного </a:t>
            </a:r>
            <a:r>
              <a:rPr lang="ru-RU" sz="2200" dirty="0" smtClean="0"/>
              <a:t>кровообращения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477333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6772" y="541908"/>
            <a:ext cx="108869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Облитерирующий тромбангиит (болезнь </a:t>
            </a:r>
            <a:r>
              <a:rPr lang="ru-RU" sz="2200" b="1" dirty="0" err="1" smtClean="0"/>
              <a:t>Винивартера</a:t>
            </a:r>
            <a:r>
              <a:rPr lang="ru-RU" sz="2200" b="1" dirty="0" smtClean="0"/>
              <a:t>-Бюргера</a:t>
            </a:r>
            <a:r>
              <a:rPr lang="ru-RU" sz="2200" b="1" dirty="0"/>
              <a:t>) </a:t>
            </a:r>
            <a:r>
              <a:rPr lang="ru-RU" sz="2200" dirty="0" smtClean="0"/>
              <a:t>- иммунопатологическое </a:t>
            </a:r>
            <a:r>
              <a:rPr lang="ru-RU" sz="2200" dirty="0"/>
              <a:t>заболевание, характеризующееся поражением всех слоев сосудистой стенки, воспалительным процессом с некрозом, </a:t>
            </a:r>
            <a:r>
              <a:rPr lang="ru-RU" sz="2200" dirty="0" smtClean="0"/>
              <a:t>тромбозом </a:t>
            </a:r>
            <a:r>
              <a:rPr lang="ru-RU" sz="2200" dirty="0"/>
              <a:t>и замещением тромбов соединительной тканью.</a:t>
            </a:r>
          </a:p>
          <a:p>
            <a:r>
              <a:rPr lang="ru-RU" sz="2200" dirty="0"/>
              <a:t>Злокачественный вариант с выраженными признаками воспаления и тромбоза в артериях, сопровождающийся мигрирующим </a:t>
            </a:r>
            <a:r>
              <a:rPr lang="ru-RU" sz="2200" dirty="0" smtClean="0"/>
              <a:t>тромбофлебитом</a:t>
            </a:r>
            <a:r>
              <a:rPr lang="ru-RU" sz="2200" dirty="0"/>
              <a:t>, называют </a:t>
            </a:r>
            <a:r>
              <a:rPr lang="ru-RU" sz="2200" b="1" dirty="0"/>
              <a:t>болезнью Бюргера</a:t>
            </a:r>
            <a:r>
              <a:rPr lang="ru-RU" sz="2200" dirty="0"/>
              <a:t>.</a:t>
            </a:r>
          </a:p>
          <a:p>
            <a:r>
              <a:rPr lang="ru-RU" sz="2200" i="1" dirty="0"/>
              <a:t>Патогенез</a:t>
            </a:r>
            <a:r>
              <a:rPr lang="ru-RU" sz="2200" dirty="0"/>
              <a:t>: Патологический характер заболевания обусловлен </a:t>
            </a:r>
            <a:r>
              <a:rPr lang="ru-RU" sz="2200" dirty="0" smtClean="0"/>
              <a:t>наследственной </a:t>
            </a:r>
            <a:r>
              <a:rPr lang="ru-RU" sz="2200" dirty="0" err="1"/>
              <a:t>дисрегуляцией</a:t>
            </a:r>
            <a:r>
              <a:rPr lang="ru-RU" sz="2200" dirty="0"/>
              <a:t> (дефектом) иммунной системы. </a:t>
            </a:r>
            <a:r>
              <a:rPr lang="ru-RU" sz="2200" dirty="0" smtClean="0"/>
              <a:t>Провоцирующие </a:t>
            </a:r>
            <a:r>
              <a:rPr lang="ru-RU" sz="2200" dirty="0"/>
              <a:t>факторы, оказывают повреждающее действие на сосудистую стенку, усугубляют иммунный статус. Развивается прогрессирующее </a:t>
            </a:r>
            <a:r>
              <a:rPr lang="ru-RU" sz="2200" dirty="0" err="1" smtClean="0"/>
              <a:t>иммуновоспалительное</a:t>
            </a:r>
            <a:r>
              <a:rPr lang="ru-RU" sz="2200" dirty="0" smtClean="0"/>
              <a:t> </a:t>
            </a:r>
            <a:r>
              <a:rPr lang="ru-RU" sz="2200" dirty="0"/>
              <a:t>повреждение </a:t>
            </a:r>
            <a:r>
              <a:rPr lang="ru-RU" sz="2200" dirty="0" err="1"/>
              <a:t>интимального</a:t>
            </a:r>
            <a:r>
              <a:rPr lang="ru-RU" sz="2200" dirty="0"/>
              <a:t>, </a:t>
            </a:r>
            <a:r>
              <a:rPr lang="ru-RU" sz="2200" dirty="0" err="1"/>
              <a:t>субинтимального</a:t>
            </a:r>
            <a:r>
              <a:rPr lang="ru-RU" sz="2200" dirty="0"/>
              <a:t> и </a:t>
            </a:r>
            <a:r>
              <a:rPr lang="ru-RU" sz="2200" dirty="0" smtClean="0"/>
              <a:t>адвентициального </a:t>
            </a:r>
            <a:r>
              <a:rPr lang="ru-RU" sz="2200" dirty="0"/>
              <a:t>слоев артерий и вен с вторичными вазоспастическими и тромботическими реакциями, морфологическому изменению сосудистой стенки (разрастанию внутренней оболочки, гипертрофии средней и </a:t>
            </a:r>
            <a:r>
              <a:rPr lang="ru-RU" sz="2200" dirty="0" smtClean="0"/>
              <a:t>склерозу </a:t>
            </a:r>
            <a:r>
              <a:rPr lang="ru-RU" sz="2200" dirty="0"/>
              <a:t>наружной оболочки). Устранение провоцирующих факторов </a:t>
            </a:r>
            <a:r>
              <a:rPr lang="ru-RU" sz="2200" dirty="0" smtClean="0"/>
              <a:t>улучшает </a:t>
            </a:r>
            <a:r>
              <a:rPr lang="ru-RU" sz="2200" dirty="0"/>
              <a:t>прогноз патологического </a:t>
            </a:r>
            <a:r>
              <a:rPr lang="ru-RU" sz="2200" dirty="0" smtClean="0"/>
              <a:t>процесса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1831847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6771" y="671691"/>
            <a:ext cx="1097709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Для облитерирующего тромбангиита характерно:</a:t>
            </a:r>
          </a:p>
          <a:p>
            <a:r>
              <a:rPr lang="ru-RU" sz="2200" dirty="0" smtClean="0"/>
              <a:t>1. Молодой </a:t>
            </a:r>
            <a:r>
              <a:rPr lang="ru-RU" sz="2200" dirty="0"/>
              <a:t>возраст больных до 40 лет, мужчины болеют чаще в </a:t>
            </a:r>
            <a:r>
              <a:rPr lang="ru-RU" sz="2200" dirty="0" smtClean="0"/>
              <a:t>соотношении </a:t>
            </a:r>
            <a:r>
              <a:rPr lang="ru-RU" sz="2200" dirty="0"/>
              <a:t>10:1. У 87% больных поражаются только нижние конечности, у 13% - одновременно и верхние и </a:t>
            </a:r>
            <a:r>
              <a:rPr lang="ru-RU" sz="2200" dirty="0" smtClean="0"/>
              <a:t>нижние</a:t>
            </a:r>
            <a:endParaRPr lang="ru-RU" sz="2200" dirty="0"/>
          </a:p>
          <a:p>
            <a:r>
              <a:rPr lang="ru-RU" sz="2200" dirty="0" smtClean="0"/>
              <a:t>2. Волнообразное </a:t>
            </a:r>
            <a:r>
              <a:rPr lang="ru-RU" sz="2200" dirty="0"/>
              <a:t>течение заболевания: ремиссии, </a:t>
            </a:r>
            <a:r>
              <a:rPr lang="ru-RU" sz="2200" dirty="0" smtClean="0"/>
              <a:t>обострения</a:t>
            </a:r>
            <a:endParaRPr lang="ru-RU" sz="2200" dirty="0"/>
          </a:p>
          <a:p>
            <a:r>
              <a:rPr lang="ru-RU" sz="2200" dirty="0" smtClean="0"/>
              <a:t>Предрасполагающие </a:t>
            </a:r>
            <a:r>
              <a:rPr lang="ru-RU" sz="2200" dirty="0"/>
              <a:t>факторы: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200" dirty="0"/>
              <a:t>Курение (никотин способствует активации катехоламинов </a:t>
            </a:r>
            <a:r>
              <a:rPr lang="ru-RU" sz="2200" dirty="0" smtClean="0"/>
              <a:t>надпочечниками</a:t>
            </a:r>
            <a:r>
              <a:rPr lang="ru-RU" sz="2200" dirty="0"/>
              <a:t>, </a:t>
            </a:r>
            <a:r>
              <a:rPr lang="ru-RU" sz="2200" dirty="0" err="1"/>
              <a:t>гиперадреналинемии</a:t>
            </a:r>
            <a:r>
              <a:rPr lang="ru-RU" sz="2200" dirty="0"/>
              <a:t>, что приводит к спазму периферических сосудов и микроциркуляторного русла, увеличению агрегации тромбоцитов</a:t>
            </a:r>
            <a:r>
              <a:rPr lang="ru-RU" sz="2200" dirty="0" smtClean="0"/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200" dirty="0" smtClean="0"/>
              <a:t>Действие </a:t>
            </a:r>
            <a:r>
              <a:rPr lang="ru-RU" sz="2200" dirty="0"/>
              <a:t>холода (переохлаждения, отморожения) - приводят к блокаде ферментативной системы ткани, снижению утилизации </a:t>
            </a:r>
            <a:r>
              <a:rPr lang="ru-RU" sz="2200" dirty="0" smtClean="0"/>
              <a:t>кислорода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200" dirty="0" smtClean="0"/>
              <a:t>Инфекции - </a:t>
            </a:r>
            <a:r>
              <a:rPr lang="ru-RU" sz="2200" dirty="0"/>
              <a:t>снижение гуморального и </a:t>
            </a:r>
            <a:r>
              <a:rPr lang="ru-RU" sz="2200" dirty="0" smtClean="0"/>
              <a:t>клеточного </a:t>
            </a:r>
            <a:r>
              <a:rPr lang="ru-RU" sz="2200" dirty="0"/>
              <a:t>иммунитета, развитие </a:t>
            </a:r>
            <a:r>
              <a:rPr lang="ru-RU" sz="2200" dirty="0" err="1" smtClean="0"/>
              <a:t>васкулитов</a:t>
            </a:r>
            <a:endParaRPr lang="ru-RU" sz="2200" dirty="0" smtClean="0"/>
          </a:p>
          <a:p>
            <a:pPr marL="457200" indent="-457200">
              <a:buFont typeface="+mj-lt"/>
              <a:buAutoNum type="alphaLcParenR"/>
            </a:pPr>
            <a:r>
              <a:rPr lang="ru-RU" sz="2200" dirty="0" smtClean="0"/>
              <a:t>Длительное </a:t>
            </a:r>
            <a:r>
              <a:rPr lang="ru-RU" sz="2200" dirty="0"/>
              <a:t>действие шума и </a:t>
            </a:r>
            <a:r>
              <a:rPr lang="ru-RU" sz="2200" dirty="0" smtClean="0"/>
              <a:t>вибрации 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200" dirty="0"/>
              <a:t>С</a:t>
            </a:r>
            <a:r>
              <a:rPr lang="ru-RU" sz="2200" dirty="0" smtClean="0"/>
              <a:t>трессовые ситуации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200" dirty="0"/>
              <a:t>Х</a:t>
            </a:r>
            <a:r>
              <a:rPr lang="ru-RU" sz="2200" dirty="0" smtClean="0"/>
              <a:t>ронические гиповитаминозы.</a:t>
            </a:r>
          </a:p>
          <a:p>
            <a:pPr marL="457200" indent="-457200">
              <a:buFont typeface="+mj-lt"/>
              <a:buAutoNum type="alphaLcParenR"/>
            </a:pPr>
            <a:r>
              <a:rPr lang="ru-RU" sz="2200" dirty="0" smtClean="0"/>
              <a:t>Нарушения </a:t>
            </a:r>
            <a:r>
              <a:rPr lang="ru-RU" sz="2200" dirty="0"/>
              <a:t>иммунного </a:t>
            </a:r>
            <a:r>
              <a:rPr lang="ru-RU" sz="2200" dirty="0" smtClean="0"/>
              <a:t>статуса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583482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2529" y="619800"/>
            <a:ext cx="107839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Спастическая стадия: </a:t>
            </a:r>
            <a:r>
              <a:rPr lang="ru-RU" sz="2400" dirty="0"/>
              <a:t>Больных беспокоят онемение, парестезии, зябкость в дистальных отделах конечностей, их усталость, тяжесть и зуд на фоне провоцирующих факторов. Жалобы носят преходящий характер, как правило, больные остаются без врачебного </a:t>
            </a:r>
            <a:r>
              <a:rPr lang="ru-RU" sz="2400" dirty="0" smtClean="0"/>
              <a:t>контроля</a:t>
            </a:r>
            <a:endParaRPr lang="ru-RU" sz="2400" dirty="0"/>
          </a:p>
          <a:p>
            <a:r>
              <a:rPr lang="ru-RU" sz="2400" b="1" dirty="0"/>
              <a:t>Органическая стадия: </a:t>
            </a:r>
            <a:r>
              <a:rPr lang="ru-RU" sz="2400" dirty="0"/>
              <a:t>характеризуется развитием регионарной ишемии, когда клинические явления становятся постоянными. Основной особенностью стадии облитерации являются объективные признаки </a:t>
            </a:r>
            <a:r>
              <a:rPr lang="ru-RU" sz="2400" dirty="0" smtClean="0"/>
              <a:t>поражения </a:t>
            </a:r>
            <a:r>
              <a:rPr lang="ru-RU" sz="2400" dirty="0"/>
              <a:t>сосудистого </a:t>
            </a:r>
            <a:r>
              <a:rPr lang="ru-RU" sz="2400" dirty="0" smtClean="0"/>
              <a:t>русла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70290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3791" y="531784"/>
            <a:ext cx="110243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Клинические формы:</a:t>
            </a:r>
          </a:p>
          <a:p>
            <a:r>
              <a:rPr lang="ru-RU" sz="2000" dirty="0" smtClean="0"/>
              <a:t>1. </a:t>
            </a:r>
            <a:r>
              <a:rPr lang="ru-RU" sz="2000" dirty="0"/>
              <a:t>К</a:t>
            </a:r>
            <a:r>
              <a:rPr lang="ru-RU" sz="2000" dirty="0" smtClean="0"/>
              <a:t>онцевой </a:t>
            </a:r>
            <a:r>
              <a:rPr lang="ru-RU" sz="2000" dirty="0"/>
              <a:t>тромбангиит - поражение артерий </a:t>
            </a:r>
            <a:r>
              <a:rPr lang="ru-RU" sz="2000" dirty="0" smtClean="0"/>
              <a:t>стопы</a:t>
            </a:r>
            <a:endParaRPr lang="ru-RU" sz="2000" dirty="0"/>
          </a:p>
          <a:p>
            <a:r>
              <a:rPr lang="ru-RU" sz="2000" dirty="0" smtClean="0"/>
              <a:t>2. Дистальный </a:t>
            </a:r>
            <a:r>
              <a:rPr lang="ru-RU" sz="2000" dirty="0"/>
              <a:t>тромбангиит (65 %) - окклюзия всех 3-х артерий голени (проксимальные остаются проходимыми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smtClean="0"/>
              <a:t>3. Проксимальный </a:t>
            </a:r>
            <a:r>
              <a:rPr lang="ru-RU" sz="2000" dirty="0"/>
              <a:t>тромбангиит - хотя бы 2 артерии голени </a:t>
            </a:r>
            <a:r>
              <a:rPr lang="ru-RU" sz="2000" dirty="0" smtClean="0"/>
              <a:t>проходимы</a:t>
            </a:r>
            <a:r>
              <a:rPr lang="ru-RU" sz="2000" dirty="0"/>
              <a:t>, </a:t>
            </a:r>
            <a:r>
              <a:rPr lang="ru-RU" sz="2000" dirty="0" err="1"/>
              <a:t>окклюзирована</a:t>
            </a:r>
            <a:r>
              <a:rPr lang="ru-RU" sz="2000" dirty="0"/>
              <a:t> чаще поверхностная бедренная артерия в </a:t>
            </a:r>
            <a:r>
              <a:rPr lang="ru-RU" sz="2000" dirty="0" err="1"/>
              <a:t>Гюнтеровом</a:t>
            </a:r>
            <a:r>
              <a:rPr lang="ru-RU" sz="2000" dirty="0"/>
              <a:t> </a:t>
            </a:r>
            <a:r>
              <a:rPr lang="ru-RU" sz="2000" dirty="0" smtClean="0"/>
              <a:t>канале</a:t>
            </a:r>
            <a:endParaRPr lang="ru-RU" sz="2000" dirty="0"/>
          </a:p>
          <a:p>
            <a:r>
              <a:rPr lang="ru-RU" sz="2000" dirty="0" smtClean="0"/>
              <a:t>4. Смешанный </a:t>
            </a:r>
            <a:r>
              <a:rPr lang="ru-RU" sz="2000" dirty="0"/>
              <a:t>тромбангиит - окклюзия проксимальных артерий и 3 </a:t>
            </a:r>
            <a:r>
              <a:rPr lang="ru-RU" sz="2000" dirty="0" smtClean="0"/>
              <a:t>артерий голени</a:t>
            </a:r>
            <a:endParaRPr lang="ru-RU" sz="2000" dirty="0"/>
          </a:p>
          <a:p>
            <a:r>
              <a:rPr lang="ru-RU" sz="2000" dirty="0"/>
              <a:t>Диагностика:</a:t>
            </a:r>
          </a:p>
          <a:p>
            <a:r>
              <a:rPr lang="ru-RU" sz="2000" dirty="0"/>
              <a:t>При осмотре выявляют резкое ослабление пульсации или её </a:t>
            </a:r>
            <a:r>
              <a:rPr lang="ru-RU" sz="2000" dirty="0" smtClean="0"/>
              <a:t>отсутствие </a:t>
            </a:r>
            <a:r>
              <a:rPr lang="ru-RU" sz="2000" dirty="0"/>
              <a:t>на тыльной артерии стопы, задней большеберцовой и подколенной </a:t>
            </a:r>
            <a:r>
              <a:rPr lang="ru-RU" sz="2000" dirty="0" smtClean="0"/>
              <a:t>артериях</a:t>
            </a:r>
            <a:r>
              <a:rPr lang="ru-RU" sz="2000" dirty="0"/>
              <a:t>.</a:t>
            </a:r>
          </a:p>
          <a:p>
            <a:r>
              <a:rPr lang="ru-RU" sz="2000" dirty="0"/>
              <a:t>Болезнь Бюргера - начало заболевания острое, после переутомления, травмы, инфекционных заболеваний. Появляются ноющие боли по ходу подкожных вен голени и стопы, реже верхних конечностей. Вены </a:t>
            </a:r>
            <a:r>
              <a:rPr lang="ru-RU" sz="2000" dirty="0" smtClean="0"/>
              <a:t>утолщаются</a:t>
            </a:r>
            <a:r>
              <a:rPr lang="ru-RU" sz="2000" dirty="0"/>
              <a:t>, с инфильтрацией кожи над ними, флебит носит «странствующий </a:t>
            </a:r>
            <a:r>
              <a:rPr lang="ru-RU" sz="2000" dirty="0" smtClean="0"/>
              <a:t>характер</a:t>
            </a:r>
            <a:r>
              <a:rPr lang="ru-RU" sz="2000" dirty="0"/>
              <a:t>». Наблюдается субфебрилитет, увеличение СОЭ, </a:t>
            </a:r>
            <a:r>
              <a:rPr lang="ru-RU" sz="2000" dirty="0" smtClean="0"/>
              <a:t>лейкоцитоз</a:t>
            </a:r>
            <a:r>
              <a:rPr lang="ru-RU" sz="2000" dirty="0"/>
              <a:t>.</a:t>
            </a:r>
          </a:p>
          <a:p>
            <a:r>
              <a:rPr lang="ru-RU" sz="2000" dirty="0" smtClean="0"/>
              <a:t>Характерен </a:t>
            </a:r>
            <a:r>
              <a:rPr lang="ru-RU" sz="2000" dirty="0"/>
              <a:t>синдром запустевания капилляров, </a:t>
            </a:r>
            <a:r>
              <a:rPr lang="ru-RU" sz="2000" dirty="0" smtClean="0"/>
              <a:t>отсутствующий </a:t>
            </a:r>
            <a:r>
              <a:rPr lang="ru-RU" sz="2000" dirty="0"/>
              <a:t>при атеросклерозе, и преходящий при ангионеврозах</a:t>
            </a:r>
            <a:r>
              <a:rPr lang="ru-RU" sz="2000" dirty="0" smtClean="0"/>
              <a:t>. Основными </a:t>
            </a:r>
            <a:r>
              <a:rPr lang="ru-RU" sz="2000" dirty="0"/>
              <a:t>методами диагностики являются спектральный анализ кровотока по артериям стопы, дуплексное сканирование подколенной </a:t>
            </a:r>
            <a:r>
              <a:rPr lang="ru-RU" sz="2000" dirty="0" smtClean="0"/>
              <a:t>артерии</a:t>
            </a:r>
            <a:r>
              <a:rPr lang="ru-RU" sz="2000" dirty="0"/>
              <a:t>, определение титра антител к </a:t>
            </a:r>
            <a:r>
              <a:rPr lang="ru-RU" sz="2000" dirty="0" err="1"/>
              <a:t>персистирующим</a:t>
            </a:r>
            <a:r>
              <a:rPr lang="ru-RU" sz="2000" dirty="0"/>
              <a:t> </a:t>
            </a:r>
            <a:r>
              <a:rPr lang="ru-RU" sz="2000" dirty="0" smtClean="0"/>
              <a:t>вирусам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521144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6822" y="506233"/>
            <a:ext cx="108182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Ангиографические признаки, характерные для тромбангиита:</a:t>
            </a:r>
          </a:p>
          <a:p>
            <a:r>
              <a:rPr lang="ru-RU" sz="2000" dirty="0" smtClean="0"/>
              <a:t>1. Сужение </a:t>
            </a:r>
            <a:r>
              <a:rPr lang="ru-RU" sz="2000" dirty="0"/>
              <a:t>артерий среднего и малого диаметра в дистальном </a:t>
            </a:r>
            <a:r>
              <a:rPr lang="ru-RU" sz="2000" dirty="0" smtClean="0"/>
              <a:t>направлении </a:t>
            </a:r>
            <a:r>
              <a:rPr lang="ru-RU" sz="2000" dirty="0"/>
              <a:t>(голени и стопы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 smtClean="0"/>
              <a:t>2. Коллатерали </a:t>
            </a:r>
            <a:r>
              <a:rPr lang="ru-RU" sz="2000" dirty="0"/>
              <a:t>мелкие, извитые, штопорообразные, обрывистые, </a:t>
            </a:r>
            <a:r>
              <a:rPr lang="ru-RU" sz="2000" dirty="0" smtClean="0"/>
              <a:t>образуют сужения</a:t>
            </a:r>
            <a:endParaRPr lang="ru-RU" sz="2000" dirty="0"/>
          </a:p>
          <a:p>
            <a:r>
              <a:rPr lang="ru-RU" sz="2000" dirty="0" smtClean="0"/>
              <a:t>3. Проксимальные </a:t>
            </a:r>
            <a:r>
              <a:rPr lang="ru-RU" sz="2000" dirty="0"/>
              <a:t>артерии (бедренная и т.п. имеют ровные контуры с небольшим диаметром (т.е. ювенильные артерии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/>
              <a:t>Консервативное лечение:</a:t>
            </a:r>
          </a:p>
          <a:p>
            <a:r>
              <a:rPr lang="ru-RU" sz="2000" dirty="0"/>
              <a:t>1.	устранение факторов риска</a:t>
            </a:r>
          </a:p>
          <a:p>
            <a:r>
              <a:rPr lang="ru-RU" sz="2000" dirty="0"/>
              <a:t>2.	</a:t>
            </a:r>
            <a:r>
              <a:rPr lang="ru-RU" sz="2000" dirty="0" err="1"/>
              <a:t>антиагреганты</a:t>
            </a:r>
            <a:r>
              <a:rPr lang="ru-RU" sz="2000" dirty="0"/>
              <a:t> (ацетилсалициловая кислота, </a:t>
            </a:r>
            <a:r>
              <a:rPr lang="ru-RU" sz="2000" dirty="0" err="1"/>
              <a:t>тиклид</a:t>
            </a:r>
            <a:r>
              <a:rPr lang="ru-RU" sz="2000" dirty="0"/>
              <a:t>, </a:t>
            </a:r>
            <a:r>
              <a:rPr lang="ru-RU" sz="2000" dirty="0" err="1"/>
              <a:t>клопидогрель</a:t>
            </a:r>
            <a:r>
              <a:rPr lang="ru-RU" sz="2000" dirty="0"/>
              <a:t> (плавике)).</a:t>
            </a:r>
          </a:p>
          <a:p>
            <a:r>
              <a:rPr lang="ru-RU" sz="2000" dirty="0"/>
              <a:t>3.	активация метаболических процессов (</a:t>
            </a:r>
            <a:r>
              <a:rPr lang="ru-RU" sz="2000" dirty="0" err="1"/>
              <a:t>трентал</a:t>
            </a:r>
            <a:r>
              <a:rPr lang="ru-RU" sz="2000" dirty="0"/>
              <a:t>, </a:t>
            </a:r>
            <a:r>
              <a:rPr lang="ru-RU" sz="2000" dirty="0" err="1"/>
              <a:t>актовегин</a:t>
            </a:r>
            <a:r>
              <a:rPr lang="ru-RU" sz="2000" dirty="0"/>
              <a:t>, </a:t>
            </a:r>
            <a:r>
              <a:rPr lang="ru-RU" sz="2000" dirty="0" err="1"/>
              <a:t>солкосе</a:t>
            </a:r>
            <a:r>
              <a:rPr lang="ru-RU" sz="2000" dirty="0"/>
              <a:t>- </a:t>
            </a:r>
            <a:r>
              <a:rPr lang="ru-RU" sz="2000" dirty="0" err="1"/>
              <a:t>рил</a:t>
            </a:r>
            <a:r>
              <a:rPr lang="ru-RU" sz="2000" dirty="0"/>
              <a:t>, витамины)</a:t>
            </a:r>
          </a:p>
          <a:p>
            <a:r>
              <a:rPr lang="ru-RU" sz="2000" dirty="0"/>
              <a:t>4.	антиоксидантная терапия (токоферол)</a:t>
            </a:r>
          </a:p>
          <a:p>
            <a:r>
              <a:rPr lang="ru-RU" sz="2000" dirty="0"/>
              <a:t>5.	простагландины (</a:t>
            </a:r>
            <a:r>
              <a:rPr lang="ru-RU" sz="2000" dirty="0" err="1"/>
              <a:t>алпростан</a:t>
            </a:r>
            <a:r>
              <a:rPr lang="ru-RU" sz="2000" dirty="0"/>
              <a:t>, </a:t>
            </a:r>
            <a:r>
              <a:rPr lang="ru-RU" sz="2000" dirty="0" err="1"/>
              <a:t>вазапростан</a:t>
            </a:r>
            <a:r>
              <a:rPr lang="ru-RU" sz="2000" dirty="0"/>
              <a:t>)</a:t>
            </a:r>
          </a:p>
          <a:p>
            <a:r>
              <a:rPr lang="ru-RU" sz="2000" dirty="0"/>
              <a:t>6.	системная </a:t>
            </a:r>
            <a:r>
              <a:rPr lang="ru-RU" sz="2000" dirty="0" err="1"/>
              <a:t>энзимотерапия</a:t>
            </a:r>
            <a:r>
              <a:rPr lang="ru-RU" sz="2000" dirty="0"/>
              <a:t> (</a:t>
            </a:r>
            <a:r>
              <a:rPr lang="ru-RU" sz="2000" dirty="0" err="1"/>
              <a:t>вобэнзим</a:t>
            </a:r>
            <a:r>
              <a:rPr lang="ru-RU" sz="2000" dirty="0"/>
              <a:t>, </a:t>
            </a:r>
            <a:r>
              <a:rPr lang="ru-RU" sz="2000" dirty="0" err="1"/>
              <a:t>флогэнзим</a:t>
            </a:r>
            <a:r>
              <a:rPr lang="ru-RU" sz="2000" dirty="0"/>
              <a:t>)</a:t>
            </a:r>
          </a:p>
          <a:p>
            <a:r>
              <a:rPr lang="ru-RU" sz="2000" dirty="0"/>
              <a:t>7.	немедикаментозные методы (баротерапия, УФ-лучи, </a:t>
            </a:r>
            <a:r>
              <a:rPr lang="ru-RU" sz="2000" dirty="0" err="1"/>
              <a:t>диадинамиче¬ские</a:t>
            </a:r>
            <a:r>
              <a:rPr lang="ru-RU" sz="2000" dirty="0"/>
              <a:t> токи (токи Бернара), лазеротерапия, массаж, санаторный режим с применением сероводородных ванн, лечебная физкультура)</a:t>
            </a:r>
          </a:p>
          <a:p>
            <a:r>
              <a:rPr lang="ru-RU" sz="2000" dirty="0"/>
              <a:t>8.	иммунотерапия ( Т-</a:t>
            </a:r>
            <a:r>
              <a:rPr lang="ru-RU" sz="2000" dirty="0" err="1"/>
              <a:t>активин</a:t>
            </a:r>
            <a:r>
              <a:rPr lang="ru-RU" sz="2000" dirty="0"/>
              <a:t>, </a:t>
            </a:r>
            <a:r>
              <a:rPr lang="ru-RU" sz="2000" dirty="0" err="1"/>
              <a:t>полиоксидоний</a:t>
            </a:r>
            <a:r>
              <a:rPr lang="ru-RU" sz="2000" dirty="0"/>
              <a:t>, </a:t>
            </a:r>
            <a:r>
              <a:rPr lang="ru-RU" sz="2000" dirty="0" err="1"/>
              <a:t>виферон</a:t>
            </a:r>
            <a:r>
              <a:rPr lang="ru-RU" sz="2000" dirty="0"/>
              <a:t>, </a:t>
            </a:r>
            <a:r>
              <a:rPr lang="ru-RU" sz="2000" dirty="0" err="1"/>
              <a:t>роферон</a:t>
            </a:r>
            <a:r>
              <a:rPr lang="ru-RU" sz="2000" dirty="0"/>
              <a:t>)</a:t>
            </a:r>
          </a:p>
          <a:p>
            <a:r>
              <a:rPr lang="ru-RU" sz="2000" dirty="0"/>
              <a:t>9.	антивирусная и </a:t>
            </a:r>
            <a:r>
              <a:rPr lang="ru-RU" sz="2000" dirty="0" err="1"/>
              <a:t>противохламидийная</a:t>
            </a:r>
            <a:r>
              <a:rPr lang="ru-RU" sz="2000" dirty="0"/>
              <a:t> терапия (ацикловир, </a:t>
            </a:r>
            <a:r>
              <a:rPr lang="ru-RU" sz="2000" dirty="0" err="1"/>
              <a:t>сумамед</a:t>
            </a:r>
            <a:r>
              <a:rPr lang="ru-RU" sz="2000" dirty="0"/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3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722830"/>
            <a:ext cx="97149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Симптоматика </a:t>
            </a:r>
            <a:r>
              <a:rPr lang="ru-RU" sz="2400" dirty="0"/>
              <a:t>эмболии периферических </a:t>
            </a:r>
            <a:r>
              <a:rPr lang="ru-RU" sz="2400" dirty="0" smtClean="0"/>
              <a:t>артерий:</a:t>
            </a:r>
            <a:endParaRPr lang="ru-RU" sz="2400" dirty="0"/>
          </a:p>
          <a:p>
            <a:r>
              <a:rPr lang="ru-RU" sz="2400" dirty="0" smtClean="0"/>
              <a:t>1. Боль</a:t>
            </a:r>
            <a:endParaRPr lang="ru-RU" sz="2400" dirty="0"/>
          </a:p>
          <a:p>
            <a:r>
              <a:rPr lang="ru-RU" sz="2400" dirty="0" smtClean="0"/>
              <a:t>2. Изменение </a:t>
            </a:r>
            <a:r>
              <a:rPr lang="ru-RU" sz="2400" dirty="0"/>
              <a:t>окраски кожи </a:t>
            </a:r>
          </a:p>
          <a:p>
            <a:r>
              <a:rPr lang="ru-RU" sz="2400" dirty="0" smtClean="0"/>
              <a:t>3. Снижение </a:t>
            </a:r>
            <a:r>
              <a:rPr lang="ru-RU" sz="2400" dirty="0"/>
              <a:t>кожной температуры </a:t>
            </a:r>
          </a:p>
          <a:p>
            <a:r>
              <a:rPr lang="ru-RU" sz="2400" dirty="0" smtClean="0"/>
              <a:t>4. Расстройство </a:t>
            </a:r>
            <a:r>
              <a:rPr lang="ru-RU" sz="2400" dirty="0"/>
              <a:t>всех видов чувствительности </a:t>
            </a:r>
          </a:p>
          <a:p>
            <a:r>
              <a:rPr lang="ru-RU" sz="2400" dirty="0" smtClean="0"/>
              <a:t>5. Нарушение </a:t>
            </a:r>
            <a:r>
              <a:rPr lang="ru-RU" sz="2400" dirty="0"/>
              <a:t>активных и пассивных движений в суставах</a:t>
            </a:r>
          </a:p>
          <a:p>
            <a:r>
              <a:rPr lang="ru-RU" sz="2400" dirty="0" smtClean="0"/>
              <a:t>6. Резкая </a:t>
            </a:r>
            <a:r>
              <a:rPr lang="ru-RU" sz="2400" dirty="0"/>
              <a:t>болезненность мышц при </a:t>
            </a:r>
            <a:r>
              <a:rPr lang="ru-RU" sz="2400" dirty="0" smtClean="0"/>
              <a:t>пальпации </a:t>
            </a:r>
            <a:endParaRPr lang="ru-RU" sz="2400" dirty="0"/>
          </a:p>
          <a:p>
            <a:r>
              <a:rPr lang="ru-RU" sz="2400" dirty="0" smtClean="0"/>
              <a:t>7. Ригидность мышц</a:t>
            </a:r>
            <a:endParaRPr lang="ru-RU" sz="2400" dirty="0"/>
          </a:p>
          <a:p>
            <a:r>
              <a:rPr lang="ru-RU" sz="2400" dirty="0" smtClean="0"/>
              <a:t>8. </a:t>
            </a:r>
            <a:r>
              <a:rPr lang="ru-RU" sz="2400" dirty="0" err="1" smtClean="0"/>
              <a:t>Субфасциальный</a:t>
            </a:r>
            <a:r>
              <a:rPr lang="ru-RU" sz="2400" dirty="0" smtClean="0"/>
              <a:t> отек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23581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587706"/>
            <a:ext cx="1060360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Хирургическое лечение облитерирующего тромбангиита показано при </a:t>
            </a:r>
            <a:r>
              <a:rPr lang="ru-RU" sz="2400" dirty="0" smtClean="0"/>
              <a:t>III-IV стадиях </a:t>
            </a:r>
            <a:r>
              <a:rPr lang="ru-RU" sz="2400" dirty="0"/>
              <a:t>заболевания:</a:t>
            </a:r>
          </a:p>
          <a:p>
            <a:r>
              <a:rPr lang="ru-RU" sz="2400" dirty="0" smtClean="0"/>
              <a:t>Операции </a:t>
            </a:r>
            <a:r>
              <a:rPr lang="ru-RU" sz="2400" dirty="0"/>
              <a:t>на нервной системе (поясничная, </a:t>
            </a:r>
            <a:r>
              <a:rPr lang="ru-RU" sz="2400" dirty="0" err="1"/>
              <a:t>периартериальная</a:t>
            </a:r>
            <a:r>
              <a:rPr lang="ru-RU" sz="2400" dirty="0"/>
              <a:t> </a:t>
            </a:r>
            <a:r>
              <a:rPr lang="ru-RU" sz="2400" dirty="0" err="1" smtClean="0"/>
              <a:t>симпатэктомия</a:t>
            </a:r>
            <a:r>
              <a:rPr lang="ru-RU" sz="2400" dirty="0"/>
              <a:t>)</a:t>
            </a:r>
          </a:p>
          <a:p>
            <a:r>
              <a:rPr lang="ru-RU" sz="2400" dirty="0" smtClean="0"/>
              <a:t>Реконструктивные </a:t>
            </a:r>
            <a:r>
              <a:rPr lang="ru-RU" sz="2400" dirty="0"/>
              <a:t>операции (протезирование, шунтирование) при </a:t>
            </a:r>
            <a:r>
              <a:rPr lang="ru-RU" sz="2400" dirty="0" smtClean="0"/>
              <a:t>проксимальных </a:t>
            </a:r>
            <a:r>
              <a:rPr lang="ru-RU" sz="2400" dirty="0"/>
              <a:t>формах</a:t>
            </a:r>
          </a:p>
          <a:p>
            <a:r>
              <a:rPr lang="ru-RU" sz="2400" dirty="0" smtClean="0"/>
              <a:t>Трансплантация </a:t>
            </a:r>
            <a:r>
              <a:rPr lang="ru-RU" sz="2400" dirty="0"/>
              <a:t>большого сальника</a:t>
            </a:r>
          </a:p>
          <a:p>
            <a:r>
              <a:rPr lang="ru-RU" sz="2400" dirty="0" err="1" smtClean="0"/>
              <a:t>Некрэктомия</a:t>
            </a:r>
            <a:r>
              <a:rPr lang="ru-RU" sz="2400" dirty="0"/>
              <a:t>, </a:t>
            </a:r>
            <a:r>
              <a:rPr lang="ru-RU" sz="2400" dirty="0" smtClean="0"/>
              <a:t>ампутация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57167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2" y="599759"/>
            <a:ext cx="1089552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Болезнь </a:t>
            </a:r>
            <a:r>
              <a:rPr lang="ru-RU" sz="2200" b="1" dirty="0" err="1" smtClean="0"/>
              <a:t>Рейно</a:t>
            </a:r>
            <a:r>
              <a:rPr lang="ru-RU" sz="2200" b="1" dirty="0" smtClean="0"/>
              <a:t> - </a:t>
            </a:r>
            <a:r>
              <a:rPr lang="ru-RU" sz="2200" dirty="0" err="1" smtClean="0"/>
              <a:t>ангиотрофоневроз</a:t>
            </a:r>
            <a:r>
              <a:rPr lang="ru-RU" sz="2200" dirty="0" smtClean="0"/>
              <a:t> </a:t>
            </a:r>
            <a:r>
              <a:rPr lang="ru-RU" sz="2200" dirty="0"/>
              <a:t>со </a:t>
            </a:r>
            <a:r>
              <a:rPr lang="ru-RU" sz="2200" dirty="0" err="1"/>
              <a:t>спастико</a:t>
            </a:r>
            <a:r>
              <a:rPr lang="ru-RU" sz="2200" dirty="0"/>
              <a:t>-атоническим поражением артериол и капилляров пальцев рук и ног. Этиология заболевания неясна.</a:t>
            </a:r>
          </a:p>
          <a:p>
            <a:r>
              <a:rPr lang="ru-RU" sz="2200" dirty="0"/>
              <a:t>Заболевание молодых женщин. Возникает после переохлаждения и отморожения конечностей, после стресса, эмоциональных переживаний, психической травмы.</a:t>
            </a:r>
          </a:p>
          <a:p>
            <a:r>
              <a:rPr lang="ru-RU" sz="2200" dirty="0"/>
              <a:t>При ангиоспазме, который длится несколько секунд, пальцы </a:t>
            </a:r>
            <a:r>
              <a:rPr lang="ru-RU" sz="2200" dirty="0" smtClean="0"/>
              <a:t>становятся </a:t>
            </a:r>
            <a:r>
              <a:rPr lang="ru-RU" sz="2200" dirty="0"/>
              <a:t>холодными, бледными, полностью теряют чувствительность, после исчезновения спазма чувствительность восстанавливается, кожа на </a:t>
            </a:r>
            <a:r>
              <a:rPr lang="ru-RU" sz="2200" dirty="0" smtClean="0"/>
              <a:t>пальцах </a:t>
            </a:r>
            <a:r>
              <a:rPr lang="ru-RU" sz="2200" dirty="0"/>
              <a:t>приобретает мраморный оттенок, затем появляется цианоз, и отек. В дальнейшем развивается </a:t>
            </a:r>
            <a:r>
              <a:rPr lang="ru-RU" sz="2200" dirty="0" err="1"/>
              <a:t>ангиопаралитическое</a:t>
            </a:r>
            <a:r>
              <a:rPr lang="ru-RU" sz="2200" dirty="0"/>
              <a:t> поражение. </a:t>
            </a:r>
            <a:r>
              <a:rPr lang="ru-RU" sz="2200" dirty="0" err="1"/>
              <a:t>Синюшность</a:t>
            </a:r>
            <a:r>
              <a:rPr lang="ru-RU" sz="2200" dirty="0"/>
              <a:t> пальцев сохраняется в течение недель и месяцев, при опускании </a:t>
            </a:r>
            <a:r>
              <a:rPr lang="ru-RU" sz="2200" dirty="0" smtClean="0"/>
              <a:t>конечности </a:t>
            </a:r>
            <a:r>
              <a:rPr lang="ru-RU" sz="2200" dirty="0"/>
              <a:t>цианоз усиливается, сменяется реактивной гиперемией, нарастают </a:t>
            </a:r>
            <a:r>
              <a:rPr lang="ru-RU" sz="2200" dirty="0" smtClean="0"/>
              <a:t>боли</a:t>
            </a:r>
            <a:r>
              <a:rPr lang="ru-RU" sz="2200" dirty="0"/>
              <a:t>, прогрессируют расстройства трофики до появления плохо </a:t>
            </a:r>
            <a:r>
              <a:rPr lang="ru-RU" sz="2200" dirty="0" smtClean="0"/>
              <a:t>заживающих </a:t>
            </a:r>
            <a:r>
              <a:rPr lang="ru-RU" sz="2200" dirty="0"/>
              <a:t>язв на кончиках пальцев рук и ног, на лице.</a:t>
            </a:r>
          </a:p>
          <a:p>
            <a:r>
              <a:rPr lang="ru-RU" sz="2200" dirty="0"/>
              <a:t>Диагностическим методом является </a:t>
            </a:r>
            <a:r>
              <a:rPr lang="ru-RU" sz="2200" dirty="0" err="1"/>
              <a:t>холодовая</a:t>
            </a:r>
            <a:r>
              <a:rPr lang="ru-RU" sz="2200" dirty="0"/>
              <a:t> проба. Выявляют </a:t>
            </a:r>
            <a:r>
              <a:rPr lang="ru-RU" sz="2200" dirty="0" smtClean="0"/>
              <a:t>значительное </a:t>
            </a:r>
            <a:r>
              <a:rPr lang="ru-RU" sz="2200" dirty="0"/>
              <a:t>запаздывание восстановления нормальной температуры кисти после 5-ти минутного </a:t>
            </a:r>
            <a:r>
              <a:rPr lang="ru-RU" sz="2200" dirty="0" smtClean="0"/>
              <a:t>охлаждения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228295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923" y="661605"/>
            <a:ext cx="107710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Лечение:</a:t>
            </a:r>
          </a:p>
          <a:p>
            <a:r>
              <a:rPr lang="ru-RU" sz="2400" dirty="0"/>
              <a:t>1.	Устранение провоцирующих </a:t>
            </a:r>
            <a:r>
              <a:rPr lang="ru-RU" sz="2400" dirty="0" smtClean="0"/>
              <a:t>факторов</a:t>
            </a:r>
            <a:endParaRPr lang="ru-RU" sz="2400" dirty="0"/>
          </a:p>
          <a:p>
            <a:r>
              <a:rPr lang="ru-RU" sz="2400" dirty="0"/>
              <a:t>2.	Спазмолитическая терапия (папаверин, но-шпа, никотиновая кислота, депо-</a:t>
            </a:r>
            <a:r>
              <a:rPr lang="ru-RU" sz="2400" dirty="0" err="1"/>
              <a:t>калликреин</a:t>
            </a:r>
            <a:r>
              <a:rPr lang="ru-RU" sz="2400" dirty="0"/>
              <a:t>, антагонисты кальция и др</a:t>
            </a:r>
            <a:r>
              <a:rPr lang="ru-RU" sz="2400" dirty="0" smtClean="0"/>
              <a:t>.)</a:t>
            </a:r>
            <a:endParaRPr lang="ru-RU" sz="2400" dirty="0"/>
          </a:p>
          <a:p>
            <a:r>
              <a:rPr lang="ru-RU" sz="2400" dirty="0"/>
              <a:t>3.	</a:t>
            </a:r>
            <a:r>
              <a:rPr lang="ru-RU" sz="2400" dirty="0" err="1"/>
              <a:t>Противоспалительная</a:t>
            </a:r>
            <a:r>
              <a:rPr lang="ru-RU" sz="2400" dirty="0"/>
              <a:t> терапия (НПВП, </a:t>
            </a:r>
            <a:r>
              <a:rPr lang="ru-RU" sz="2400" dirty="0" err="1"/>
              <a:t>глюкокортикоиды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/>
              <a:t>4.	Физиотерапевтическое лечение</a:t>
            </a:r>
          </a:p>
          <a:p>
            <a:r>
              <a:rPr lang="ru-RU" sz="2400" dirty="0"/>
              <a:t>5.	В случае неэффективности консервативного лечения выполняется </a:t>
            </a:r>
            <a:r>
              <a:rPr lang="ru-RU" sz="2400" dirty="0" smtClean="0"/>
              <a:t>грудная </a:t>
            </a:r>
            <a:r>
              <a:rPr lang="ru-RU" sz="2400" dirty="0"/>
              <a:t>или поясничная </a:t>
            </a:r>
            <a:r>
              <a:rPr lang="ru-RU" sz="2400" dirty="0" err="1"/>
              <a:t>симпатэктомия</a:t>
            </a:r>
            <a:r>
              <a:rPr lang="ru-RU" sz="2400" dirty="0"/>
              <a:t> на стороне </a:t>
            </a:r>
            <a:r>
              <a:rPr lang="ru-RU" sz="2400" dirty="0" smtClean="0"/>
              <a:t>поражения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654461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802" y="571040"/>
            <a:ext cx="1086118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Неспецифический </a:t>
            </a:r>
            <a:r>
              <a:rPr lang="ru-RU" sz="2200" b="1" dirty="0" err="1"/>
              <a:t>аортоартериит</a:t>
            </a:r>
            <a:r>
              <a:rPr lang="ru-RU" sz="2200" b="1" dirty="0"/>
              <a:t> (болезнь </a:t>
            </a:r>
            <a:r>
              <a:rPr lang="ru-RU" sz="2200" b="1" dirty="0" err="1"/>
              <a:t>Такаясу</a:t>
            </a:r>
            <a:r>
              <a:rPr lang="ru-RU" sz="2200" b="1" dirty="0"/>
              <a:t>, </a:t>
            </a:r>
            <a:r>
              <a:rPr lang="ru-RU" sz="2200" b="1" dirty="0" err="1"/>
              <a:t>панартериит</a:t>
            </a:r>
            <a:r>
              <a:rPr lang="ru-RU" sz="2200" b="1" dirty="0"/>
              <a:t> </a:t>
            </a:r>
            <a:r>
              <a:rPr lang="ru-RU" sz="2200" b="1" dirty="0" smtClean="0"/>
              <a:t>молодых </a:t>
            </a:r>
            <a:r>
              <a:rPr lang="ru-RU" sz="2200" b="1" dirty="0"/>
              <a:t>женщин) </a:t>
            </a:r>
            <a:r>
              <a:rPr lang="ru-RU" sz="2200" dirty="0"/>
              <a:t>- аутоиммунное системное заболевание аллергически </a:t>
            </a:r>
            <a:r>
              <a:rPr lang="ru-RU" sz="2200" dirty="0" smtClean="0"/>
              <a:t>воспалительного </a:t>
            </a:r>
            <a:r>
              <a:rPr lang="ru-RU" sz="2200" dirty="0"/>
              <a:t>генеза, вызывающее </a:t>
            </a:r>
            <a:r>
              <a:rPr lang="ru-RU" sz="2200" dirty="0" err="1"/>
              <a:t>стенозирование</a:t>
            </a:r>
            <a:r>
              <a:rPr lang="ru-RU" sz="2200" dirty="0"/>
              <a:t> аорты и </a:t>
            </a:r>
            <a:r>
              <a:rPr lang="ru-RU" sz="2200" dirty="0" smtClean="0"/>
              <a:t>магистральных </a:t>
            </a:r>
            <a:r>
              <a:rPr lang="ru-RU" sz="2200" dirty="0"/>
              <a:t>артерий, с развитием ишемии пораженного </a:t>
            </a:r>
            <a:r>
              <a:rPr lang="ru-RU" sz="2200" dirty="0" smtClean="0"/>
              <a:t>органа. Этиология заболевания неясна. Болеют </a:t>
            </a:r>
            <a:r>
              <a:rPr lang="ru-RU" sz="2200" dirty="0"/>
              <a:t>чаще всего молодые женщины в возрасте от 6 до 20 лет. От момента заболевания до поражения артерий проходит от 5 до 10 </a:t>
            </a:r>
            <a:r>
              <a:rPr lang="ru-RU" sz="2200" dirty="0" smtClean="0"/>
              <a:t>лет</a:t>
            </a:r>
            <a:endParaRPr lang="ru-RU" sz="2200" dirty="0"/>
          </a:p>
          <a:p>
            <a:r>
              <a:rPr lang="ru-RU" sz="2200" dirty="0"/>
              <a:t>Выделяют 10 клинических синдромов: </a:t>
            </a:r>
            <a:endParaRPr lang="ru-RU" sz="2200" dirty="0" smtClean="0"/>
          </a:p>
          <a:p>
            <a:pPr marL="457200" indent="-457200">
              <a:buAutoNum type="arabicPeriod"/>
            </a:pPr>
            <a:r>
              <a:rPr lang="ru-RU" sz="2200" dirty="0" err="1" smtClean="0"/>
              <a:t>Общевоспалительная</a:t>
            </a:r>
            <a:r>
              <a:rPr lang="ru-RU" sz="2200" dirty="0" smtClean="0"/>
              <a:t> реакция</a:t>
            </a:r>
          </a:p>
          <a:p>
            <a:pPr marL="457200" indent="-457200"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оражение </a:t>
            </a:r>
            <a:r>
              <a:rPr lang="ru-RU" sz="2200" dirty="0"/>
              <a:t>ветвей дуги </a:t>
            </a:r>
            <a:r>
              <a:rPr lang="ru-RU" sz="2200" dirty="0" smtClean="0"/>
              <a:t>аорты</a:t>
            </a:r>
          </a:p>
          <a:p>
            <a:pPr marL="457200" indent="-457200">
              <a:buAutoNum type="arabicPeriod"/>
            </a:pPr>
            <a:r>
              <a:rPr lang="ru-RU" sz="2200" dirty="0" err="1"/>
              <a:t>С</a:t>
            </a:r>
            <a:r>
              <a:rPr lang="ru-RU" sz="2200" dirty="0" err="1" smtClean="0"/>
              <a:t>тенозирование</a:t>
            </a:r>
            <a:r>
              <a:rPr lang="ru-RU" sz="2200" dirty="0" smtClean="0"/>
              <a:t> </a:t>
            </a:r>
            <a:r>
              <a:rPr lang="ru-RU" sz="2200" dirty="0"/>
              <a:t>грудной </a:t>
            </a:r>
            <a:r>
              <a:rPr lang="ru-RU" sz="2200" dirty="0" smtClean="0"/>
              <a:t>аорты </a:t>
            </a:r>
            <a:r>
              <a:rPr lang="ru-RU" sz="2200" dirty="0"/>
              <a:t>или </a:t>
            </a:r>
            <a:r>
              <a:rPr lang="ru-RU" sz="2200" dirty="0" err="1"/>
              <a:t>коарктационный</a:t>
            </a:r>
            <a:r>
              <a:rPr lang="ru-RU" sz="2200" dirty="0"/>
              <a:t> </a:t>
            </a:r>
            <a:r>
              <a:rPr lang="ru-RU" sz="2200" dirty="0" smtClean="0"/>
              <a:t>синдром</a:t>
            </a:r>
          </a:p>
          <a:p>
            <a:pPr marL="457200" indent="-457200">
              <a:buAutoNum type="arabicPeriod"/>
            </a:pPr>
            <a:r>
              <a:rPr lang="ru-RU" sz="2200" dirty="0"/>
              <a:t>В</a:t>
            </a:r>
            <a:r>
              <a:rPr lang="ru-RU" sz="2200" dirty="0" smtClean="0"/>
              <a:t>азоренальная гипертония</a:t>
            </a:r>
          </a:p>
          <a:p>
            <a:pPr marL="457200" indent="-457200">
              <a:buAutoNum type="arabicPeriod"/>
            </a:pPr>
            <a:r>
              <a:rPr lang="ru-RU" sz="2200" dirty="0" smtClean="0"/>
              <a:t>Абдоминальная ишемия</a:t>
            </a:r>
          </a:p>
          <a:p>
            <a:pPr marL="457200" indent="-457200"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оражение </a:t>
            </a:r>
            <a:r>
              <a:rPr lang="ru-RU" sz="2200" dirty="0"/>
              <a:t>бифуркации </a:t>
            </a:r>
            <a:r>
              <a:rPr lang="ru-RU" sz="2200" dirty="0" smtClean="0"/>
              <a:t>аорты</a:t>
            </a:r>
          </a:p>
          <a:p>
            <a:pPr marL="457200" indent="-457200">
              <a:buAutoNum type="arabicPeriod"/>
            </a:pPr>
            <a:r>
              <a:rPr lang="ru-RU" sz="2200" dirty="0"/>
              <a:t>К</a:t>
            </a:r>
            <a:r>
              <a:rPr lang="ru-RU" sz="2200" dirty="0" smtClean="0"/>
              <a:t>оронарная недостаточность</a:t>
            </a:r>
          </a:p>
          <a:p>
            <a:pPr marL="457200" indent="-457200">
              <a:buAutoNum type="arabicPeriod"/>
            </a:pPr>
            <a:r>
              <a:rPr lang="ru-RU" sz="2200" dirty="0"/>
              <a:t>А</a:t>
            </a:r>
            <a:r>
              <a:rPr lang="ru-RU" sz="2200" dirty="0" smtClean="0"/>
              <a:t>ортальная недостаточность</a:t>
            </a:r>
          </a:p>
          <a:p>
            <a:pPr marL="457200" indent="-457200">
              <a:buAutoNum type="arabicPeriod"/>
            </a:pPr>
            <a:r>
              <a:rPr lang="ru-RU" sz="2200" dirty="0"/>
              <a:t>П</a:t>
            </a:r>
            <a:r>
              <a:rPr lang="ru-RU" sz="2200" dirty="0" smtClean="0"/>
              <a:t>оражение </a:t>
            </a:r>
            <a:r>
              <a:rPr lang="ru-RU" sz="2200" dirty="0"/>
              <a:t>легочной </a:t>
            </a:r>
            <a:r>
              <a:rPr lang="ru-RU" sz="2200" dirty="0" smtClean="0"/>
              <a:t>артерии</a:t>
            </a:r>
          </a:p>
          <a:p>
            <a:pPr marL="457200" indent="-457200">
              <a:buAutoNum type="arabicPeriod"/>
            </a:pPr>
            <a:r>
              <a:rPr lang="ru-RU" sz="2200" dirty="0"/>
              <a:t>Р</a:t>
            </a:r>
            <a:r>
              <a:rPr lang="ru-RU" sz="2200" dirty="0" smtClean="0"/>
              <a:t>азвитие </a:t>
            </a:r>
            <a:r>
              <a:rPr lang="ru-RU" sz="2200" dirty="0"/>
              <a:t>аневризм </a:t>
            </a:r>
            <a:r>
              <a:rPr lang="ru-RU" sz="2200" dirty="0" smtClean="0"/>
              <a:t>аорты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147019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2" y="616013"/>
            <a:ext cx="108225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Лечение</a:t>
            </a:r>
            <a:r>
              <a:rPr lang="ru-RU" sz="2400" dirty="0"/>
              <a:t>: Применяется пульс-терапия </a:t>
            </a:r>
            <a:r>
              <a:rPr lang="ru-RU" sz="2400" dirty="0" err="1"/>
              <a:t>циклофосфаном</a:t>
            </a:r>
            <a:r>
              <a:rPr lang="ru-RU" sz="2400" dirty="0"/>
              <a:t> и </a:t>
            </a:r>
            <a:r>
              <a:rPr lang="ru-RU" sz="2400" dirty="0" smtClean="0"/>
              <a:t>6-метилпреднизолоном</a:t>
            </a:r>
            <a:r>
              <a:rPr lang="ru-RU" sz="2400" dirty="0"/>
              <a:t>, позволяющая достигнуть ремиссии, при рецидиве </a:t>
            </a:r>
            <a:r>
              <a:rPr lang="ru-RU" sz="2400" dirty="0" smtClean="0"/>
              <a:t>проводят </a:t>
            </a:r>
            <a:r>
              <a:rPr lang="ru-RU" sz="2400" dirty="0"/>
              <a:t>повторные курсы через 3-6 месяцев. Назначают препараты, </a:t>
            </a:r>
            <a:r>
              <a:rPr lang="ru-RU" sz="2400" dirty="0" smtClean="0"/>
              <a:t>улучшающие </a:t>
            </a:r>
            <a:r>
              <a:rPr lang="ru-RU" sz="2400" dirty="0"/>
              <a:t>микроциркуляцию, витамины группы В, седативную терапию, </a:t>
            </a:r>
            <a:r>
              <a:rPr lang="ru-RU" sz="2400" dirty="0" smtClean="0"/>
              <a:t>лечебную </a:t>
            </a:r>
            <a:r>
              <a:rPr lang="ru-RU" sz="2400" dirty="0"/>
              <a:t>физкультуру, физиотерапевтическое лечение (диатермия, </a:t>
            </a:r>
            <a:r>
              <a:rPr lang="ru-RU" sz="2400" dirty="0" smtClean="0"/>
              <a:t>диадинамические </a:t>
            </a:r>
            <a:r>
              <a:rPr lang="ru-RU" sz="2400" dirty="0"/>
              <a:t>токи на поясничную область и стоп), санаторно-курортное лечение.</a:t>
            </a:r>
          </a:p>
          <a:p>
            <a:r>
              <a:rPr lang="ru-RU" sz="2400" i="1" dirty="0"/>
              <a:t>Показания к операции:</a:t>
            </a:r>
          </a:p>
          <a:p>
            <a:r>
              <a:rPr lang="ru-RU" sz="2400" dirty="0" smtClean="0"/>
              <a:t>1. Наличие </a:t>
            </a:r>
            <a:r>
              <a:rPr lang="ru-RU" sz="2400" dirty="0"/>
              <a:t>гипертонии (</a:t>
            </a:r>
            <a:r>
              <a:rPr lang="ru-RU" sz="2400" dirty="0" err="1"/>
              <a:t>коарктационного</a:t>
            </a:r>
            <a:r>
              <a:rPr lang="ru-RU" sz="2400" dirty="0"/>
              <a:t> или вазоренального генеза)</a:t>
            </a:r>
          </a:p>
          <a:p>
            <a:r>
              <a:rPr lang="ru-RU" sz="2400" dirty="0" smtClean="0"/>
              <a:t>2. Опасность </a:t>
            </a:r>
            <a:r>
              <a:rPr lang="ru-RU" sz="2400" dirty="0"/>
              <a:t>ишемического поражения головного мозга, органов брюшной полости, ишемия верхних и нижних конечностей, наличие </a:t>
            </a:r>
            <a:r>
              <a:rPr lang="ru-RU" sz="2400" dirty="0" smtClean="0"/>
              <a:t>аневризм</a:t>
            </a:r>
            <a:endParaRPr lang="ru-RU" sz="2400" dirty="0"/>
          </a:p>
          <a:p>
            <a:r>
              <a:rPr lang="ru-RU" sz="2400" i="1" dirty="0"/>
              <a:t>Противопоказания к операции: </a:t>
            </a:r>
            <a:r>
              <a:rPr lang="ru-RU" sz="2400" dirty="0"/>
              <a:t>выраженные сердечная, почечная недостаточности; </a:t>
            </a:r>
            <a:r>
              <a:rPr lang="ru-RU" sz="2400" dirty="0" err="1"/>
              <a:t>кальциноз</a:t>
            </a:r>
            <a:r>
              <a:rPr lang="ru-RU" sz="2400" dirty="0"/>
              <a:t> аорты и облитерация дистального </a:t>
            </a:r>
            <a:r>
              <a:rPr lang="ru-RU" sz="2400" dirty="0" smtClean="0"/>
              <a:t>сосудистого </a:t>
            </a:r>
            <a:r>
              <a:rPr lang="ru-RU" sz="2400" dirty="0"/>
              <a:t>русла; наличие активности воспалительного </a:t>
            </a:r>
            <a:r>
              <a:rPr lang="ru-RU" sz="2400" dirty="0" smtClean="0"/>
              <a:t>процесса</a:t>
            </a:r>
            <a:endParaRPr lang="ru-RU" sz="2400" dirty="0"/>
          </a:p>
          <a:p>
            <a:r>
              <a:rPr lang="ru-RU" sz="2400" i="1" dirty="0"/>
              <a:t>Операции: </a:t>
            </a:r>
            <a:r>
              <a:rPr lang="ru-RU" sz="2400" dirty="0"/>
              <a:t>реконструктивные на аорте, </a:t>
            </a:r>
            <a:r>
              <a:rPr lang="ru-RU" sz="2400" dirty="0" err="1"/>
              <a:t>брахиоцефальных</a:t>
            </a:r>
            <a:r>
              <a:rPr lang="ru-RU" sz="2400" dirty="0"/>
              <a:t>, </a:t>
            </a:r>
            <a:r>
              <a:rPr lang="ru-RU" sz="2400" dirty="0" smtClean="0"/>
              <a:t>висцеральных </a:t>
            </a:r>
            <a:r>
              <a:rPr lang="ru-RU" sz="2400" dirty="0"/>
              <a:t>артериях, на артериях верхних и нижних </a:t>
            </a:r>
            <a:r>
              <a:rPr lang="ru-RU" sz="2400" dirty="0" smtClean="0"/>
              <a:t>конечностей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673337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5" y="681027"/>
            <a:ext cx="107581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Диабетическая </a:t>
            </a:r>
            <a:r>
              <a:rPr lang="ru-RU" sz="2400" b="1" dirty="0" err="1" smtClean="0"/>
              <a:t>ангиопатия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генерализованное</a:t>
            </a:r>
            <a:r>
              <a:rPr lang="ru-RU" sz="2400" dirty="0" smtClean="0"/>
              <a:t> </a:t>
            </a:r>
            <a:r>
              <a:rPr lang="ru-RU" sz="2400" dirty="0"/>
              <a:t>поражение кровеносных сосудов, </a:t>
            </a:r>
            <a:r>
              <a:rPr lang="ru-RU" sz="2400" dirty="0" smtClean="0"/>
              <a:t>преимущественно </a:t>
            </a:r>
            <a:r>
              <a:rPr lang="ru-RU" sz="2400" dirty="0"/>
              <a:t>капилляров, заключающееся в повреждении их стенок, с развитием </a:t>
            </a:r>
            <a:r>
              <a:rPr lang="ru-RU" sz="2400" dirty="0" smtClean="0"/>
              <a:t>нарушения </a:t>
            </a:r>
            <a:r>
              <a:rPr lang="ru-RU" sz="2400" dirty="0"/>
              <a:t>гемостаза. Диабетическую </a:t>
            </a:r>
            <a:r>
              <a:rPr lang="ru-RU" sz="2400" dirty="0" err="1"/>
              <a:t>ангиопатию</a:t>
            </a:r>
            <a:r>
              <a:rPr lang="ru-RU" sz="2400" dirty="0"/>
              <a:t> принято делить на </a:t>
            </a:r>
            <a:r>
              <a:rPr lang="ru-RU" sz="2400" dirty="0" smtClean="0"/>
              <a:t>микро- </a:t>
            </a:r>
            <a:r>
              <a:rPr lang="ru-RU" sz="2400" dirty="0"/>
              <a:t>и </a:t>
            </a:r>
            <a:r>
              <a:rPr lang="ru-RU" sz="2400" dirty="0" err="1"/>
              <a:t>макроангиопатию</a:t>
            </a:r>
            <a:r>
              <a:rPr lang="ru-RU" sz="2400" dirty="0"/>
              <a:t>, при последней поражаются сосуды сердца и </a:t>
            </a:r>
            <a:r>
              <a:rPr lang="ru-RU" sz="2400" dirty="0" smtClean="0"/>
              <a:t>нижних </a:t>
            </a:r>
            <a:r>
              <a:rPr lang="ru-RU" sz="2400" dirty="0"/>
              <a:t>конечностей. Развитию диабетической </a:t>
            </a:r>
            <a:r>
              <a:rPr lang="ru-RU" sz="2400" dirty="0" err="1"/>
              <a:t>ангиопатии</a:t>
            </a:r>
            <a:r>
              <a:rPr lang="ru-RU" sz="2400" dirty="0"/>
              <a:t> способствуют </a:t>
            </a:r>
            <a:r>
              <a:rPr lang="ru-RU" sz="2400" dirty="0" smtClean="0"/>
              <a:t>гормонально-метаболические нарушения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84838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4044" y="561741"/>
            <a:ext cx="108869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Диспансерный контроль за больными с хронической артериальной недостаточностью</a:t>
            </a:r>
          </a:p>
          <a:p>
            <a:r>
              <a:rPr lang="ru-RU" sz="2400" dirty="0"/>
              <a:t>В основе диспансерного амбулаторного контроля лежит его периодичность и постоянство. Для больных с ХАН необходимым является посещение врача два раза в год, в осенне-весенний </a:t>
            </a:r>
            <a:r>
              <a:rPr lang="ru-RU" sz="2400" dirty="0" smtClean="0"/>
              <a:t>период. В </a:t>
            </a:r>
            <a:r>
              <a:rPr lang="ru-RU" sz="2400" dirty="0"/>
              <a:t>этот период рекомендуется проведение курса </a:t>
            </a:r>
            <a:r>
              <a:rPr lang="ru-RU" sz="2400" dirty="0" err="1"/>
              <a:t>инфузионной</a:t>
            </a:r>
            <a:r>
              <a:rPr lang="ru-RU" sz="2400" dirty="0"/>
              <a:t> терапии. После операций больные нетрудоспособны в течение 1-3 месяцев. При купировании симптомов ишемии могут работать по своей прежней специальности, если она не связана с тяжелой физической нагрузкой</a:t>
            </a:r>
          </a:p>
        </p:txBody>
      </p:sp>
    </p:spTree>
    <p:extLst>
      <p:ext uri="{BB962C8B-B14F-4D97-AF65-F5344CB8AC3E}">
        <p14:creationId xmlns:p14="http://schemas.microsoft.com/office/powerpoint/2010/main" val="77508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218" y="680200"/>
            <a:ext cx="1085689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Классификация острой артериальной недостаточности (В. С. </a:t>
            </a:r>
            <a:r>
              <a:rPr lang="ru-RU" sz="2200" dirty="0" smtClean="0"/>
              <a:t>Савельев</a:t>
            </a:r>
            <a:r>
              <a:rPr lang="ru-RU" sz="2200" dirty="0"/>
              <a:t>)</a:t>
            </a:r>
          </a:p>
          <a:p>
            <a:r>
              <a:rPr lang="ru-RU" sz="2200" dirty="0" smtClean="0"/>
              <a:t>I </a:t>
            </a:r>
            <a:r>
              <a:rPr lang="ru-RU" sz="2200" dirty="0"/>
              <a:t>стадия ишемии — стадия функциональных нарушений (чувствительность и движения конечности сохранены, острые боли в конечности, бледность и похолодание кожи, отсутствие пульса на периферических артериях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/>
              <a:t>I А стадия — чувство похолодания, онемения, </a:t>
            </a:r>
            <a:r>
              <a:rPr lang="ru-RU" sz="2200" dirty="0" smtClean="0"/>
              <a:t>парестезии</a:t>
            </a:r>
            <a:endParaRPr lang="ru-RU" sz="2200" dirty="0"/>
          </a:p>
          <a:p>
            <a:r>
              <a:rPr lang="ru-RU" sz="2200" dirty="0"/>
              <a:t>I Б стадия — присоединяется боль в дистальных отделах </a:t>
            </a:r>
            <a:r>
              <a:rPr lang="ru-RU" sz="2200" dirty="0" smtClean="0"/>
              <a:t>конечности</a:t>
            </a:r>
            <a:endParaRPr lang="ru-RU" sz="2200" dirty="0"/>
          </a:p>
          <a:p>
            <a:r>
              <a:rPr lang="ru-RU" sz="2200" dirty="0"/>
              <a:t>II стадия ишемии — стадия органических изменений. Ее </a:t>
            </a:r>
            <a:r>
              <a:rPr lang="ru-RU" sz="2200" dirty="0" smtClean="0"/>
              <a:t>продолжительность </a:t>
            </a:r>
            <a:r>
              <a:rPr lang="ru-RU" sz="2200" dirty="0"/>
              <a:t>12—24 ч. Болевая и тактильная чувствительность отсутствует, </a:t>
            </a:r>
            <a:r>
              <a:rPr lang="ru-RU" sz="2200" dirty="0" smtClean="0"/>
              <a:t>активные </a:t>
            </a:r>
            <a:r>
              <a:rPr lang="ru-RU" sz="2200" dirty="0"/>
              <a:t>и пассивные движения в суставах ограничены, развивается </a:t>
            </a:r>
            <a:r>
              <a:rPr lang="ru-RU" sz="2200" dirty="0" smtClean="0"/>
              <a:t>мышечная </a:t>
            </a:r>
            <a:r>
              <a:rPr lang="ru-RU" sz="2200" dirty="0"/>
              <a:t>контрактура, кожа </a:t>
            </a:r>
            <a:r>
              <a:rPr lang="ru-RU" sz="2200" dirty="0" smtClean="0"/>
              <a:t>синюшная</a:t>
            </a:r>
            <a:endParaRPr lang="ru-RU" sz="2200" dirty="0"/>
          </a:p>
          <a:p>
            <a:r>
              <a:rPr lang="ru-RU" sz="2200" dirty="0"/>
              <a:t>II А стадия — расстройства чувствительности и движений — </a:t>
            </a:r>
            <a:r>
              <a:rPr lang="ru-RU" sz="2200" dirty="0" smtClean="0"/>
              <a:t>парез</a:t>
            </a:r>
            <a:endParaRPr lang="ru-RU" sz="2200" dirty="0"/>
          </a:p>
          <a:p>
            <a:r>
              <a:rPr lang="ru-RU" sz="2200" dirty="0"/>
              <a:t>II Б стадия — расстройства чувствительности и движений — </a:t>
            </a:r>
            <a:r>
              <a:rPr lang="ru-RU" sz="2200" dirty="0" err="1" smtClean="0"/>
              <a:t>плегия</a:t>
            </a:r>
            <a:endParaRPr lang="ru-RU" sz="2200" dirty="0"/>
          </a:p>
          <a:p>
            <a:r>
              <a:rPr lang="ru-RU" sz="2200" dirty="0"/>
              <a:t>II В стадия — </a:t>
            </a:r>
            <a:r>
              <a:rPr lang="ru-RU" sz="2200" dirty="0" err="1"/>
              <a:t>субфасциальный</a:t>
            </a:r>
            <a:r>
              <a:rPr lang="ru-RU" sz="2200" dirty="0"/>
              <a:t> </a:t>
            </a:r>
            <a:r>
              <a:rPr lang="ru-RU" sz="2200" dirty="0" smtClean="0"/>
              <a:t>отек</a:t>
            </a:r>
            <a:endParaRPr lang="ru-RU" sz="2200" dirty="0"/>
          </a:p>
          <a:p>
            <a:r>
              <a:rPr lang="ru-RU" sz="2200" dirty="0"/>
              <a:t>III стадия ишемии — некротическая. Продолжительность стадии 24-48 </a:t>
            </a:r>
            <a:r>
              <a:rPr lang="ru-RU" sz="2200" dirty="0" smtClean="0"/>
              <a:t>часов</a:t>
            </a:r>
            <a:r>
              <a:rPr lang="ru-RU" sz="2200" dirty="0"/>
              <a:t>. Утрачены все виды чувствительности и движений. В исходе </a:t>
            </a:r>
            <a:r>
              <a:rPr lang="ru-RU" sz="2200" dirty="0" smtClean="0"/>
              <a:t>развивается </a:t>
            </a:r>
            <a:r>
              <a:rPr lang="ru-RU" sz="2200" dirty="0"/>
              <a:t>гангрена </a:t>
            </a:r>
            <a:r>
              <a:rPr lang="ru-RU" sz="2200" dirty="0" smtClean="0"/>
              <a:t>конечности</a:t>
            </a:r>
            <a:endParaRPr lang="ru-RU" sz="2200" dirty="0"/>
          </a:p>
          <a:p>
            <a:r>
              <a:rPr lang="ru-RU" sz="2200" dirty="0"/>
              <a:t>III А стадия — парциальная мышечная </a:t>
            </a:r>
            <a:r>
              <a:rPr lang="ru-RU" sz="2200" dirty="0" smtClean="0"/>
              <a:t>контрактура</a:t>
            </a:r>
            <a:endParaRPr lang="ru-RU" sz="2200" dirty="0"/>
          </a:p>
          <a:p>
            <a:r>
              <a:rPr lang="ru-RU" sz="2200" dirty="0"/>
              <a:t>III Б стадия — тотальная мышечная </a:t>
            </a:r>
            <a:r>
              <a:rPr lang="ru-RU" sz="2200" dirty="0" smtClean="0"/>
              <a:t>контрактура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94881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439" y="629511"/>
            <a:ext cx="108096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Лечение на </a:t>
            </a:r>
            <a:r>
              <a:rPr lang="ru-RU" sz="2400" b="1" dirty="0" err="1"/>
              <a:t>догоспитальном</a:t>
            </a:r>
            <a:r>
              <a:rPr lang="ru-RU" sz="2400" b="1" dirty="0"/>
              <a:t> </a:t>
            </a:r>
            <a:r>
              <a:rPr lang="ru-RU" sz="2400" b="1" dirty="0" smtClean="0"/>
              <a:t>этапе</a:t>
            </a:r>
          </a:p>
          <a:p>
            <a:endParaRPr lang="ru-RU" sz="2400" b="1" dirty="0"/>
          </a:p>
          <a:p>
            <a:r>
              <a:rPr lang="ru-RU" sz="2400" dirty="0"/>
              <a:t>Сохранение конечности и жизни больных с эмболией магистральных </a:t>
            </a:r>
            <a:r>
              <a:rPr lang="ru-RU" sz="2400" dirty="0" smtClean="0"/>
              <a:t>артерий </a:t>
            </a:r>
            <a:r>
              <a:rPr lang="ru-RU" sz="2400" dirty="0"/>
              <a:t>прямо зависит от сроков доставки в стационар и восстановления кровообращения. </a:t>
            </a:r>
          </a:p>
          <a:p>
            <a:r>
              <a:rPr lang="ru-RU" sz="2400" dirty="0"/>
              <a:t>Создание покоя конечности, при транспортировке необходимо </a:t>
            </a:r>
            <a:r>
              <a:rPr lang="ru-RU" sz="2400" dirty="0" err="1" smtClean="0"/>
              <a:t>шинирование</a:t>
            </a:r>
            <a:r>
              <a:rPr lang="ru-RU" sz="2400" dirty="0" smtClean="0"/>
              <a:t> </a:t>
            </a:r>
            <a:r>
              <a:rPr lang="ru-RU" sz="2400" dirty="0"/>
              <a:t>с мягкой подкладкой.</a:t>
            </a:r>
          </a:p>
          <a:p>
            <a:r>
              <a:rPr lang="ru-RU" sz="2400" dirty="0" smtClean="0"/>
              <a:t>Снятие </a:t>
            </a:r>
            <a:r>
              <a:rPr lang="ru-RU" sz="2400" dirty="0"/>
              <a:t>болей достигается введением анальгетиков. </a:t>
            </a:r>
          </a:p>
          <a:p>
            <a:r>
              <a:rPr lang="ru-RU" sz="2400" dirty="0"/>
              <a:t>Для предотвращения продолженного </a:t>
            </a:r>
            <a:r>
              <a:rPr lang="ru-RU" sz="2400" dirty="0" smtClean="0"/>
              <a:t>тромбоза - </a:t>
            </a:r>
            <a:r>
              <a:rPr lang="ru-RU" sz="2400" dirty="0"/>
              <a:t>введение антикоагулянтов (10 тыс. ед. гепарина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195319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6647</Words>
  <Application>Microsoft Office PowerPoint</Application>
  <PresentationFormat>Произвольный</PresentationFormat>
  <Paragraphs>441</Paragraphs>
  <Slides>76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77" baseType="lpstr">
      <vt:lpstr>Ретро</vt:lpstr>
      <vt:lpstr>Острая артериальная недостаточность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Хроническая артериальная недостаточность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Острая артериальная недостаточность</dc:title>
  <dc:creator>RePack by Diakov</dc:creator>
  <cp:lastModifiedBy>HEAD</cp:lastModifiedBy>
  <cp:revision>29</cp:revision>
  <dcterms:created xsi:type="dcterms:W3CDTF">2019-03-03T12:38:05Z</dcterms:created>
  <dcterms:modified xsi:type="dcterms:W3CDTF">2022-01-24T10:22:57Z</dcterms:modified>
</cp:coreProperties>
</file>