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1" r:id="rId24"/>
    <p:sldId id="278" r:id="rId25"/>
    <p:sldId id="279" r:id="rId26"/>
    <p:sldId id="280" r:id="rId27"/>
    <p:sldId id="282" r:id="rId28"/>
    <p:sldId id="286" r:id="rId29"/>
    <p:sldId id="283" r:id="rId30"/>
    <p:sldId id="287" r:id="rId31"/>
    <p:sldId id="288" r:id="rId32"/>
    <p:sldId id="289" r:id="rId33"/>
    <p:sldId id="290" r:id="rId34"/>
    <p:sldId id="284" r:id="rId35"/>
    <p:sldId id="285"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5" r:id="rId50"/>
    <p:sldId id="306" r:id="rId51"/>
    <p:sldId id="307" r:id="rId52"/>
    <p:sldId id="308" r:id="rId53"/>
    <p:sldId id="309" r:id="rId54"/>
    <p:sldId id="310" r:id="rId55"/>
    <p:sldId id="311" r:id="rId56"/>
    <p:sldId id="312" r:id="rId57"/>
    <p:sldId id="304"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7" r:id="rId111"/>
    <p:sldId id="365" r:id="rId112"/>
    <p:sldId id="366"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EBB0C4-6273-4C6E-B9BD-2EDC30F1CD52}"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1/25/2022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1/25/2022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CAD897-D46E-4AD2-BD9B-49DD3E640873}"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1/25/2022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6000" dirty="0"/>
              <a:t>ОСТРАЯ СЕРДЕЧНО-СОСУДИСТАЯ НЕДОСТАТОЧНОСТЬ</a:t>
            </a: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76172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4552" y="806440"/>
            <a:ext cx="10161430" cy="3416320"/>
          </a:xfrm>
          <a:prstGeom prst="rect">
            <a:avLst/>
          </a:prstGeom>
        </p:spPr>
        <p:txBody>
          <a:bodyPr wrap="square">
            <a:spAutoFit/>
          </a:bodyPr>
          <a:lstStyle/>
          <a:p>
            <a:r>
              <a:rPr lang="ru-RU" sz="2400" dirty="0"/>
              <a:t>Каждый сердечный цикл длится 0,8 с. Систола желудочков происходит в течение 0,3 с, диастола — 0,5 с. Сердечный ритм в здоровом сердце регулируется в синусовом узле, который находится у места впадения полых вен в правое предсердие. Импульс возбуждения распространяется по предсердиям, а затем к атриовентрикулярному узлу, расположенному между предсердиями и желудочками. Из атриовентрикулярного узла электрический импульс поступает по правой и левой ветвям пучка Гиса и волокнам </a:t>
            </a:r>
            <a:r>
              <a:rPr lang="ru-RU" sz="2400" dirty="0" err="1"/>
              <a:t>Пуркинье</a:t>
            </a:r>
            <a:r>
              <a:rPr lang="ru-RU" sz="2400" dirty="0"/>
              <a:t> (</a:t>
            </a:r>
            <a:r>
              <a:rPr lang="ru-RU" sz="2400" dirty="0" err="1"/>
              <a:t>миоциты</a:t>
            </a:r>
            <a:r>
              <a:rPr lang="ru-RU" sz="2400" dirty="0"/>
              <a:t> сердечные проводящие), покрывающим </a:t>
            </a:r>
            <a:r>
              <a:rPr lang="ru-RU" sz="2400" dirty="0" err="1"/>
              <a:t>эндокардиальную</a:t>
            </a:r>
            <a:r>
              <a:rPr lang="ru-RU" sz="2400" dirty="0"/>
              <a:t> поверхность обоих желудочков</a:t>
            </a:r>
          </a:p>
        </p:txBody>
      </p:sp>
    </p:spTree>
    <p:extLst>
      <p:ext uri="{BB962C8B-B14F-4D97-AF65-F5344CB8AC3E}">
        <p14:creationId xmlns:p14="http://schemas.microsoft.com/office/powerpoint/2010/main" val="19246371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94197" y="599966"/>
            <a:ext cx="10667999" cy="5632311"/>
          </a:xfrm>
          <a:prstGeom prst="rect">
            <a:avLst/>
          </a:prstGeom>
        </p:spPr>
        <p:txBody>
          <a:bodyPr wrap="square">
            <a:spAutoFit/>
          </a:bodyPr>
          <a:lstStyle/>
          <a:p>
            <a:r>
              <a:rPr lang="ru-RU" sz="2400" b="1" dirty="0"/>
              <a:t>ВАЗОДИЛАТАТОРЫ</a:t>
            </a:r>
          </a:p>
          <a:p>
            <a:r>
              <a:rPr lang="ru-RU" sz="2400" dirty="0" smtClean="0"/>
              <a:t>В </a:t>
            </a:r>
            <a:r>
              <a:rPr lang="ru-RU" sz="2400" dirty="0"/>
              <a:t>качестве быстродействующих вазодилататоров используют нитраты. Препараты этой группы, вызывая расширение просвета сосудов, в том числе коронарных, оказывают влияние на состояние пред- и </a:t>
            </a:r>
            <a:r>
              <a:rPr lang="ru-RU" sz="2400" dirty="0" err="1"/>
              <a:t>постнагрузки</a:t>
            </a:r>
            <a:r>
              <a:rPr lang="ru-RU" sz="2400" dirty="0"/>
              <a:t> и при тяжелых формах сердечной недостаточности с высоким давлением наполнения существенно повышают </a:t>
            </a:r>
            <a:r>
              <a:rPr lang="ru-RU" sz="2400" dirty="0" smtClean="0"/>
              <a:t>СВ</a:t>
            </a:r>
            <a:endParaRPr lang="ru-RU" sz="2400" dirty="0"/>
          </a:p>
          <a:p>
            <a:endParaRPr lang="ru-RU" sz="2400" dirty="0"/>
          </a:p>
          <a:p>
            <a:r>
              <a:rPr lang="ru-RU" sz="2400" b="1" dirty="0"/>
              <a:t>Нитроглицерин </a:t>
            </a:r>
          </a:p>
          <a:p>
            <a:r>
              <a:rPr lang="ru-RU" sz="2400" dirty="0"/>
              <a:t>Основное действие нитроглицерина — расслабление гладкой мускулатуры сосудов. В низких дозах обеспечивает </a:t>
            </a:r>
            <a:r>
              <a:rPr lang="ru-RU" sz="2400" dirty="0" err="1"/>
              <a:t>венодилатирующий</a:t>
            </a:r>
            <a:r>
              <a:rPr lang="ru-RU" sz="2400" dirty="0"/>
              <a:t> эффект, в высоких дозах </a:t>
            </a:r>
            <a:r>
              <a:rPr lang="ru-RU" sz="2400" dirty="0" smtClean="0"/>
              <a:t>— </a:t>
            </a:r>
            <a:r>
              <a:rPr lang="ru-RU" sz="2400" dirty="0"/>
              <a:t>расширяет артериолы и мелкие артерии, что вызывает снижение ОПСС и АД. Оказывая прямое сосудорасширяющее действие, нитроглицерин улучшает кровоснабжение </a:t>
            </a:r>
            <a:r>
              <a:rPr lang="ru-RU" sz="2400" dirty="0" err="1"/>
              <a:t>ишемизированной</a:t>
            </a:r>
            <a:r>
              <a:rPr lang="ru-RU" sz="2400" dirty="0"/>
              <a:t> области миокарда. Использование нитроглицерина в комбинации с </a:t>
            </a:r>
            <a:r>
              <a:rPr lang="ru-RU" sz="2400" dirty="0" err="1"/>
              <a:t>добутамином</a:t>
            </a:r>
            <a:r>
              <a:rPr lang="ru-RU" sz="2400" dirty="0"/>
              <a:t> (10—20 мкг/(кг-мин) показано у пациентов с высоким риском развития ишемии миокарда</a:t>
            </a:r>
          </a:p>
        </p:txBody>
      </p:sp>
    </p:spTree>
    <p:extLst>
      <p:ext uri="{BB962C8B-B14F-4D97-AF65-F5344CB8AC3E}">
        <p14:creationId xmlns:p14="http://schemas.microsoft.com/office/powerpoint/2010/main" val="119548999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8438" y="690325"/>
            <a:ext cx="10590727" cy="5262979"/>
          </a:xfrm>
          <a:prstGeom prst="rect">
            <a:avLst/>
          </a:prstGeom>
        </p:spPr>
        <p:txBody>
          <a:bodyPr wrap="square">
            <a:spAutoFit/>
          </a:bodyPr>
          <a:lstStyle/>
          <a:p>
            <a:r>
              <a:rPr lang="ru-RU" sz="2400" dirty="0"/>
              <a:t>Показания к применению: стенокардия, инфаркт миокарда, сердечная недостаточность при адекватном уровне АД; легочная гипертензия; высокий уровень ОПСС при повышенном </a:t>
            </a:r>
            <a:r>
              <a:rPr lang="ru-RU" sz="2400" dirty="0" smtClean="0"/>
              <a:t>АД</a:t>
            </a:r>
            <a:endParaRPr lang="ru-RU" sz="2400" dirty="0"/>
          </a:p>
          <a:p>
            <a:endParaRPr lang="ru-RU" sz="2400" dirty="0"/>
          </a:p>
          <a:p>
            <a:r>
              <a:rPr lang="ru-RU" sz="2400" b="1" dirty="0"/>
              <a:t>Приготовление раствора</a:t>
            </a:r>
            <a:r>
              <a:rPr lang="ru-RU" sz="2400" dirty="0"/>
              <a:t>: 50 мг нитроглицерина разводят в 500 мл растворителя до концентрации 0,1 мг/мл. </a:t>
            </a:r>
            <a:r>
              <a:rPr lang="ru-RU" sz="2400" dirty="0" smtClean="0"/>
              <a:t>Дозы </a:t>
            </a:r>
            <a:r>
              <a:rPr lang="ru-RU" sz="2400" dirty="0"/>
              <a:t>подбирают методом титрования. </a:t>
            </a:r>
            <a:endParaRPr lang="ru-RU" sz="2400" dirty="0" smtClean="0"/>
          </a:p>
          <a:p>
            <a:r>
              <a:rPr lang="ru-RU" sz="2400" dirty="0" smtClean="0"/>
              <a:t>Дозы </a:t>
            </a:r>
            <a:r>
              <a:rPr lang="ru-RU" sz="2400" dirty="0"/>
              <a:t>при внутривенном введении. </a:t>
            </a:r>
            <a:r>
              <a:rPr lang="ru-RU" sz="2400" dirty="0" smtClean="0"/>
              <a:t> Начальная </a:t>
            </a:r>
            <a:r>
              <a:rPr lang="ru-RU" sz="2400" dirty="0"/>
              <a:t>доза — 10 мкг/мин (низкие дозы нитроглицерина). Постепенно дозу увеличивают — каждые 5 мин на 10 мкг/мин (высокие дозы нитроглицерина) — до получения отчетливого влияния на гемодинамику. Высшая доза — до 3 мкг/(кг-мин). </a:t>
            </a:r>
            <a:endParaRPr lang="ru-RU" sz="2400" dirty="0" smtClean="0"/>
          </a:p>
          <a:p>
            <a:endParaRPr lang="ru-RU" sz="2400" dirty="0"/>
          </a:p>
          <a:p>
            <a:r>
              <a:rPr lang="ru-RU" sz="2400" b="1" dirty="0"/>
              <a:t>Противопоказания</a:t>
            </a:r>
            <a:r>
              <a:rPr lang="ru-RU" sz="2400" dirty="0"/>
              <a:t>: повышенное внутричерепное давление, глаукома, </a:t>
            </a:r>
            <a:r>
              <a:rPr lang="ru-RU" sz="2400" dirty="0" err="1" smtClean="0"/>
              <a:t>гиповолемия</a:t>
            </a:r>
            <a:endParaRPr lang="ru-RU" sz="2400" dirty="0"/>
          </a:p>
        </p:txBody>
      </p:sp>
    </p:spTree>
    <p:extLst>
      <p:ext uri="{BB962C8B-B14F-4D97-AF65-F5344CB8AC3E}">
        <p14:creationId xmlns:p14="http://schemas.microsoft.com/office/powerpoint/2010/main" val="377255381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5" y="661192"/>
            <a:ext cx="10423301" cy="5632311"/>
          </a:xfrm>
          <a:prstGeom prst="rect">
            <a:avLst/>
          </a:prstGeom>
        </p:spPr>
        <p:txBody>
          <a:bodyPr wrap="square">
            <a:spAutoFit/>
          </a:bodyPr>
          <a:lstStyle/>
          <a:p>
            <a:r>
              <a:rPr lang="ru-RU" sz="2400" b="1" dirty="0"/>
              <a:t>Натрия </a:t>
            </a:r>
            <a:r>
              <a:rPr lang="ru-RU" sz="2400" b="1" dirty="0" err="1"/>
              <a:t>нитропруссид</a:t>
            </a:r>
            <a:r>
              <a:rPr lang="ru-RU" sz="2400" b="1" dirty="0"/>
              <a:t> </a:t>
            </a:r>
            <a:r>
              <a:rPr lang="ru-RU" sz="2400" b="1" dirty="0" smtClean="0"/>
              <a:t> </a:t>
            </a:r>
            <a:r>
              <a:rPr lang="ru-RU" sz="2400" dirty="0" smtClean="0"/>
              <a:t>— </a:t>
            </a:r>
            <a:r>
              <a:rPr lang="ru-RU" sz="2400" dirty="0"/>
              <a:t>быстродействующий сбалансированный вазодилататор, расслабляющий гладкую мускулатуру как вен, так и артериол. Не оказывает выраженного влияния на ЧСС и сердечный ритм. Под влиянием препарата снижаются ОПСС и возврат крови к сердцу. Одновременно увеличивается коронарный кровоток, возрастает СВ, но потребность миокарда в кислороде </a:t>
            </a:r>
            <a:r>
              <a:rPr lang="ru-RU" sz="2400" dirty="0" smtClean="0"/>
              <a:t>снижается</a:t>
            </a:r>
            <a:endParaRPr lang="ru-RU" sz="2400" dirty="0"/>
          </a:p>
          <a:p>
            <a:endParaRPr lang="ru-RU" sz="2400" dirty="0"/>
          </a:p>
          <a:p>
            <a:r>
              <a:rPr lang="ru-RU" sz="2400" dirty="0"/>
              <a:t>Показания к применению </a:t>
            </a:r>
          </a:p>
          <a:p>
            <a:r>
              <a:rPr lang="ru-RU" sz="2400" dirty="0" err="1"/>
              <a:t>Нитропруссид</a:t>
            </a:r>
            <a:r>
              <a:rPr lang="ru-RU" sz="2400" dirty="0"/>
              <a:t> является средством выбора у больных с выраженной гипертензией на фоне низкого СВ. Даже незначительное снижение ОПСС при ишемии миокарда со снижением насосной функции сердца способствует нормализации СВ. </a:t>
            </a:r>
            <a:r>
              <a:rPr lang="ru-RU" sz="2400" dirty="0" err="1"/>
              <a:t>Нитропруссид</a:t>
            </a:r>
            <a:r>
              <a:rPr lang="ru-RU" sz="2400" dirty="0"/>
              <a:t> прямого влияния на сердечную мышцу не оказывает, является одним из лучших препаратов при лечении гипертонических кризов. Применяется при острой левожелудочковой недостаточности без признаков артериальной гипотензии</a:t>
            </a:r>
          </a:p>
        </p:txBody>
      </p:sp>
    </p:spTree>
    <p:extLst>
      <p:ext uri="{BB962C8B-B14F-4D97-AF65-F5344CB8AC3E}">
        <p14:creationId xmlns:p14="http://schemas.microsoft.com/office/powerpoint/2010/main" val="3300166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8592" y="864498"/>
            <a:ext cx="10346028" cy="3046988"/>
          </a:xfrm>
          <a:prstGeom prst="rect">
            <a:avLst/>
          </a:prstGeom>
        </p:spPr>
        <p:txBody>
          <a:bodyPr wrap="square">
            <a:spAutoFit/>
          </a:bodyPr>
          <a:lstStyle/>
          <a:p>
            <a:r>
              <a:rPr lang="ru-RU" sz="2400" b="1" dirty="0"/>
              <a:t>Приготовление раствора</a:t>
            </a:r>
            <a:r>
              <a:rPr lang="ru-RU" sz="2400" dirty="0"/>
              <a:t>: 500 мг (10 ампул) натрия </a:t>
            </a:r>
            <a:r>
              <a:rPr lang="ru-RU" sz="2400" dirty="0" err="1"/>
              <a:t>нитропруссида</a:t>
            </a:r>
            <a:r>
              <a:rPr lang="ru-RU" sz="2400" dirty="0"/>
              <a:t> разводят в 1000 мл растворителя (концентрация 500 мг/л</a:t>
            </a:r>
            <a:r>
              <a:rPr lang="ru-RU" sz="2400" dirty="0" smtClean="0"/>
              <a:t>)</a:t>
            </a:r>
            <a:endParaRPr lang="ru-RU" sz="2400" dirty="0"/>
          </a:p>
          <a:p>
            <a:endParaRPr lang="ru-RU" sz="2400" dirty="0"/>
          </a:p>
          <a:p>
            <a:r>
              <a:rPr lang="ru-RU" sz="2400" dirty="0"/>
              <a:t>Дозы при внутривенном введении. Начальная скорость введения от 0,1 мкг/(кг-мин), при низком СВ — 0,2 мкг/(кг-мин). При гипертоническом кризе лечение начинают с 2 мкг/(кг-мин). Обычная доза 0,5 — 5 мкг/(кг-мин). Средняя скорость введения — 0,7 мкг/кг/мин. Высшая терапевтическая доза — 2—3 мкг/кг/мин в течение 72 ч</a:t>
            </a:r>
          </a:p>
        </p:txBody>
      </p:sp>
    </p:spTree>
    <p:extLst>
      <p:ext uri="{BB962C8B-B14F-4D97-AF65-F5344CB8AC3E}">
        <p14:creationId xmlns:p14="http://schemas.microsoft.com/office/powerpoint/2010/main" val="117995687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8592" y="825244"/>
            <a:ext cx="10333150" cy="3785652"/>
          </a:xfrm>
          <a:prstGeom prst="rect">
            <a:avLst/>
          </a:prstGeom>
        </p:spPr>
        <p:txBody>
          <a:bodyPr wrap="square">
            <a:spAutoFit/>
          </a:bodyPr>
          <a:lstStyle/>
          <a:p>
            <a:r>
              <a:rPr lang="ru-RU" sz="2400" b="1" dirty="0"/>
              <a:t>Кортикостероиды </a:t>
            </a:r>
          </a:p>
          <a:p>
            <a:r>
              <a:rPr lang="ru-RU" sz="2400" dirty="0" smtClean="0"/>
              <a:t>Применяются </a:t>
            </a:r>
            <a:r>
              <a:rPr lang="ru-RU" sz="2400" dirty="0"/>
              <a:t>при острой надпочечниковой недостаточности, возникающей на фоне критических нарушений гемодинамики. Основными проявлениями острой недостаточности надпочечников являются артериальная гипотензия, </a:t>
            </a:r>
            <a:r>
              <a:rPr lang="ru-RU" sz="2400" dirty="0" err="1"/>
              <a:t>астенизация</a:t>
            </a:r>
            <a:r>
              <a:rPr lang="ru-RU" sz="2400" dirty="0"/>
              <a:t>, снижение температуры тела, гипогликемия, задержка азотистых веществ в крови. </a:t>
            </a:r>
            <a:r>
              <a:rPr lang="ru-RU" sz="2400" dirty="0" err="1"/>
              <a:t>Глюкокортикостероиды</a:t>
            </a:r>
            <a:r>
              <a:rPr lang="ru-RU" sz="2400" dirty="0"/>
              <a:t>, обладающие противошоковыми и антитоксическими свойствами, показаны при лечении шоковых состояний, резистентных к стандартной терапии. Они оказывают также противовоспалительное, десенсибилизирующее и антиаллергическое </a:t>
            </a:r>
            <a:r>
              <a:rPr lang="ru-RU" sz="2400" dirty="0" smtClean="0"/>
              <a:t>действие</a:t>
            </a:r>
            <a:endParaRPr lang="ru-RU" sz="2400" dirty="0"/>
          </a:p>
        </p:txBody>
      </p:sp>
    </p:spTree>
    <p:extLst>
      <p:ext uri="{BB962C8B-B14F-4D97-AF65-F5344CB8AC3E}">
        <p14:creationId xmlns:p14="http://schemas.microsoft.com/office/powerpoint/2010/main" val="32335370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8" y="848452"/>
            <a:ext cx="10423302" cy="3046988"/>
          </a:xfrm>
          <a:prstGeom prst="rect">
            <a:avLst/>
          </a:prstGeom>
        </p:spPr>
        <p:txBody>
          <a:bodyPr wrap="square">
            <a:spAutoFit/>
          </a:bodyPr>
          <a:lstStyle/>
          <a:p>
            <a:r>
              <a:rPr lang="ru-RU" sz="2400" dirty="0"/>
              <a:t>Наиболее эффективен </a:t>
            </a:r>
            <a:r>
              <a:rPr lang="ru-RU" sz="2400" dirty="0" err="1"/>
              <a:t>бетаметазон</a:t>
            </a:r>
            <a:r>
              <a:rPr lang="ru-RU" sz="2400" dirty="0"/>
              <a:t> (</a:t>
            </a:r>
            <a:r>
              <a:rPr lang="ru-RU" sz="2400" dirty="0" err="1"/>
              <a:t>целестон</a:t>
            </a:r>
            <a:r>
              <a:rPr lang="ru-RU" sz="2400" dirty="0"/>
              <a:t>). </a:t>
            </a:r>
            <a:r>
              <a:rPr lang="ru-RU" sz="2400" dirty="0" err="1"/>
              <a:t>Целестон</a:t>
            </a:r>
            <a:r>
              <a:rPr lang="ru-RU" sz="2400" dirty="0"/>
              <a:t> высокоэффективен при </a:t>
            </a:r>
            <a:r>
              <a:rPr lang="ru-RU" sz="2400" dirty="0" err="1"/>
              <a:t>гиповолемическом</a:t>
            </a:r>
            <a:r>
              <a:rPr lang="ru-RU" sz="2400" dirty="0"/>
              <a:t> и септическом шоке, стойкой гипотензии различного генеза. По действию 1,5 мг </a:t>
            </a:r>
            <a:r>
              <a:rPr lang="ru-RU" sz="2400" dirty="0" err="1"/>
              <a:t>бетаметазона</a:t>
            </a:r>
            <a:r>
              <a:rPr lang="ru-RU" sz="2400" dirty="0"/>
              <a:t> эквивалентны 10 мг преднизолона и 40 мг </a:t>
            </a:r>
            <a:r>
              <a:rPr lang="ru-RU" sz="2400" dirty="0" smtClean="0"/>
              <a:t>гидрокортизона</a:t>
            </a:r>
            <a:endParaRPr lang="ru-RU" sz="2400" dirty="0"/>
          </a:p>
          <a:p>
            <a:endParaRPr lang="ru-RU" sz="2400" dirty="0"/>
          </a:p>
          <a:p>
            <a:r>
              <a:rPr lang="ru-RU" sz="2400" dirty="0"/>
              <a:t>При критических состояниях показано внутривенное введение препарата. Начальная доза </a:t>
            </a:r>
            <a:r>
              <a:rPr lang="ru-RU" sz="2400" dirty="0" err="1"/>
              <a:t>целестона</a:t>
            </a:r>
            <a:r>
              <a:rPr lang="ru-RU" sz="2400" dirty="0"/>
              <a:t> — 4—8 мг, поддерживающие дозы — 4— 8 мг каждые 6 ч или чаще; суточная доза при тяжелом шоке — 48 мг</a:t>
            </a:r>
          </a:p>
        </p:txBody>
      </p:sp>
    </p:spTree>
    <p:extLst>
      <p:ext uri="{BB962C8B-B14F-4D97-AF65-F5344CB8AC3E}">
        <p14:creationId xmlns:p14="http://schemas.microsoft.com/office/powerpoint/2010/main" val="81488066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8440" y="732129"/>
            <a:ext cx="10642242" cy="5632311"/>
          </a:xfrm>
          <a:prstGeom prst="rect">
            <a:avLst/>
          </a:prstGeom>
        </p:spPr>
        <p:txBody>
          <a:bodyPr wrap="square">
            <a:spAutoFit/>
          </a:bodyPr>
          <a:lstStyle/>
          <a:p>
            <a:r>
              <a:rPr lang="ru-RU" sz="2400" b="1" dirty="0" smtClean="0"/>
              <a:t>Морфин </a:t>
            </a:r>
            <a:r>
              <a:rPr lang="ru-RU" sz="2400" dirty="0" smtClean="0"/>
              <a:t> </a:t>
            </a:r>
            <a:endParaRPr lang="ru-RU" sz="2400" dirty="0"/>
          </a:p>
          <a:p>
            <a:r>
              <a:rPr lang="ru-RU" sz="2400" dirty="0" smtClean="0"/>
              <a:t>Этот </a:t>
            </a:r>
            <a:r>
              <a:rPr lang="ru-RU" sz="2400" dirty="0"/>
              <a:t>анальгетик увеличивает емкость венозного русла, вызывает умеренную артериальную </a:t>
            </a:r>
            <a:r>
              <a:rPr lang="ru-RU" sz="2400" dirty="0" err="1"/>
              <a:t>вазодилатацию</a:t>
            </a:r>
            <a:r>
              <a:rPr lang="ru-RU" sz="2400" dirty="0"/>
              <a:t>, уменьшает </a:t>
            </a:r>
            <a:r>
              <a:rPr lang="ru-RU" sz="2400" dirty="0" err="1"/>
              <a:t>преднагрузку</a:t>
            </a:r>
            <a:r>
              <a:rPr lang="ru-RU" sz="2400" dirty="0"/>
              <a:t> левого желудочка. Его часто применяют в малых дозах при отеке легких. Вводят внутривенно малыми дозами (1—3 мг с интервалом 5 мин и более). Дробное введение морфина позволяет предупредить угнетение дыхания и развитие артериальной гипотензии. Противопоказан при острых критических нарушениях </a:t>
            </a:r>
            <a:r>
              <a:rPr lang="ru-RU" sz="2400" dirty="0" smtClean="0"/>
              <a:t>гемодинамики</a:t>
            </a:r>
          </a:p>
          <a:p>
            <a:endParaRPr lang="ru-RU" sz="2400" dirty="0"/>
          </a:p>
          <a:p>
            <a:r>
              <a:rPr lang="ru-RU" sz="2400" b="1" dirty="0" err="1" smtClean="0"/>
              <a:t>Фентанил</a:t>
            </a:r>
            <a:r>
              <a:rPr lang="ru-RU" sz="2400" b="1" dirty="0" smtClean="0"/>
              <a:t>  </a:t>
            </a:r>
            <a:endParaRPr lang="ru-RU" sz="2400" b="1" dirty="0"/>
          </a:p>
          <a:p>
            <a:r>
              <a:rPr lang="ru-RU" sz="2400" dirty="0" smtClean="0"/>
              <a:t>Синтетический </a:t>
            </a:r>
            <a:r>
              <a:rPr lang="ru-RU" sz="2400" dirty="0"/>
              <a:t>анальгетик короткого действия. Препарат применяют чаще в сочетании с нейролептиками, может быть использован для снятия острых болей при инфаркте миокарда, стенокардии, при болевом синдроме различной этиологии. Вводят 0,5—1 мл 0,005 % раствора внутривенно или </a:t>
            </a:r>
            <a:r>
              <a:rPr lang="ru-RU" sz="2400" dirty="0" smtClean="0"/>
              <a:t>внутримышечно </a:t>
            </a:r>
            <a:endParaRPr lang="ru-RU" sz="2400" dirty="0"/>
          </a:p>
        </p:txBody>
      </p:sp>
    </p:spTree>
    <p:extLst>
      <p:ext uri="{BB962C8B-B14F-4D97-AF65-F5344CB8AC3E}">
        <p14:creationId xmlns:p14="http://schemas.microsoft.com/office/powerpoint/2010/main" val="216516886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8590" y="713121"/>
            <a:ext cx="10526333" cy="3416320"/>
          </a:xfrm>
          <a:prstGeom prst="rect">
            <a:avLst/>
          </a:prstGeom>
        </p:spPr>
        <p:txBody>
          <a:bodyPr wrap="square">
            <a:spAutoFit/>
          </a:bodyPr>
          <a:lstStyle/>
          <a:p>
            <a:r>
              <a:rPr lang="ru-RU" sz="2400" b="1" dirty="0" err="1"/>
              <a:t>Дроперидол</a:t>
            </a:r>
            <a:r>
              <a:rPr lang="ru-RU" sz="2400" dirty="0"/>
              <a:t>  </a:t>
            </a:r>
          </a:p>
          <a:p>
            <a:r>
              <a:rPr lang="ru-RU" sz="2400" dirty="0" smtClean="0"/>
              <a:t>Нейролептическое </a:t>
            </a:r>
            <a:r>
              <a:rPr lang="ru-RU" sz="2400" dirty="0"/>
              <a:t>средство, оказывает быстрое, сильное, но непродолжительное а-адренолитическое действие. Понижает АД, обладает антиаритмическим и противошоковым свойством. Чаще всего вводится в комбинации с </a:t>
            </a:r>
            <a:r>
              <a:rPr lang="ru-RU" sz="2400" dirty="0" err="1"/>
              <a:t>фентанилом</a:t>
            </a:r>
            <a:r>
              <a:rPr lang="ru-RU" sz="2400" dirty="0"/>
              <a:t>. Нейролептаналгезия </a:t>
            </a:r>
            <a:r>
              <a:rPr lang="ru-RU" sz="2400" dirty="0" err="1"/>
              <a:t>дроперидолом</a:t>
            </a:r>
            <a:r>
              <a:rPr lang="ru-RU" sz="2400" dirty="0"/>
              <a:t> с </a:t>
            </a:r>
            <a:r>
              <a:rPr lang="ru-RU" sz="2400" dirty="0" err="1"/>
              <a:t>фентанилом</a:t>
            </a:r>
            <a:r>
              <a:rPr lang="ru-RU" sz="2400" dirty="0"/>
              <a:t> используется для борьбы с болью и шоком, при инфаркте миокарда и гипертонических состояниях. Вводят медленно в вену 1—2 мл (2,5—5 мг) </a:t>
            </a:r>
            <a:r>
              <a:rPr lang="ru-RU" sz="2400" dirty="0" err="1"/>
              <a:t>дроперидола</a:t>
            </a:r>
            <a:r>
              <a:rPr lang="ru-RU" sz="2400" dirty="0"/>
              <a:t> и 1—2 мл (0,05—0,1 мг) </a:t>
            </a:r>
            <a:r>
              <a:rPr lang="ru-RU" sz="2400" dirty="0" err="1"/>
              <a:t>фентанила</a:t>
            </a:r>
            <a:r>
              <a:rPr lang="ru-RU" sz="2400" dirty="0"/>
              <a:t> в 20 мл 5 % или 40 % раствора глюкозы</a:t>
            </a:r>
          </a:p>
        </p:txBody>
      </p:sp>
    </p:spTree>
    <p:extLst>
      <p:ext uri="{BB962C8B-B14F-4D97-AF65-F5344CB8AC3E}">
        <p14:creationId xmlns:p14="http://schemas.microsoft.com/office/powerpoint/2010/main" val="177171091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8592" y="800104"/>
            <a:ext cx="10410422" cy="3046988"/>
          </a:xfrm>
          <a:prstGeom prst="rect">
            <a:avLst/>
          </a:prstGeom>
        </p:spPr>
        <p:txBody>
          <a:bodyPr wrap="square">
            <a:spAutoFit/>
          </a:bodyPr>
          <a:lstStyle/>
          <a:p>
            <a:r>
              <a:rPr lang="ru-RU" sz="2400" b="1" dirty="0"/>
              <a:t>ОТЕК ЛЕГКИХ </a:t>
            </a:r>
          </a:p>
          <a:p>
            <a:r>
              <a:rPr lang="ru-RU" sz="2400" dirty="0"/>
              <a:t>Отек легких — патологическое увеличение объема внесосудистой жидкости в легких. Основную роль при этом играют увеличение гидростатического давления в легочных сосудах, уменьшение КОД плазмы, повышение проницаемости сосудистой стенки. </a:t>
            </a:r>
          </a:p>
          <a:p>
            <a:r>
              <a:rPr lang="ru-RU" sz="2400" dirty="0"/>
              <a:t>Объем внесосудистой жидкости в легких увеличивается в тех случаях, когда фильтрация жидкости в артериальном отделе капилляров превышает ее резорбцию в венозном отделе и дренирование лимфатическими сосудами</a:t>
            </a:r>
          </a:p>
        </p:txBody>
      </p:sp>
    </p:spTree>
    <p:extLst>
      <p:ext uri="{BB962C8B-B14F-4D97-AF65-F5344CB8AC3E}">
        <p14:creationId xmlns:p14="http://schemas.microsoft.com/office/powerpoint/2010/main" val="38767327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3" y="831580"/>
            <a:ext cx="10526332" cy="3416320"/>
          </a:xfrm>
          <a:prstGeom prst="rect">
            <a:avLst/>
          </a:prstGeom>
        </p:spPr>
        <p:txBody>
          <a:bodyPr wrap="square">
            <a:spAutoFit/>
          </a:bodyPr>
          <a:lstStyle/>
          <a:p>
            <a:r>
              <a:rPr lang="ru-RU" sz="2400" b="1" dirty="0"/>
              <a:t>КАРДИОГЕННЫЙ ОТЕК ЛЕГКИХ</a:t>
            </a:r>
          </a:p>
          <a:p>
            <a:r>
              <a:rPr lang="ru-RU" sz="2400" dirty="0" smtClean="0"/>
              <a:t>Кардиогенный </a:t>
            </a:r>
            <a:r>
              <a:rPr lang="ru-RU" sz="2400" dirty="0"/>
              <a:t>отек легких возникает в результате значительного повышения гидростатического давления в левом предсердии, легочных венах и системе легочной </a:t>
            </a:r>
            <a:r>
              <a:rPr lang="ru-RU" sz="2400" dirty="0" smtClean="0"/>
              <a:t>артерии</a:t>
            </a:r>
          </a:p>
          <a:p>
            <a:r>
              <a:rPr lang="ru-RU" sz="2400" dirty="0" smtClean="0"/>
              <a:t> </a:t>
            </a:r>
            <a:endParaRPr lang="ru-RU" sz="2400" dirty="0"/>
          </a:p>
          <a:p>
            <a:r>
              <a:rPr lang="ru-RU" sz="2400" dirty="0"/>
              <a:t>Главный его признак — острая левожелудочковая недостаточность, сопровождающаяся ростом градиента давления в легочных сосудах и интерстициальном пространстве и выходом части жидкости из сосудов в ткань </a:t>
            </a:r>
            <a:r>
              <a:rPr lang="ru-RU" sz="2400" dirty="0" smtClean="0"/>
              <a:t>легкого</a:t>
            </a:r>
            <a:endParaRPr lang="ru-RU" sz="2400" dirty="0"/>
          </a:p>
        </p:txBody>
      </p:sp>
    </p:spTree>
    <p:extLst>
      <p:ext uri="{BB962C8B-B14F-4D97-AF65-F5344CB8AC3E}">
        <p14:creationId xmlns:p14="http://schemas.microsoft.com/office/powerpoint/2010/main" val="2508067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5" y="748176"/>
            <a:ext cx="10474817" cy="5262979"/>
          </a:xfrm>
          <a:prstGeom prst="rect">
            <a:avLst/>
          </a:prstGeom>
        </p:spPr>
        <p:txBody>
          <a:bodyPr wrap="square">
            <a:spAutoFit/>
          </a:bodyPr>
          <a:lstStyle/>
          <a:p>
            <a:r>
              <a:rPr lang="ru-RU" sz="2400" b="1" dirty="0"/>
              <a:t>Минутный объем сердца (сердечный выброс)  </a:t>
            </a:r>
          </a:p>
          <a:p>
            <a:r>
              <a:rPr lang="ru-RU" sz="2400" dirty="0" smtClean="0"/>
              <a:t>В </a:t>
            </a:r>
            <a:r>
              <a:rPr lang="ru-RU" sz="2400" dirty="0"/>
              <a:t>здоровом организме основным регуляторным фактором МОС являются периферические сосуды. Спазм и расширение артериол влияют на динамику артериального кровообращения, регионарного и органного кровоснабжения. Венозный тонус, изменяя емкость венозной системы, обеспечивает возврат крови к </a:t>
            </a:r>
            <a:r>
              <a:rPr lang="ru-RU" sz="2400" dirty="0" smtClean="0"/>
              <a:t>сердцу</a:t>
            </a:r>
            <a:endParaRPr lang="ru-RU" sz="2400" dirty="0"/>
          </a:p>
          <a:p>
            <a:r>
              <a:rPr lang="ru-RU" sz="2400" dirty="0"/>
              <a:t>При заболеваниях или функциональной перегрузке сердца МОС почти полностью зависит от эффективности его «насоса», т.е. функциональной способности </a:t>
            </a:r>
            <a:r>
              <a:rPr lang="ru-RU" sz="2400" dirty="0" smtClean="0"/>
              <a:t>миокарда</a:t>
            </a:r>
            <a:endParaRPr lang="ru-RU" sz="2400" dirty="0"/>
          </a:p>
          <a:p>
            <a:r>
              <a:rPr lang="ru-RU" sz="2400" dirty="0"/>
              <a:t>Способность увеличения СВ в ответ на повышение потребности тканей в кровоснабжении называется сердечным резервом. У взрослых здоровых людей он равен 300—400 % и значительно снижен при заболеваниях сердца. </a:t>
            </a:r>
          </a:p>
          <a:p>
            <a:r>
              <a:rPr lang="ru-RU" sz="2400" dirty="0"/>
              <a:t>В регуляции сердечного резерва основную роль играют закон </a:t>
            </a:r>
            <a:r>
              <a:rPr lang="ru-RU" sz="2400" dirty="0" err="1"/>
              <a:t>Старлинга</a:t>
            </a:r>
            <a:r>
              <a:rPr lang="ru-RU" sz="2400" dirty="0"/>
              <a:t>, нервная регуляция силы и частоты сердечных сокращений</a:t>
            </a:r>
          </a:p>
        </p:txBody>
      </p:sp>
    </p:spTree>
    <p:extLst>
      <p:ext uri="{BB962C8B-B14F-4D97-AF65-F5344CB8AC3E}">
        <p14:creationId xmlns:p14="http://schemas.microsoft.com/office/powerpoint/2010/main" val="280593650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0107" y="787019"/>
            <a:ext cx="10255876" cy="4893647"/>
          </a:xfrm>
          <a:prstGeom prst="rect">
            <a:avLst/>
          </a:prstGeom>
        </p:spPr>
        <p:txBody>
          <a:bodyPr wrap="square">
            <a:spAutoFit/>
          </a:bodyPr>
          <a:lstStyle/>
          <a:p>
            <a:r>
              <a:rPr lang="ru-RU" sz="2400" dirty="0"/>
              <a:t>Слабость левого желудочка может быть обусловлена хронической и острой коронарной недостаточностью, заболеваниями мышцы сердца, пороком аортального клапана, состояниями, вызывающими повышение диастолического давления в левом </a:t>
            </a:r>
            <a:r>
              <a:rPr lang="ru-RU" sz="2400" dirty="0" smtClean="0"/>
              <a:t>желудочке</a:t>
            </a:r>
            <a:endParaRPr lang="ru-RU" sz="2400" dirty="0"/>
          </a:p>
          <a:p>
            <a:endParaRPr lang="ru-RU" sz="2400" dirty="0"/>
          </a:p>
          <a:p>
            <a:r>
              <a:rPr lang="ru-RU" sz="2400" dirty="0"/>
              <a:t>Давление в легочных венах возрастает при пороках сердца и сосудов, поражениях легочных вен, приводящих к их </a:t>
            </a:r>
            <a:r>
              <a:rPr lang="ru-RU" sz="2400" dirty="0" smtClean="0"/>
              <a:t>окклюзии</a:t>
            </a:r>
          </a:p>
          <a:p>
            <a:r>
              <a:rPr lang="ru-RU" sz="2400" dirty="0" smtClean="0"/>
              <a:t> </a:t>
            </a:r>
            <a:endParaRPr lang="ru-RU" sz="2400" dirty="0"/>
          </a:p>
          <a:p>
            <a:r>
              <a:rPr lang="ru-RU" sz="2400" dirty="0"/>
              <a:t>Острые нарушения ритма сердца (пароксизмальная тахикардия, желудочковая тахикардия и др.) могут быть причиной повышения внутрисосудистого гидростатического давления. К этому виду нарушений приводит и повышенная нагрузка на сердечную мышцу, например, при общей гипоксии, стрессе, анемии, артериальной гипертензии</a:t>
            </a:r>
          </a:p>
        </p:txBody>
      </p:sp>
    </p:spTree>
    <p:extLst>
      <p:ext uri="{BB962C8B-B14F-4D97-AF65-F5344CB8AC3E}">
        <p14:creationId xmlns:p14="http://schemas.microsoft.com/office/powerpoint/2010/main" val="274475051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4" y="758094"/>
            <a:ext cx="10552090" cy="4154984"/>
          </a:xfrm>
          <a:prstGeom prst="rect">
            <a:avLst/>
          </a:prstGeom>
        </p:spPr>
        <p:txBody>
          <a:bodyPr wrap="square">
            <a:spAutoFit/>
          </a:bodyPr>
          <a:lstStyle/>
          <a:p>
            <a:r>
              <a:rPr lang="ru-RU" sz="2400" b="1" dirty="0"/>
              <a:t>Клиническая картина </a:t>
            </a:r>
          </a:p>
          <a:p>
            <a:r>
              <a:rPr lang="ru-RU" sz="2400" dirty="0" smtClean="0"/>
              <a:t>Отек </a:t>
            </a:r>
            <a:r>
              <a:rPr lang="ru-RU" sz="2400" dirty="0"/>
              <a:t>легких может развиваться постепенно или быстро («острый отек</a:t>
            </a:r>
            <a:r>
              <a:rPr lang="ru-RU" sz="2400" dirty="0" smtClean="0"/>
              <a:t>») </a:t>
            </a:r>
            <a:endParaRPr lang="ru-RU" sz="2400" dirty="0"/>
          </a:p>
          <a:p>
            <a:endParaRPr lang="ru-RU" sz="2400" dirty="0"/>
          </a:p>
          <a:p>
            <a:r>
              <a:rPr lang="ru-RU" sz="2400" dirty="0"/>
              <a:t>Одышка — первый симптом начинающегося отека легких. Причиной ее является переполнение сосудистой системы легких: легкие становятся менее эластичными, повышается сопротивление мелких дыхательных путей, снижается уровень </a:t>
            </a:r>
            <a:r>
              <a:rPr lang="ru-RU" sz="2400" dirty="0" err="1"/>
              <a:t>оксигенации</a:t>
            </a:r>
            <a:r>
              <a:rPr lang="ru-RU" sz="2400" dirty="0"/>
              <a:t> артериальной крови, возрастает </a:t>
            </a:r>
            <a:r>
              <a:rPr lang="ru-RU" sz="2400" dirty="0" err="1"/>
              <a:t>альвеолоартериальный</a:t>
            </a:r>
            <a:r>
              <a:rPr lang="ru-RU" sz="2400" dirty="0"/>
              <a:t> градиент кислорода, усиливается отток лимфы, направленный на поддержание постоянного внесосудистого объема </a:t>
            </a:r>
            <a:r>
              <a:rPr lang="ru-RU" sz="2400" dirty="0" smtClean="0"/>
              <a:t>жидкости</a:t>
            </a:r>
          </a:p>
          <a:p>
            <a:endParaRPr lang="ru-RU" sz="2400" dirty="0"/>
          </a:p>
          <a:p>
            <a:endParaRPr lang="ru-RU" sz="2400" dirty="0"/>
          </a:p>
        </p:txBody>
      </p:sp>
    </p:spTree>
    <p:extLst>
      <p:ext uri="{BB962C8B-B14F-4D97-AF65-F5344CB8AC3E}">
        <p14:creationId xmlns:p14="http://schemas.microsoft.com/office/powerpoint/2010/main" val="134573954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8744" y="777721"/>
            <a:ext cx="10320270" cy="2677656"/>
          </a:xfrm>
          <a:prstGeom prst="rect">
            <a:avLst/>
          </a:prstGeom>
        </p:spPr>
        <p:txBody>
          <a:bodyPr wrap="square">
            <a:spAutoFit/>
          </a:bodyPr>
          <a:lstStyle/>
          <a:p>
            <a:r>
              <a:rPr lang="ru-RU" sz="2400" dirty="0"/>
              <a:t>При </a:t>
            </a:r>
            <a:r>
              <a:rPr lang="ru-RU" sz="2400" dirty="0" err="1"/>
              <a:t>физикальном</a:t>
            </a:r>
            <a:r>
              <a:rPr lang="ru-RU" sz="2400" dirty="0"/>
              <a:t> и рентгенологическом исследовании выявляется застойная сердечная </a:t>
            </a:r>
            <a:r>
              <a:rPr lang="ru-RU" sz="2400" dirty="0" smtClean="0"/>
              <a:t>недостаточность</a:t>
            </a:r>
            <a:endParaRPr lang="ru-RU" sz="2400" dirty="0"/>
          </a:p>
          <a:p>
            <a:endParaRPr lang="ru-RU" sz="2400" dirty="0"/>
          </a:p>
          <a:p>
            <a:r>
              <a:rPr lang="ru-RU" sz="2400" dirty="0"/>
              <a:t>При дальнейшем повышении внутрисосудистого давления происходит выход жидкости из сосудов. Именно в этот момент наблюдается ухудшение состояния больного: усиливается одышка, прогрессирует артериальная гипоксемия</a:t>
            </a:r>
          </a:p>
        </p:txBody>
      </p:sp>
    </p:spTree>
    <p:extLst>
      <p:ext uri="{BB962C8B-B14F-4D97-AF65-F5344CB8AC3E}">
        <p14:creationId xmlns:p14="http://schemas.microsoft.com/office/powerpoint/2010/main" val="141327558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60" y="670903"/>
            <a:ext cx="10603605" cy="5632311"/>
          </a:xfrm>
          <a:prstGeom prst="rect">
            <a:avLst/>
          </a:prstGeom>
        </p:spPr>
        <p:txBody>
          <a:bodyPr wrap="square">
            <a:spAutoFit/>
          </a:bodyPr>
          <a:lstStyle/>
          <a:p>
            <a:r>
              <a:rPr lang="ru-RU" sz="2400" dirty="0"/>
              <a:t>На рентгенограммах наблюдается потеря четкости сосудистого рисунка. </a:t>
            </a:r>
          </a:p>
          <a:p>
            <a:r>
              <a:rPr lang="ru-RU" sz="2400" dirty="0"/>
              <a:t>На этой стадии увеличивается проницаемость легочных капилляров и макромолекулы выходят в интерстициальное пространство (интерстициальный отек легких</a:t>
            </a:r>
            <a:r>
              <a:rPr lang="ru-RU" sz="2400" dirty="0" smtClean="0"/>
              <a:t>)</a:t>
            </a:r>
          </a:p>
          <a:p>
            <a:endParaRPr lang="ru-RU" sz="2400" dirty="0"/>
          </a:p>
          <a:p>
            <a:r>
              <a:rPr lang="ru-RU" sz="2400" dirty="0"/>
              <a:t>Затем образуются разрывы (щели) между клетками, выстилающими альвеолы, и развивается альвеолярный отек легких. Жидкость заполняет альвеолы, мелкие и крупные бронхи. В этот момент в легких прослушивается большое количество влажных хрипов, хрипящее дыхание, выявляется затемнение легочных полей на рентгенограммах. Больной становится беспокойным, возникают цианоз и одутловатость лица, увеличивается наполнение шейных вен, отмечается значительная потливость, отделяется пенистая мокрота. Значительно снижаются РО2 и насыщение артериальной крови кислородом, возможна гиперкапния. На фоне углубления гипоксии происходит остановка дыхания</a:t>
            </a:r>
          </a:p>
        </p:txBody>
      </p:sp>
    </p:spTree>
    <p:extLst>
      <p:ext uri="{BB962C8B-B14F-4D97-AF65-F5344CB8AC3E}">
        <p14:creationId xmlns:p14="http://schemas.microsoft.com/office/powerpoint/2010/main" val="127722096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50" y="812364"/>
            <a:ext cx="10526332" cy="4524315"/>
          </a:xfrm>
          <a:prstGeom prst="rect">
            <a:avLst/>
          </a:prstGeom>
        </p:spPr>
        <p:txBody>
          <a:bodyPr wrap="square">
            <a:spAutoFit/>
          </a:bodyPr>
          <a:lstStyle/>
          <a:p>
            <a:r>
              <a:rPr lang="ru-RU" sz="2400" dirty="0" err="1"/>
              <a:t>Некардиогенные</a:t>
            </a:r>
            <a:r>
              <a:rPr lang="ru-RU" sz="2400" dirty="0"/>
              <a:t> причины повышения гидростатического давления в системе легочных артерий и вен:</a:t>
            </a:r>
          </a:p>
          <a:p>
            <a:r>
              <a:rPr lang="ru-RU" sz="2400" dirty="0"/>
              <a:t>•	</a:t>
            </a:r>
            <a:r>
              <a:rPr lang="ru-RU" sz="2400" dirty="0" err="1"/>
              <a:t>гиперволемия</a:t>
            </a:r>
            <a:r>
              <a:rPr lang="ru-RU" sz="2400" dirty="0"/>
              <a:t> и </a:t>
            </a:r>
            <a:r>
              <a:rPr lang="ru-RU" sz="2400" dirty="0" err="1"/>
              <a:t>гипергидратация</a:t>
            </a:r>
            <a:r>
              <a:rPr lang="ru-RU" sz="2400" dirty="0"/>
              <a:t>, острая перегрузка системы кровообращения жидкостью. По механизму своего развития этот вид отека легких сходен с кардиогенным. Перегрузка системы кровообращения жидкостью является одним из частых осложнений ятрогенного характера при </a:t>
            </a:r>
            <a:r>
              <a:rPr lang="ru-RU" sz="2400" dirty="0" err="1"/>
              <a:t>инфузионной</a:t>
            </a:r>
            <a:r>
              <a:rPr lang="ru-RU" sz="2400" dirty="0"/>
              <a:t> терапии без учета важнейших условий: расчета водного баланса, измерения ЦВД и диуреза. Следует подчеркнуть, что это осложнение часто возникает при имеющейся сердечной или почечной недостаточности и у больных пожилого возраста. Оценка ряда показателей (ЧСС, АД, ЦВД, темп диуреза, </a:t>
            </a:r>
            <a:r>
              <a:rPr lang="ru-RU" sz="2400" dirty="0" err="1"/>
              <a:t>осмоляльность</a:t>
            </a:r>
            <a:r>
              <a:rPr lang="ru-RU" sz="2400" dirty="0"/>
              <a:t> мочи и плазмы) в ходе интенсивной терапии позволяет избежать этих </a:t>
            </a:r>
            <a:r>
              <a:rPr lang="ru-RU" sz="2400" dirty="0" smtClean="0"/>
              <a:t>осложнений</a:t>
            </a:r>
            <a:endParaRPr lang="ru-RU" sz="2400" dirty="0"/>
          </a:p>
        </p:txBody>
      </p:sp>
    </p:spTree>
    <p:extLst>
      <p:ext uri="{BB962C8B-B14F-4D97-AF65-F5344CB8AC3E}">
        <p14:creationId xmlns:p14="http://schemas.microsoft.com/office/powerpoint/2010/main" val="26343737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5" y="671691"/>
            <a:ext cx="10449059" cy="5509200"/>
          </a:xfrm>
          <a:prstGeom prst="rect">
            <a:avLst/>
          </a:prstGeom>
        </p:spPr>
        <p:txBody>
          <a:bodyPr wrap="square">
            <a:spAutoFit/>
          </a:bodyPr>
          <a:lstStyle/>
          <a:p>
            <a:r>
              <a:rPr lang="ru-RU" sz="2200" dirty="0" smtClean="0"/>
              <a:t>•	«</a:t>
            </a:r>
            <a:r>
              <a:rPr lang="ru-RU" sz="2200" dirty="0"/>
              <a:t>неврогенный отек легких», возникающий в результате черепно-мозговой травмы, судорожных припадков различного происхождения и нарушений мозгового кровообращения. Патогенез этого вида отека легких не совсем ясен, однако установлено повышение давления в легочных артериях, капиллярах и венах. Гидростатическим по природе является также высотный отек легких</a:t>
            </a:r>
            <a:r>
              <a:rPr lang="ru-RU" sz="2200" dirty="0" smtClean="0"/>
              <a:t>;</a:t>
            </a:r>
          </a:p>
          <a:p>
            <a:endParaRPr lang="ru-RU" sz="2200" dirty="0"/>
          </a:p>
          <a:p>
            <a:r>
              <a:rPr lang="ru-RU" sz="2200" dirty="0" smtClean="0"/>
              <a:t>•	снижение </a:t>
            </a:r>
            <a:r>
              <a:rPr lang="ru-RU" sz="2200" dirty="0"/>
              <a:t>гидростатического давления в интерстициальном пространстве легких, возникающее при росте отрицательного </a:t>
            </a:r>
            <a:r>
              <a:rPr lang="ru-RU" sz="2200" dirty="0" err="1"/>
              <a:t>внутриплеврального</a:t>
            </a:r>
            <a:r>
              <a:rPr lang="ru-RU" sz="2200" dirty="0"/>
              <a:t> давления, что наблюдается при обструкции верхних дыхательных путей, аспирации воздуха или выпота из плевральной полости и расправлении поджатого легкого. Большие перепады </a:t>
            </a:r>
            <a:r>
              <a:rPr lang="ru-RU" sz="2200" dirty="0" err="1"/>
              <a:t>внутритрахеального</a:t>
            </a:r>
            <a:r>
              <a:rPr lang="ru-RU" sz="2200" dirty="0"/>
              <a:t> давления при ИВЛ способствуют росту гидростатического давления. Значительное повышение давления в дыхательных путях при ИВЛ вызывает увеличение внутрисосудистого и снижение интерстициального гидростатического давления. Все перечисленные факторы в определенных условиях могут вызвать отек легких, обусловленный увеличением градиента гидростатического давления в сосудах и </a:t>
            </a:r>
            <a:r>
              <a:rPr lang="ru-RU" sz="2200" dirty="0" err="1"/>
              <a:t>интерстиции</a:t>
            </a:r>
            <a:r>
              <a:rPr lang="ru-RU" sz="2200" dirty="0"/>
              <a:t> легких</a:t>
            </a:r>
          </a:p>
        </p:txBody>
      </p:sp>
    </p:spTree>
    <p:extLst>
      <p:ext uri="{BB962C8B-B14F-4D97-AF65-F5344CB8AC3E}">
        <p14:creationId xmlns:p14="http://schemas.microsoft.com/office/powerpoint/2010/main" val="33898130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50" y="732129"/>
            <a:ext cx="10500574" cy="4893647"/>
          </a:xfrm>
          <a:prstGeom prst="rect">
            <a:avLst/>
          </a:prstGeom>
        </p:spPr>
        <p:txBody>
          <a:bodyPr wrap="square">
            <a:spAutoFit/>
          </a:bodyPr>
          <a:lstStyle/>
          <a:p>
            <a:r>
              <a:rPr lang="ru-RU" sz="2400" b="1" dirty="0"/>
              <a:t>ОТЕК ЛЕГКИХ ПРИ ИЗМЕНЕНИЯХ КОЛЛОИДНО-ОСМОТИЧЕСКОГО ДАВЛЕНИЯ</a:t>
            </a:r>
          </a:p>
          <a:p>
            <a:r>
              <a:rPr lang="ru-RU" sz="2400" dirty="0" smtClean="0"/>
              <a:t>КОД</a:t>
            </a:r>
            <a:r>
              <a:rPr lang="ru-RU" sz="2400" dirty="0"/>
              <a:t>, создаваемое белками плазмы, составляет 25 мм </a:t>
            </a:r>
            <a:r>
              <a:rPr lang="ru-RU" sz="2400" dirty="0" err="1"/>
              <a:t>рт.ст</a:t>
            </a:r>
            <a:r>
              <a:rPr lang="ru-RU" sz="2400" dirty="0"/>
              <a:t>., что соответствует уровню белка в плазме, равному 74 г/л. Этот показатель является важнейшей силой, удерживающей воду в сосудистом пространстве. ДЗЛК, т.е. гидростатическое давление в капиллярах легких, в норме равно 8 мм </a:t>
            </a:r>
            <a:r>
              <a:rPr lang="ru-RU" sz="2400" dirty="0" err="1"/>
              <a:t>рт.ст</a:t>
            </a:r>
            <a:r>
              <a:rPr lang="ru-RU" sz="2400" dirty="0"/>
              <a:t>. (сила «выталкивания» воды). Разность показателей КОД и ДЗЛК в норме составляет 17 мм </a:t>
            </a:r>
            <a:r>
              <a:rPr lang="ru-RU" sz="2400" dirty="0" err="1"/>
              <a:t>рт.ст</a:t>
            </a:r>
            <a:r>
              <a:rPr lang="ru-RU" sz="2400" dirty="0"/>
              <a:t>., что защищает </a:t>
            </a:r>
            <a:r>
              <a:rPr lang="ru-RU" sz="2400" dirty="0" err="1"/>
              <a:t>интерстиции</a:t>
            </a:r>
            <a:r>
              <a:rPr lang="ru-RU" sz="2400" dirty="0"/>
              <a:t> легких от выхода воды из легочных сосудов. Отек легких закономерен в случаях значительного уменьшения этой разности, т.е. при большом повышении гидростатического давления в легочных капиллярах или резком снижении КОД. </a:t>
            </a:r>
          </a:p>
          <a:p>
            <a:r>
              <a:rPr lang="ru-RU" sz="2400" dirty="0"/>
              <a:t>Острое снижение КОД (например, при острой кровопотере и последующем возмещении ее </a:t>
            </a:r>
            <a:r>
              <a:rPr lang="ru-RU" sz="2400" dirty="0" err="1"/>
              <a:t>кристаллоидными</a:t>
            </a:r>
            <a:r>
              <a:rPr lang="ru-RU" sz="2400" dirty="0"/>
              <a:t> растворами) также способствует развитию отека легких</a:t>
            </a:r>
          </a:p>
        </p:txBody>
      </p:sp>
    </p:spTree>
    <p:extLst>
      <p:ext uri="{BB962C8B-B14F-4D97-AF65-F5344CB8AC3E}">
        <p14:creationId xmlns:p14="http://schemas.microsoft.com/office/powerpoint/2010/main" val="297097717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3" y="687156"/>
            <a:ext cx="10603606" cy="4154984"/>
          </a:xfrm>
          <a:prstGeom prst="rect">
            <a:avLst/>
          </a:prstGeom>
        </p:spPr>
        <p:txBody>
          <a:bodyPr wrap="square">
            <a:spAutoFit/>
          </a:bodyPr>
          <a:lstStyle/>
          <a:p>
            <a:r>
              <a:rPr lang="ru-RU" sz="2400" b="1" dirty="0"/>
              <a:t>ОТЕК ЛЕГКИХ ПРИ ПОВЫШЕННОЙ ПРОНИЦАЕМОСТИ СОСУДИСТОЙ СТЕНКИ</a:t>
            </a:r>
          </a:p>
          <a:p>
            <a:r>
              <a:rPr lang="ru-RU" sz="2400" dirty="0" smtClean="0"/>
              <a:t>При </a:t>
            </a:r>
            <a:r>
              <a:rPr lang="ru-RU" sz="2400" dirty="0"/>
              <a:t>многих состояниях, называемых острым РДСВ, повреждается ультраструктура легких и повышается сосудистая проницаемость, что приводит к перераспределению воды в ткань легкого. Концентрация белка в интерстициальной жидкости и в альвеолах </a:t>
            </a:r>
            <a:r>
              <a:rPr lang="ru-RU" sz="2400" dirty="0" smtClean="0"/>
              <a:t>возрастает </a:t>
            </a:r>
            <a:endParaRPr lang="ru-RU" sz="2400" dirty="0"/>
          </a:p>
          <a:p>
            <a:endParaRPr lang="ru-RU" sz="2400" dirty="0"/>
          </a:p>
          <a:p>
            <a:r>
              <a:rPr lang="ru-RU" sz="2400" b="1" dirty="0"/>
              <a:t>Диагностика кардиогенного отека легких </a:t>
            </a:r>
          </a:p>
          <a:p>
            <a:r>
              <a:rPr lang="ru-RU" sz="2400" dirty="0"/>
              <a:t>Кардиогенный отек легких наиболее часто возникает при остром инфаркте миокарда, левожелудочковой недостаточности, аритмиях, митральном </a:t>
            </a:r>
            <a:r>
              <a:rPr lang="ru-RU" sz="2400" dirty="0" smtClean="0"/>
              <a:t>пороке</a:t>
            </a:r>
            <a:r>
              <a:rPr lang="ru-RU" sz="2400" dirty="0"/>
              <a:t>.</a:t>
            </a:r>
          </a:p>
          <a:p>
            <a:r>
              <a:rPr lang="ru-RU" sz="2400" dirty="0"/>
              <a:t>Заболевание диагностируют на основании клинических, рентгенологических и лабораторных </a:t>
            </a:r>
            <a:r>
              <a:rPr lang="ru-RU" sz="2400" dirty="0" smtClean="0"/>
              <a:t>данных</a:t>
            </a:r>
            <a:endParaRPr lang="ru-RU" sz="2400" dirty="0"/>
          </a:p>
        </p:txBody>
      </p:sp>
    </p:spTree>
    <p:extLst>
      <p:ext uri="{BB962C8B-B14F-4D97-AF65-F5344CB8AC3E}">
        <p14:creationId xmlns:p14="http://schemas.microsoft.com/office/powerpoint/2010/main" val="167031630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0106" y="722624"/>
            <a:ext cx="10564969" cy="3785652"/>
          </a:xfrm>
          <a:prstGeom prst="rect">
            <a:avLst/>
          </a:prstGeom>
        </p:spPr>
        <p:txBody>
          <a:bodyPr wrap="square">
            <a:spAutoFit/>
          </a:bodyPr>
          <a:lstStyle/>
          <a:p>
            <a:r>
              <a:rPr lang="ru-RU" sz="2400" dirty="0"/>
              <a:t>Клинические признаки: </a:t>
            </a:r>
          </a:p>
          <a:p>
            <a:r>
              <a:rPr lang="ru-RU" sz="2400" dirty="0"/>
              <a:t>• наиболее ранний симптом отека легких одышка, в поздней стадии — удушье; </a:t>
            </a:r>
          </a:p>
          <a:p>
            <a:r>
              <a:rPr lang="ru-RU" sz="2400" dirty="0"/>
              <a:t>• кашель с прозрачной водянистой мокротой, иногда со следами крови; </a:t>
            </a:r>
          </a:p>
          <a:p>
            <a:r>
              <a:rPr lang="ru-RU" sz="2400" dirty="0"/>
              <a:t>• при аускультации — влажные хрипы, иногда клокочущее дыхание; </a:t>
            </a:r>
          </a:p>
          <a:p>
            <a:r>
              <a:rPr lang="ru-RU" sz="2400" dirty="0"/>
              <a:t>• тахикардия, возможна аритмия; </a:t>
            </a:r>
          </a:p>
          <a:p>
            <a:r>
              <a:rPr lang="ru-RU" sz="2400" dirty="0"/>
              <a:t>• АД чаще повышено, но может быть нормальным или сниженным; </a:t>
            </a:r>
          </a:p>
          <a:p>
            <a:r>
              <a:rPr lang="ru-RU" sz="2400" dirty="0"/>
              <a:t>• возможны отеки на ногах, увеличение размеров печени; </a:t>
            </a:r>
          </a:p>
          <a:p>
            <a:r>
              <a:rPr lang="ru-RU" sz="2400" dirty="0"/>
              <a:t>• снижение диуреза; </a:t>
            </a:r>
          </a:p>
          <a:p>
            <a:r>
              <a:rPr lang="ru-RU" sz="2400" dirty="0"/>
              <a:t>• выявление сердечной патологии (инфаркт миокарда, ИБС, митральный порок и др.)</a:t>
            </a:r>
          </a:p>
        </p:txBody>
      </p:sp>
    </p:spTree>
    <p:extLst>
      <p:ext uri="{BB962C8B-B14F-4D97-AF65-F5344CB8AC3E}">
        <p14:creationId xmlns:p14="http://schemas.microsoft.com/office/powerpoint/2010/main" val="125802515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9954" y="767391"/>
            <a:ext cx="10539211" cy="5632311"/>
          </a:xfrm>
          <a:prstGeom prst="rect">
            <a:avLst/>
          </a:prstGeom>
        </p:spPr>
        <p:txBody>
          <a:bodyPr wrap="square">
            <a:spAutoFit/>
          </a:bodyPr>
          <a:lstStyle/>
          <a:p>
            <a:r>
              <a:rPr lang="ru-RU" sz="2400" dirty="0"/>
              <a:t>Рентгенологические признаки: </a:t>
            </a:r>
          </a:p>
          <a:p>
            <a:r>
              <a:rPr lang="ru-RU" sz="2400" dirty="0"/>
              <a:t>• часто наблюдаются изменения конфигурации сердца, </a:t>
            </a:r>
            <a:r>
              <a:rPr lang="ru-RU" sz="2400" dirty="0" err="1" smtClean="0"/>
              <a:t>кардиомегалия</a:t>
            </a:r>
            <a:endParaRPr lang="ru-RU" sz="2400" dirty="0"/>
          </a:p>
          <a:p>
            <a:r>
              <a:rPr lang="ru-RU" sz="2400" dirty="0"/>
              <a:t>• увеличение размеров легочных сосудов, расплывчатость их </a:t>
            </a:r>
            <a:r>
              <a:rPr lang="ru-RU" sz="2400" dirty="0" smtClean="0"/>
              <a:t>очертаний</a:t>
            </a:r>
            <a:endParaRPr lang="ru-RU" sz="2400" dirty="0"/>
          </a:p>
          <a:p>
            <a:r>
              <a:rPr lang="ru-RU" sz="2400" dirty="0"/>
              <a:t>• наличие жидкости в плевральных полостях свидетельствует не о легочной, а о системной венозной </a:t>
            </a:r>
            <a:r>
              <a:rPr lang="ru-RU" sz="2400" dirty="0" smtClean="0"/>
              <a:t>гипертензии</a:t>
            </a:r>
            <a:endParaRPr lang="ru-RU" sz="2400" dirty="0"/>
          </a:p>
          <a:p>
            <a:endParaRPr lang="ru-RU" sz="2400" dirty="0"/>
          </a:p>
          <a:p>
            <a:r>
              <a:rPr lang="ru-RU" sz="2400" dirty="0"/>
              <a:t>Лабораторные признаки: </a:t>
            </a:r>
          </a:p>
          <a:p>
            <a:r>
              <a:rPr lang="ru-RU" sz="2400" dirty="0"/>
              <a:t>• рН крови в поздней стадии </a:t>
            </a:r>
            <a:r>
              <a:rPr lang="ru-RU" sz="2400" dirty="0" smtClean="0"/>
              <a:t>снижен</a:t>
            </a:r>
            <a:endParaRPr lang="ru-RU" sz="2400" dirty="0"/>
          </a:p>
          <a:p>
            <a:r>
              <a:rPr lang="ru-RU" sz="2400" dirty="0"/>
              <a:t>• РаО2 </a:t>
            </a:r>
            <a:r>
              <a:rPr lang="ru-RU" sz="2400" dirty="0" smtClean="0"/>
              <a:t>снижено</a:t>
            </a:r>
            <a:endParaRPr lang="ru-RU" sz="2400" dirty="0"/>
          </a:p>
          <a:p>
            <a:r>
              <a:rPr lang="ru-RU" sz="2400" dirty="0"/>
              <a:t>• дыхательный алкалоз, сменяющийся дыхательным </a:t>
            </a:r>
            <a:r>
              <a:rPr lang="ru-RU" sz="2400" dirty="0" smtClean="0"/>
              <a:t>ацидозом</a:t>
            </a:r>
            <a:endParaRPr lang="ru-RU" sz="2400" dirty="0"/>
          </a:p>
          <a:p>
            <a:endParaRPr lang="ru-RU" sz="2400" dirty="0"/>
          </a:p>
          <a:p>
            <a:r>
              <a:rPr lang="ru-RU" sz="2400" dirty="0"/>
              <a:t>Наиболее достоверные признаки кардиогенного отека легких: </a:t>
            </a:r>
          </a:p>
          <a:p>
            <a:r>
              <a:rPr lang="ru-RU" sz="2400" dirty="0"/>
              <a:t>• высокое ДЗЛК (18—20 мм </a:t>
            </a:r>
            <a:r>
              <a:rPr lang="ru-RU" sz="2400" dirty="0" err="1"/>
              <a:t>рт.ст</a:t>
            </a:r>
            <a:r>
              <a:rPr lang="ru-RU" sz="2400" dirty="0" smtClean="0"/>
              <a:t>.)</a:t>
            </a:r>
            <a:endParaRPr lang="ru-RU" sz="2400" dirty="0"/>
          </a:p>
          <a:p>
            <a:r>
              <a:rPr lang="ru-RU" sz="2400" dirty="0"/>
              <a:t>• повышенное ЦВД (12 см </a:t>
            </a:r>
            <a:r>
              <a:rPr lang="ru-RU" sz="2400" dirty="0" err="1"/>
              <a:t>водн.ст</a:t>
            </a:r>
            <a:r>
              <a:rPr lang="ru-RU" sz="2400" dirty="0" smtClean="0"/>
              <a:t>.)</a:t>
            </a:r>
            <a:endParaRPr lang="ru-RU" sz="2400" dirty="0"/>
          </a:p>
          <a:p>
            <a:r>
              <a:rPr lang="ru-RU" sz="2400" dirty="0"/>
              <a:t>• снижение </a:t>
            </a:r>
            <a:r>
              <a:rPr lang="ru-RU" sz="2400" dirty="0" smtClean="0"/>
              <a:t>СВ</a:t>
            </a:r>
            <a:endParaRPr lang="ru-RU" sz="2400" dirty="0"/>
          </a:p>
        </p:txBody>
      </p:sp>
    </p:spTree>
    <p:extLst>
      <p:ext uri="{BB962C8B-B14F-4D97-AF65-F5344CB8AC3E}">
        <p14:creationId xmlns:p14="http://schemas.microsoft.com/office/powerpoint/2010/main" val="50548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9" y="825862"/>
            <a:ext cx="10371786" cy="3416320"/>
          </a:xfrm>
          <a:prstGeom prst="rect">
            <a:avLst/>
          </a:prstGeom>
        </p:spPr>
        <p:txBody>
          <a:bodyPr wrap="square">
            <a:spAutoFit/>
          </a:bodyPr>
          <a:lstStyle/>
          <a:p>
            <a:r>
              <a:rPr lang="ru-RU" sz="2400" dirty="0"/>
              <a:t>Закон </a:t>
            </a:r>
            <a:r>
              <a:rPr lang="ru-RU" sz="2400" dirty="0" err="1"/>
              <a:t>Старлинга</a:t>
            </a:r>
            <a:r>
              <a:rPr lang="ru-RU" sz="2400" dirty="0"/>
              <a:t> - способность сердца к увеличению силы сокращения при большем наполнении его камер. Согласно этому закону, сердце «перекачивает» количество крови, равное венозному притоку, без значительного изменения </a:t>
            </a:r>
            <a:r>
              <a:rPr lang="ru-RU" sz="2400" dirty="0" smtClean="0"/>
              <a:t>ЦВД</a:t>
            </a:r>
            <a:endParaRPr lang="ru-RU" sz="2400" dirty="0"/>
          </a:p>
          <a:p>
            <a:endParaRPr lang="ru-RU" sz="2400" dirty="0"/>
          </a:p>
          <a:p>
            <a:r>
              <a:rPr lang="ru-RU" sz="2400" dirty="0"/>
              <a:t>Однако в целостном организме нервно-рефлекторные механизмы делают регуляцию кровообращения более тонкой и надежной, обеспечивая непрерывное приспособление кровоснабжения к изменяющейся внутренней и внешней </a:t>
            </a:r>
            <a:r>
              <a:rPr lang="ru-RU" sz="2400" dirty="0" smtClean="0"/>
              <a:t>среде</a:t>
            </a:r>
            <a:endParaRPr lang="ru-RU" sz="2400" dirty="0"/>
          </a:p>
        </p:txBody>
      </p:sp>
    </p:spTree>
    <p:extLst>
      <p:ext uri="{BB962C8B-B14F-4D97-AF65-F5344CB8AC3E}">
        <p14:creationId xmlns:p14="http://schemas.microsoft.com/office/powerpoint/2010/main" val="256560258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8" y="845077"/>
            <a:ext cx="10320271" cy="3416320"/>
          </a:xfrm>
          <a:prstGeom prst="rect">
            <a:avLst/>
          </a:prstGeom>
        </p:spPr>
        <p:txBody>
          <a:bodyPr wrap="square">
            <a:spAutoFit/>
          </a:bodyPr>
          <a:lstStyle/>
          <a:p>
            <a:r>
              <a:rPr lang="ru-RU" sz="2400" dirty="0"/>
              <a:t>Стадии кардиогенного отека легких: </a:t>
            </a:r>
          </a:p>
          <a:p>
            <a:r>
              <a:rPr lang="ru-RU" sz="2400" dirty="0"/>
              <a:t>I стадия— интерстициальный отек легких, одышка (первый, иногда единственный симптом), тахикардия, жесткое дыхание; </a:t>
            </a:r>
          </a:p>
          <a:p>
            <a:r>
              <a:rPr lang="ru-RU" sz="2400" dirty="0"/>
              <a:t>II стадия— альвеолярный отек легких, усиление одышки, хрипящее дыхание, артериальная гипоксемия, появление мелкопузырчатых хрипов в легких; </a:t>
            </a:r>
          </a:p>
          <a:p>
            <a:r>
              <a:rPr lang="ru-RU" sz="2400" dirty="0"/>
              <a:t>III стадия— манифестирующий отек легких, одышка, удушье, цианоз лица и верхней половины туловища, одутловатость лица, набухшие шейные вены, потливость, отделение пенистой мокроты, большое количество влажных хрипов, выраженная артериальная гипоксемия</a:t>
            </a:r>
          </a:p>
        </p:txBody>
      </p:sp>
    </p:spTree>
    <p:extLst>
      <p:ext uri="{BB962C8B-B14F-4D97-AF65-F5344CB8AC3E}">
        <p14:creationId xmlns:p14="http://schemas.microsoft.com/office/powerpoint/2010/main" val="340852292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3" y="670903"/>
            <a:ext cx="10461938" cy="5632311"/>
          </a:xfrm>
          <a:prstGeom prst="rect">
            <a:avLst/>
          </a:prstGeom>
        </p:spPr>
        <p:txBody>
          <a:bodyPr wrap="square">
            <a:spAutoFit/>
          </a:bodyPr>
          <a:lstStyle/>
          <a:p>
            <a:r>
              <a:rPr lang="ru-RU" sz="2400" b="1" dirty="0"/>
              <a:t>Лечение кардиогенного отека легких </a:t>
            </a:r>
          </a:p>
          <a:p>
            <a:r>
              <a:rPr lang="ru-RU" sz="2400" dirty="0"/>
              <a:t>Главная задача восстановления нормального градиента давления в легочных капиллярах и альвеолах, снятие психического стресса и устранение </a:t>
            </a:r>
            <a:r>
              <a:rPr lang="ru-RU" sz="2400" dirty="0" smtClean="0"/>
              <a:t>гипоксии</a:t>
            </a:r>
          </a:p>
          <a:p>
            <a:r>
              <a:rPr lang="ru-RU" sz="2400" dirty="0" smtClean="0"/>
              <a:t> </a:t>
            </a:r>
            <a:endParaRPr lang="ru-RU" sz="2400" dirty="0"/>
          </a:p>
          <a:p>
            <a:r>
              <a:rPr lang="ru-RU" sz="2400" dirty="0"/>
              <a:t>1. Оксигенотерапия. В легких случаях оксигенотерапию проводят с помощью носовых катетеров, в более тяжелых используют маски с созданием положительного давления. В наиболее тяжелых случаях показаны интубация трахеи, удаление отечной жидкости из дыхательных путей, ИВЛ с высокой ВФК (до 100 %) в режиме ПДКВ. Если не проводится ИВЛ, больному необходимо придать сидячее положение в постели, поскольку оно в силу постурального эффекта снижает внутрисосудистое давление в верхних отделах легких. Ингаляция кислорода под положительным давлением повышает </a:t>
            </a:r>
            <a:r>
              <a:rPr lang="ru-RU" sz="2400" dirty="0" err="1"/>
              <a:t>внутриальвеолярное</a:t>
            </a:r>
            <a:r>
              <a:rPr lang="ru-RU" sz="2400" dirty="0"/>
              <a:t> давление и препятствует транссудации жидкости из альвеолярных капилляров, ограничивая венозный возврат в грудную </a:t>
            </a:r>
            <a:r>
              <a:rPr lang="ru-RU" sz="2400" dirty="0" smtClean="0"/>
              <a:t>клетку</a:t>
            </a:r>
            <a:endParaRPr lang="ru-RU" sz="2400" dirty="0"/>
          </a:p>
        </p:txBody>
      </p:sp>
    </p:spTree>
    <p:extLst>
      <p:ext uri="{BB962C8B-B14F-4D97-AF65-F5344CB8AC3E}">
        <p14:creationId xmlns:p14="http://schemas.microsoft.com/office/powerpoint/2010/main" val="249029860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1317" y="690118"/>
            <a:ext cx="10706638" cy="5632311"/>
          </a:xfrm>
          <a:prstGeom prst="rect">
            <a:avLst/>
          </a:prstGeom>
        </p:spPr>
        <p:txBody>
          <a:bodyPr wrap="square">
            <a:spAutoFit/>
          </a:bodyPr>
          <a:lstStyle/>
          <a:p>
            <a:r>
              <a:rPr lang="ru-RU" sz="2400" dirty="0"/>
              <a:t>2. Снятие психического стресса. Применяют </a:t>
            </a:r>
            <a:r>
              <a:rPr lang="ru-RU" sz="2400" dirty="0" err="1"/>
              <a:t>диазепам</a:t>
            </a:r>
            <a:r>
              <a:rPr lang="ru-RU" sz="2400" dirty="0"/>
              <a:t> (седуксен) по 5 мг, </a:t>
            </a:r>
            <a:r>
              <a:rPr lang="ru-RU" sz="2400" dirty="0" err="1"/>
              <a:t>дроперидол</a:t>
            </a:r>
            <a:r>
              <a:rPr lang="ru-RU" sz="2400" dirty="0"/>
              <a:t> 5—7,5 мг внутримышечно или внутривенно, морфин от 2 до 5 мг, который уменьшает двигательное возбуждение и адренергическую </a:t>
            </a:r>
            <a:r>
              <a:rPr lang="ru-RU" sz="2400" dirty="0" err="1"/>
              <a:t>вазоконстрикторную</a:t>
            </a:r>
            <a:r>
              <a:rPr lang="ru-RU" sz="2400" dirty="0"/>
              <a:t> </a:t>
            </a:r>
            <a:r>
              <a:rPr lang="ru-RU" sz="2400" dirty="0" smtClean="0"/>
              <a:t>реакцию </a:t>
            </a:r>
            <a:endParaRPr lang="ru-RU" sz="2400" dirty="0"/>
          </a:p>
          <a:p>
            <a:r>
              <a:rPr lang="ru-RU" sz="2400" dirty="0"/>
              <a:t>3. Уменьшение гидростатического давления в легочных капиллярах. Уменьшить венозный приток к сердцу можно наложением венозных турникетов на 3 или 4 конечности на 15 мин. Внутривенно вводят лазикс или </a:t>
            </a:r>
            <a:r>
              <a:rPr lang="ru-RU" sz="2400" dirty="0" err="1"/>
              <a:t>этакриновую</a:t>
            </a:r>
            <a:r>
              <a:rPr lang="ru-RU" sz="2400" dirty="0"/>
              <a:t> кислоту. Начальная доза лазикса 20—40 мг (до 80—100 мг). Каждые 2—3 ч дозу удваивают до получения эффекта. Однократная доза лазикса не должна превышать 240 мг. Эти диуретики, уменьшая ОЦК, способствуют быстрому восстановлению диуреза. При внутривенном введении фуросемид оказывает также </a:t>
            </a:r>
            <a:r>
              <a:rPr lang="ru-RU" sz="2400" dirty="0" err="1"/>
              <a:t>венодилатирующее</a:t>
            </a:r>
            <a:r>
              <a:rPr lang="ru-RU" sz="2400" dirty="0"/>
              <a:t> действие, уменьшает венозный возврат к сердцу и останавливает прогрессирование отека легких еще до появления мочегонного эффекта. Необходимо вести контроль за ЦВД, диурезом, </a:t>
            </a:r>
            <a:r>
              <a:rPr lang="ru-RU" sz="2400" dirty="0" err="1"/>
              <a:t>осмоляльностью</a:t>
            </a:r>
            <a:r>
              <a:rPr lang="ru-RU" sz="2400" dirty="0"/>
              <a:t> плазмы, концентрацией белка, электролитов и глюкозы в крови</a:t>
            </a:r>
          </a:p>
        </p:txBody>
      </p:sp>
    </p:spTree>
    <p:extLst>
      <p:ext uri="{BB962C8B-B14F-4D97-AF65-F5344CB8AC3E}">
        <p14:creationId xmlns:p14="http://schemas.microsoft.com/office/powerpoint/2010/main" val="307545303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5" y="664360"/>
            <a:ext cx="10500574" cy="5632311"/>
          </a:xfrm>
          <a:prstGeom prst="rect">
            <a:avLst/>
          </a:prstGeom>
        </p:spPr>
        <p:txBody>
          <a:bodyPr wrap="square">
            <a:spAutoFit/>
          </a:bodyPr>
          <a:lstStyle/>
          <a:p>
            <a:r>
              <a:rPr lang="ru-RU" sz="2400" dirty="0"/>
              <a:t>4. Уменьшение </a:t>
            </a:r>
            <a:r>
              <a:rPr lang="ru-RU" sz="2400" dirty="0" err="1"/>
              <a:t>постнагрузки</a:t>
            </a:r>
            <a:r>
              <a:rPr lang="ru-RU" sz="2400" dirty="0"/>
              <a:t>. Если АД превышает 100 мм </a:t>
            </a:r>
            <a:r>
              <a:rPr lang="ru-RU" sz="2400" dirty="0" err="1"/>
              <a:t>рт.ст</a:t>
            </a:r>
            <a:r>
              <a:rPr lang="ru-RU" sz="2400" dirty="0"/>
              <a:t>., для снижения </a:t>
            </a:r>
            <a:r>
              <a:rPr lang="ru-RU" sz="2400" dirty="0" err="1"/>
              <a:t>постнагрузки</a:t>
            </a:r>
            <a:r>
              <a:rPr lang="ru-RU" sz="2400" dirty="0"/>
              <a:t> вводят </a:t>
            </a:r>
            <a:r>
              <a:rPr lang="ru-RU" sz="2400" dirty="0" err="1"/>
              <a:t>нитропруссид</a:t>
            </a:r>
            <a:r>
              <a:rPr lang="ru-RU" sz="2400" dirty="0"/>
              <a:t> натрия в дозе 20— 30 мкг/мин внутривенно. Нитраты воздействуют преимущественно на большие сосуды, приводят к перераспределению крови, значительному снижению давления в системе легочной артерии и некоторому увеличению МОС. Однако, если нет центрального переполнения, нитраты могут значительно снизить МОС. Поэтому </a:t>
            </a:r>
            <a:r>
              <a:rPr lang="ru-RU" sz="2400" dirty="0" err="1"/>
              <a:t>нитропруссид</a:t>
            </a:r>
            <a:r>
              <a:rPr lang="ru-RU" sz="2400" dirty="0"/>
              <a:t> показан при высоком ДЗЛК (больше 12—16 мм </a:t>
            </a:r>
            <a:r>
              <a:rPr lang="ru-RU" sz="2400" dirty="0" err="1"/>
              <a:t>рт.ст</a:t>
            </a:r>
            <a:r>
              <a:rPr lang="ru-RU" sz="2400" dirty="0"/>
              <a:t>.) под постоянным контролем </a:t>
            </a:r>
            <a:r>
              <a:rPr lang="ru-RU" sz="2400" dirty="0" smtClean="0"/>
              <a:t>АД</a:t>
            </a:r>
            <a:endParaRPr lang="ru-RU" sz="2400" dirty="0"/>
          </a:p>
          <a:p>
            <a:r>
              <a:rPr lang="ru-RU" sz="2400" dirty="0"/>
              <a:t>5. Применение препаратов положительного инотропного действия. Увеличению сократительной способности миокарда способствуют симпатомиметические амины. При сниженном АД наиболее эффективен </a:t>
            </a:r>
            <a:r>
              <a:rPr lang="ru-RU" sz="2400" dirty="0" err="1"/>
              <a:t>допамин</a:t>
            </a:r>
            <a:r>
              <a:rPr lang="ru-RU" sz="2400" dirty="0"/>
              <a:t>, а при нормальном или высоком АД — </a:t>
            </a:r>
            <a:r>
              <a:rPr lang="ru-RU" sz="2400" dirty="0" err="1"/>
              <a:t>добутамин</a:t>
            </a:r>
            <a:r>
              <a:rPr lang="ru-RU" sz="2400" dirty="0"/>
              <a:t>. Оба препарата вводят внутривенно </a:t>
            </a:r>
            <a:r>
              <a:rPr lang="ru-RU" sz="2400" dirty="0" err="1"/>
              <a:t>капельно</a:t>
            </a:r>
            <a:r>
              <a:rPr lang="ru-RU" sz="2400" dirty="0"/>
              <a:t> под контролем СВ и других параметров гемодинамики. После стабилизации состояния показаны </a:t>
            </a:r>
            <a:r>
              <a:rPr lang="ru-RU" sz="2400" dirty="0" err="1"/>
              <a:t>амринон</a:t>
            </a:r>
            <a:r>
              <a:rPr lang="ru-RU" sz="2400" dirty="0"/>
              <a:t> и эуфиллин, при фибрилляции предсердий и </a:t>
            </a:r>
            <a:r>
              <a:rPr lang="ru-RU" sz="2400" dirty="0" err="1"/>
              <a:t>наджелудочковой</a:t>
            </a:r>
            <a:r>
              <a:rPr lang="ru-RU" sz="2400" dirty="0"/>
              <a:t> тахикардии — </a:t>
            </a:r>
            <a:r>
              <a:rPr lang="ru-RU" sz="2400" dirty="0" err="1"/>
              <a:t>дигоксин</a:t>
            </a:r>
            <a:endParaRPr lang="ru-RU" sz="2400" dirty="0"/>
          </a:p>
        </p:txBody>
      </p:sp>
    </p:spTree>
    <p:extLst>
      <p:ext uri="{BB962C8B-B14F-4D97-AF65-F5344CB8AC3E}">
        <p14:creationId xmlns:p14="http://schemas.microsoft.com/office/powerpoint/2010/main" val="32150658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5864" y="770766"/>
            <a:ext cx="10333149" cy="4893647"/>
          </a:xfrm>
          <a:prstGeom prst="rect">
            <a:avLst/>
          </a:prstGeom>
        </p:spPr>
        <p:txBody>
          <a:bodyPr wrap="square">
            <a:spAutoFit/>
          </a:bodyPr>
          <a:lstStyle/>
          <a:p>
            <a:r>
              <a:rPr lang="ru-RU" sz="2400" b="1" dirty="0"/>
              <a:t>Лечение </a:t>
            </a:r>
            <a:r>
              <a:rPr lang="ru-RU" sz="2400" b="1" dirty="0" err="1"/>
              <a:t>некардиогенного</a:t>
            </a:r>
            <a:r>
              <a:rPr lang="ru-RU" sz="2400" b="1" dirty="0"/>
              <a:t> отека легких </a:t>
            </a:r>
          </a:p>
          <a:p>
            <a:r>
              <a:rPr lang="ru-RU" sz="2400" dirty="0" err="1"/>
              <a:t>Гипергидратация</a:t>
            </a:r>
            <a:r>
              <a:rPr lang="ru-RU" sz="2400" dirty="0"/>
              <a:t> (гипертоническая, изотоническая и гипотоническая) приводит к накоплению воды в легких. Важнейшее условие успешного лечения — создание отрицательного баланса воды, а при гипотонической и изотонической </a:t>
            </a:r>
            <a:r>
              <a:rPr lang="ru-RU" sz="2400" dirty="0" err="1"/>
              <a:t>гипергидратации</a:t>
            </a:r>
            <a:r>
              <a:rPr lang="ru-RU" sz="2400" dirty="0"/>
              <a:t> — и отрицательного баланса натрия, увеличение содержания которого ведет к отеку тканей. Для диагностики вида нарушения водно-электролитного баланса производят точный расчет всех поступлений и потерь жидкости, определяют ЦВД и диурез. При </a:t>
            </a:r>
            <a:r>
              <a:rPr lang="ru-RU" sz="2400" dirty="0" err="1"/>
              <a:t>гипергидратации</a:t>
            </a:r>
            <a:r>
              <a:rPr lang="ru-RU" sz="2400" dirty="0"/>
              <a:t> нередко снижен темп диуреза, возможны признаки почечной недостаточности. В этих случаях необходимо стимулировать диурез введением лазикса, добиваясь выделения не менее 50 мл мочи в час. </a:t>
            </a:r>
          </a:p>
          <a:p>
            <a:r>
              <a:rPr lang="ru-RU" sz="2400" dirty="0"/>
              <a:t>Необходимо поддержание нормальных коллоидно-гидростатических градиентов при адекватной сердечной деятельности</a:t>
            </a:r>
          </a:p>
        </p:txBody>
      </p:sp>
    </p:spTree>
    <p:extLst>
      <p:ext uri="{BB962C8B-B14F-4D97-AF65-F5344CB8AC3E}">
        <p14:creationId xmlns:p14="http://schemas.microsoft.com/office/powerpoint/2010/main" val="181597019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6" y="719457"/>
            <a:ext cx="10526332" cy="3785652"/>
          </a:xfrm>
          <a:prstGeom prst="rect">
            <a:avLst/>
          </a:prstGeom>
        </p:spPr>
        <p:txBody>
          <a:bodyPr wrap="square">
            <a:spAutoFit/>
          </a:bodyPr>
          <a:lstStyle/>
          <a:p>
            <a:r>
              <a:rPr lang="ru-RU" sz="2400" dirty="0"/>
              <a:t>При </a:t>
            </a:r>
            <a:r>
              <a:rPr lang="ru-RU" sz="2400" dirty="0" err="1"/>
              <a:t>гипоальбуминемии</a:t>
            </a:r>
            <a:r>
              <a:rPr lang="ru-RU" sz="2400" dirty="0"/>
              <a:t> и общей </a:t>
            </a:r>
            <a:r>
              <a:rPr lang="ru-RU" sz="2400" dirty="0" err="1"/>
              <a:t>гипопротеинемии</a:t>
            </a:r>
            <a:r>
              <a:rPr lang="ru-RU" sz="2400" dirty="0"/>
              <a:t> показано использование альбумина, сухой и </a:t>
            </a:r>
            <a:r>
              <a:rPr lang="ru-RU" sz="2400" dirty="0" err="1"/>
              <a:t>нативной</a:t>
            </a:r>
            <a:r>
              <a:rPr lang="ru-RU" sz="2400" dirty="0"/>
              <a:t> плазмы. Применение белковых и коллоидных растворов дает наибольший эффект на раннем этапе лечения, т.е. до развития шока и повышения проницаемости сосудов. В этом случае увеличение КОД приводит к возврату жидкости из интерстициального пространства легких в сосуды. При КОД ниже 19 мм </a:t>
            </a:r>
            <a:r>
              <a:rPr lang="ru-RU" sz="2400" dirty="0" err="1"/>
              <a:t>рт.ст</a:t>
            </a:r>
            <a:r>
              <a:rPr lang="ru-RU" sz="2400" dirty="0"/>
              <a:t>., что соответствует содержанию 55 г/л белка в плазме, показано введение белковых или коллоидных сред. Величина КОД является своеобразным диагностическим критерием легочного отека и вероятности смертельного исхода: снижение КОД до 12,5 мм </a:t>
            </a:r>
            <a:r>
              <a:rPr lang="ru-RU" sz="2400" dirty="0" err="1"/>
              <a:t>рт.ст</a:t>
            </a:r>
            <a:r>
              <a:rPr lang="ru-RU" sz="2400" dirty="0"/>
              <a:t>. — крайне опасно!</a:t>
            </a:r>
          </a:p>
        </p:txBody>
      </p:sp>
    </p:spTree>
    <p:extLst>
      <p:ext uri="{BB962C8B-B14F-4D97-AF65-F5344CB8AC3E}">
        <p14:creationId xmlns:p14="http://schemas.microsoft.com/office/powerpoint/2010/main" val="57610053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4248" y="811369"/>
            <a:ext cx="10547796" cy="4893647"/>
          </a:xfrm>
          <a:prstGeom prst="rect">
            <a:avLst/>
          </a:prstGeom>
        </p:spPr>
        <p:txBody>
          <a:bodyPr wrap="square">
            <a:spAutoFit/>
          </a:bodyPr>
          <a:lstStyle/>
          <a:p>
            <a:r>
              <a:rPr lang="ru-RU" sz="2400" b="1" dirty="0"/>
              <a:t>ТРОМБОЭМБОЛИЯ ЛЕГОЧНОЙ АРТЕРИИ</a:t>
            </a:r>
          </a:p>
          <a:p>
            <a:r>
              <a:rPr lang="ru-RU" sz="2400" dirty="0" smtClean="0"/>
              <a:t>Тромбоэмболия </a:t>
            </a:r>
            <a:r>
              <a:rPr lang="ru-RU" sz="2400" dirty="0"/>
              <a:t>легочной артерии (ТЭЛА) — тяжелое осложнение, часто не диагностируемое при жизни. Вероятность ее возникновения у определенных групп больных очень </a:t>
            </a:r>
            <a:r>
              <a:rPr lang="ru-RU" sz="2400" dirty="0" smtClean="0"/>
              <a:t>велика</a:t>
            </a:r>
            <a:endParaRPr lang="ru-RU" sz="2400" dirty="0"/>
          </a:p>
          <a:p>
            <a:endParaRPr lang="ru-RU" sz="2400" dirty="0"/>
          </a:p>
          <a:p>
            <a:r>
              <a:rPr lang="ru-RU" sz="2400" dirty="0"/>
              <a:t>Предрасполагающие факторы: </a:t>
            </a:r>
          </a:p>
          <a:p>
            <a:pPr marL="342900" indent="-342900">
              <a:buFont typeface="Arial" panose="020B0604020202020204" pitchFamily="34" charset="0"/>
              <a:buChar char="•"/>
            </a:pPr>
            <a:r>
              <a:rPr lang="ru-RU" sz="2400" dirty="0"/>
              <a:t>длительная иммобилизация (особенно в пожилом и старческом возрасте</a:t>
            </a:r>
            <a:r>
              <a:rPr lang="ru-RU" sz="2400" dirty="0" smtClean="0"/>
              <a:t>) </a:t>
            </a:r>
            <a:endParaRPr lang="ru-RU" sz="2400" dirty="0"/>
          </a:p>
          <a:p>
            <a:pPr marL="342900" indent="-342900">
              <a:buFont typeface="Arial" panose="020B0604020202020204" pitchFamily="34" charset="0"/>
              <a:buChar char="•"/>
            </a:pPr>
            <a:r>
              <a:rPr lang="ru-RU" sz="2400" dirty="0"/>
              <a:t>сердечные </a:t>
            </a:r>
            <a:r>
              <a:rPr lang="ru-RU" sz="2400" dirty="0" smtClean="0"/>
              <a:t>заболевания</a:t>
            </a:r>
            <a:endParaRPr lang="ru-RU" sz="2400" dirty="0"/>
          </a:p>
          <a:p>
            <a:pPr marL="342900" indent="-342900">
              <a:buFont typeface="Arial" panose="020B0604020202020204" pitchFamily="34" charset="0"/>
              <a:buChar char="•"/>
            </a:pPr>
            <a:r>
              <a:rPr lang="ru-RU" sz="2400" dirty="0"/>
              <a:t>недостаточность </a:t>
            </a:r>
            <a:r>
              <a:rPr lang="ru-RU" sz="2400" dirty="0" smtClean="0"/>
              <a:t>кровообращения</a:t>
            </a:r>
            <a:endParaRPr lang="ru-RU" sz="2400" dirty="0"/>
          </a:p>
          <a:p>
            <a:pPr marL="342900" indent="-342900">
              <a:buFont typeface="Arial" panose="020B0604020202020204" pitchFamily="34" charset="0"/>
              <a:buChar char="•"/>
            </a:pPr>
            <a:r>
              <a:rPr lang="ru-RU" sz="2400" dirty="0" smtClean="0"/>
              <a:t>шок</a:t>
            </a:r>
            <a:endParaRPr lang="ru-RU" sz="2400" dirty="0"/>
          </a:p>
          <a:p>
            <a:pPr marL="342900" indent="-342900">
              <a:buFont typeface="Arial" panose="020B0604020202020204" pitchFamily="34" charset="0"/>
              <a:buChar char="•"/>
            </a:pPr>
            <a:r>
              <a:rPr lang="ru-RU" sz="2400" dirty="0" smtClean="0"/>
              <a:t>ОДН</a:t>
            </a:r>
            <a:endParaRPr lang="ru-RU" sz="2400" dirty="0"/>
          </a:p>
          <a:p>
            <a:pPr marL="342900" indent="-342900">
              <a:buFont typeface="Arial" panose="020B0604020202020204" pitchFamily="34" charset="0"/>
              <a:buChar char="•"/>
            </a:pPr>
            <a:r>
              <a:rPr lang="ru-RU" sz="2400" dirty="0" smtClean="0"/>
              <a:t>ожоги</a:t>
            </a:r>
            <a:endParaRPr lang="ru-RU" sz="2400" dirty="0"/>
          </a:p>
          <a:p>
            <a:pPr marL="342900" indent="-342900">
              <a:buFont typeface="Arial" panose="020B0604020202020204" pitchFamily="34" charset="0"/>
              <a:buChar char="•"/>
            </a:pPr>
            <a:r>
              <a:rPr lang="ru-RU" sz="2400" dirty="0"/>
              <a:t>травмы (чаще всего перелом бедра</a:t>
            </a:r>
            <a:r>
              <a:rPr lang="ru-RU" sz="2400" dirty="0" smtClean="0"/>
              <a:t>)</a:t>
            </a:r>
            <a:endParaRPr lang="ru-RU" sz="2400" dirty="0"/>
          </a:p>
        </p:txBody>
      </p:sp>
    </p:spTree>
    <p:extLst>
      <p:ext uri="{BB962C8B-B14F-4D97-AF65-F5344CB8AC3E}">
        <p14:creationId xmlns:p14="http://schemas.microsoft.com/office/powerpoint/2010/main" val="140920901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0106" y="813189"/>
            <a:ext cx="10423301" cy="4154984"/>
          </a:xfrm>
          <a:prstGeom prst="rect">
            <a:avLst/>
          </a:prstGeom>
        </p:spPr>
        <p:txBody>
          <a:bodyPr wrap="square">
            <a:spAutoFit/>
          </a:bodyPr>
          <a:lstStyle/>
          <a:p>
            <a:r>
              <a:rPr lang="ru-RU" sz="2400" dirty="0"/>
              <a:t>Факторы, способствующие </a:t>
            </a:r>
            <a:r>
              <a:rPr lang="ru-RU" sz="2400" dirty="0" err="1"/>
              <a:t>тромбообразованию</a:t>
            </a:r>
            <a:r>
              <a:rPr lang="ru-RU" sz="2400" dirty="0"/>
              <a:t>:</a:t>
            </a:r>
          </a:p>
          <a:p>
            <a:pPr marL="342900" indent="-342900">
              <a:buFont typeface="Arial" panose="020B0604020202020204" pitchFamily="34" charset="0"/>
              <a:buChar char="•"/>
            </a:pPr>
            <a:r>
              <a:rPr lang="ru-RU" sz="2400" dirty="0" smtClean="0"/>
              <a:t>ожирение</a:t>
            </a:r>
            <a:endParaRPr lang="ru-RU" sz="2400" dirty="0"/>
          </a:p>
          <a:p>
            <a:pPr marL="342900" indent="-342900">
              <a:buFont typeface="Arial" panose="020B0604020202020204" pitchFamily="34" charset="0"/>
              <a:buChar char="•"/>
            </a:pPr>
            <a:r>
              <a:rPr lang="ru-RU" sz="2400" dirty="0" smtClean="0"/>
              <a:t>полицитемия</a:t>
            </a:r>
            <a:endParaRPr lang="ru-RU" sz="2400" dirty="0"/>
          </a:p>
          <a:p>
            <a:pPr marL="342900" indent="-342900">
              <a:buFont typeface="Arial" panose="020B0604020202020204" pitchFamily="34" charset="0"/>
              <a:buChar char="•"/>
            </a:pPr>
            <a:r>
              <a:rPr lang="ru-RU" sz="2400" dirty="0" smtClean="0"/>
              <a:t>беременность</a:t>
            </a:r>
            <a:endParaRPr lang="ru-RU" sz="2400" dirty="0"/>
          </a:p>
          <a:p>
            <a:pPr marL="342900" indent="-342900">
              <a:buFont typeface="Arial" panose="020B0604020202020204" pitchFamily="34" charset="0"/>
              <a:buChar char="•"/>
            </a:pPr>
            <a:r>
              <a:rPr lang="ru-RU" sz="2400" dirty="0"/>
              <a:t>злокачественные </a:t>
            </a:r>
            <a:r>
              <a:rPr lang="ru-RU" sz="2400" dirty="0" smtClean="0"/>
              <a:t>новообразования</a:t>
            </a:r>
            <a:endParaRPr lang="ru-RU" sz="2400" dirty="0"/>
          </a:p>
          <a:p>
            <a:pPr marL="342900" indent="-342900">
              <a:buFont typeface="Arial" panose="020B0604020202020204" pitchFamily="34" charset="0"/>
              <a:buChar char="•"/>
            </a:pPr>
            <a:r>
              <a:rPr lang="ru-RU" sz="2400" dirty="0"/>
              <a:t>хирургические </a:t>
            </a:r>
            <a:r>
              <a:rPr lang="ru-RU" sz="2400" dirty="0" smtClean="0"/>
              <a:t>вмешательства</a:t>
            </a:r>
          </a:p>
          <a:p>
            <a:pPr marL="342900" indent="-342900">
              <a:buFont typeface="Arial" panose="020B0604020202020204" pitchFamily="34" charset="0"/>
              <a:buChar char="•"/>
            </a:pPr>
            <a:endParaRPr lang="ru-RU" sz="2400" dirty="0"/>
          </a:p>
          <a:p>
            <a:r>
              <a:rPr lang="ru-RU" sz="2400" dirty="0"/>
              <a:t>Причиной более 95 % всех случаев ТЭЛА служат заболевания глубоких вен нижних конечностей (</a:t>
            </a:r>
            <a:r>
              <a:rPr lang="ru-RU" sz="2400" dirty="0" err="1"/>
              <a:t>флеботромбоз</a:t>
            </a:r>
            <a:r>
              <a:rPr lang="ru-RU" sz="2400" dirty="0"/>
              <a:t>). Гораздо реже причиной ТЭЛА являются иные локализации венозного тромбоза, пристеночные тромбы в правом отделе сердца или первичный артериальный легочный тромбоз</a:t>
            </a:r>
          </a:p>
        </p:txBody>
      </p:sp>
    </p:spTree>
    <p:extLst>
      <p:ext uri="{BB962C8B-B14F-4D97-AF65-F5344CB8AC3E}">
        <p14:creationId xmlns:p14="http://schemas.microsoft.com/office/powerpoint/2010/main" val="27612619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0106" y="812364"/>
            <a:ext cx="10449059" cy="5170646"/>
          </a:xfrm>
          <a:prstGeom prst="rect">
            <a:avLst/>
          </a:prstGeom>
        </p:spPr>
        <p:txBody>
          <a:bodyPr wrap="square">
            <a:spAutoFit/>
          </a:bodyPr>
          <a:lstStyle/>
          <a:p>
            <a:r>
              <a:rPr lang="ru-RU" sz="2200" b="1" dirty="0"/>
              <a:t>Патофизиологические </a:t>
            </a:r>
            <a:r>
              <a:rPr lang="ru-RU" sz="2200" b="1" dirty="0" smtClean="0"/>
              <a:t>изменения  </a:t>
            </a:r>
            <a:endParaRPr lang="ru-RU" sz="2200" b="1" dirty="0"/>
          </a:p>
          <a:p>
            <a:r>
              <a:rPr lang="ru-RU" sz="2200" dirty="0" smtClean="0"/>
              <a:t>Полная </a:t>
            </a:r>
            <a:r>
              <a:rPr lang="ru-RU" sz="2200" dirty="0"/>
              <a:t>или частичная обструкция значительных зон в системе легочной артерии ведет к повышению легочно-артериального сосудистого сопротивления и большой нагрузке на правый желудочек, в связи с чем может развиться картина острого легочного сердца. Одновременно снижаются СВ и АД в большом круге кровообращения. При ТЭЛА возникают нарушения вентиляционно-</a:t>
            </a:r>
            <a:r>
              <a:rPr lang="ru-RU" sz="2200" dirty="0" err="1"/>
              <a:t>перфузионных</a:t>
            </a:r>
            <a:r>
              <a:rPr lang="ru-RU" sz="2200" dirty="0"/>
              <a:t> отношений в легких, увеличение объема шунтируемой крови и альвеолярного мертвого пространства. </a:t>
            </a:r>
            <a:r>
              <a:rPr lang="ru-RU" sz="2200" dirty="0" err="1"/>
              <a:t>Оксигенация</a:t>
            </a:r>
            <a:r>
              <a:rPr lang="ru-RU" sz="2200" dirty="0"/>
              <a:t> артериальной крови у больных достоверно снижается. Массивная ТЭЛА приводит к значительному повышению сопротивления в легочной артерии. Обструкция кровотока в зонах легочной артерии изменяет механические свойства легких: снижается их растяжимость и умеренно возрастает аэродинамическое сопротивление. Выраженность патофизиологических изменений находится в прямой зависимости от объема и степени ТЭЛА, а также определяется патологией сердечно-сосудистой системы. В тяжелых случаях при окклюзии более 50 % легочного артериального русла возможно возникновение шока</a:t>
            </a:r>
          </a:p>
        </p:txBody>
      </p:sp>
    </p:spTree>
    <p:extLst>
      <p:ext uri="{BB962C8B-B14F-4D97-AF65-F5344CB8AC3E}">
        <p14:creationId xmlns:p14="http://schemas.microsoft.com/office/powerpoint/2010/main" val="11933905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4248" y="824247"/>
            <a:ext cx="10560675" cy="4154984"/>
          </a:xfrm>
          <a:prstGeom prst="rect">
            <a:avLst/>
          </a:prstGeom>
        </p:spPr>
        <p:txBody>
          <a:bodyPr wrap="square">
            <a:spAutoFit/>
          </a:bodyPr>
          <a:lstStyle/>
          <a:p>
            <a:r>
              <a:rPr lang="ru-RU" sz="2400" b="1" dirty="0"/>
              <a:t>Клиническая </a:t>
            </a:r>
            <a:r>
              <a:rPr lang="ru-RU" sz="2400" b="1" dirty="0" smtClean="0"/>
              <a:t>картина</a:t>
            </a:r>
            <a:endParaRPr lang="ru-RU" sz="2400" b="1" dirty="0"/>
          </a:p>
          <a:p>
            <a:r>
              <a:rPr lang="ru-RU" sz="2400" dirty="0" smtClean="0"/>
              <a:t>Выделяют </a:t>
            </a:r>
            <a:r>
              <a:rPr lang="ru-RU" sz="2400" dirty="0"/>
              <a:t>две формы ТЭЛА: циркуляторную и респираторную. При циркуляторной форме (кардиальный синдром) остро развиваются легочное сердце и декомпенсация кровообращения с правожелудочковой недостаточностью и/или системной гипотензией. Больной жалуется на боль за грудиной или в других отделах грудной клетки, иногда на чувство дискомфорта. При осмотре отмечают набухание шейных вен, иногда цианоз, акцент II тона, систолический и диастолический шум на легочной артерии. При этой форме возможна быстрая декомпенсация кровообращения со смертельным исходом или относительная стабильность течения, несмотря на наличие признаков сердечно-сосудистой недостаточности</a:t>
            </a:r>
          </a:p>
        </p:txBody>
      </p:sp>
    </p:spTree>
    <p:extLst>
      <p:ext uri="{BB962C8B-B14F-4D97-AF65-F5344CB8AC3E}">
        <p14:creationId xmlns:p14="http://schemas.microsoft.com/office/powerpoint/2010/main" val="475656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6" y="815946"/>
            <a:ext cx="10371786" cy="4154984"/>
          </a:xfrm>
          <a:prstGeom prst="rect">
            <a:avLst/>
          </a:prstGeom>
        </p:spPr>
        <p:txBody>
          <a:bodyPr wrap="square">
            <a:spAutoFit/>
          </a:bodyPr>
          <a:lstStyle/>
          <a:p>
            <a:r>
              <a:rPr lang="ru-RU" sz="2400" dirty="0"/>
              <a:t>Сокращения миокарда осуществляются при достаточном снабжении его кислородом. Коронарный кровоток обеспечивает кровоснабжение миокарда в соответствии с потребностями сердечной деятельности. В норме он составляет 5 % СВ, в среднем 250—300 мл/мин. Наполнение коронарных артерий пропорционально среднему давлению в аорте. Коронарный кровоток повышается при снижении насыщения крови кислородом, увеличении концентрации углекислоты и адреналина в крови. В условиях стресса СВ и коронарный кровоток увеличиваются пропорционально. При значительной физической нагрузке СВ может достигать 37—40 л/мин, коронарный кровоток — 2 л/мин. При нарушении коронарного кровообращения сердечный резерв значительно снижается</a:t>
            </a:r>
          </a:p>
        </p:txBody>
      </p:sp>
    </p:spTree>
    <p:extLst>
      <p:ext uri="{BB962C8B-B14F-4D97-AF65-F5344CB8AC3E}">
        <p14:creationId xmlns:p14="http://schemas.microsoft.com/office/powerpoint/2010/main" val="283010603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7" y="848452"/>
            <a:ext cx="10539211" cy="2677656"/>
          </a:xfrm>
          <a:prstGeom prst="rect">
            <a:avLst/>
          </a:prstGeom>
        </p:spPr>
        <p:txBody>
          <a:bodyPr wrap="square">
            <a:spAutoFit/>
          </a:bodyPr>
          <a:lstStyle/>
          <a:p>
            <a:r>
              <a:rPr lang="ru-RU" sz="2400" dirty="0"/>
              <a:t>При респираторной форме (легочно-плевральный синдром) преобладают легочные симптомы: одышка, боли в грудной клетке, возможны кровохарканье, незначительная </a:t>
            </a:r>
            <a:r>
              <a:rPr lang="ru-RU" sz="2400" dirty="0" smtClean="0"/>
              <a:t>лихорадка </a:t>
            </a:r>
            <a:endParaRPr lang="ru-RU" sz="2400" dirty="0"/>
          </a:p>
          <a:p>
            <a:endParaRPr lang="ru-RU" sz="2400" dirty="0"/>
          </a:p>
          <a:p>
            <a:r>
              <a:rPr lang="ru-RU" sz="2400" dirty="0"/>
              <a:t>Циркуляторная форма обычно соответствует массивной эмболии и развитию легочного сердца. Для немассивной эмболии более характерна легочная форма, иногда единственным симптомом является одышка</a:t>
            </a:r>
          </a:p>
        </p:txBody>
      </p:sp>
    </p:spTree>
    <p:extLst>
      <p:ext uri="{BB962C8B-B14F-4D97-AF65-F5344CB8AC3E}">
        <p14:creationId xmlns:p14="http://schemas.microsoft.com/office/powerpoint/2010/main" val="395228051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7" y="706371"/>
            <a:ext cx="10539211" cy="4893647"/>
          </a:xfrm>
          <a:prstGeom prst="rect">
            <a:avLst/>
          </a:prstGeom>
        </p:spPr>
        <p:txBody>
          <a:bodyPr wrap="square">
            <a:spAutoFit/>
          </a:bodyPr>
          <a:lstStyle/>
          <a:p>
            <a:r>
              <a:rPr lang="ru-RU" sz="2400" b="1" dirty="0"/>
              <a:t>Диагностика  </a:t>
            </a:r>
          </a:p>
          <a:p>
            <a:r>
              <a:rPr lang="ru-RU" sz="2400" dirty="0" smtClean="0"/>
              <a:t>Одним </a:t>
            </a:r>
            <a:r>
              <a:rPr lang="ru-RU" sz="2400" dirty="0"/>
              <a:t>из постоянных признаков ТЭЛА является одышка. Она часто начинается внезапно и не связана с объективными причинами. Основные жалобы — чувство нехватки воздуха, удушье. ЧД — 20 в минуту. ДО, ЖЕЛ, ФЖЕЛ значительно снижены. </a:t>
            </a:r>
          </a:p>
          <a:p>
            <a:endParaRPr lang="ru-RU" sz="2400" dirty="0"/>
          </a:p>
          <a:p>
            <a:r>
              <a:rPr lang="ru-RU" sz="2400" dirty="0"/>
              <a:t>Цианоз — непостоянный симптом, более характерный для массивной ТЭЛА. Он может быть центральным, т.е. связанным с выраженной гипоксемией или регионарным, возникающим в результате венозного застоя (цианоз лица и верхней половины туловища). Наблюдается при ТЭЛА у 16—20 % больных. </a:t>
            </a:r>
          </a:p>
          <a:p>
            <a:endParaRPr lang="ru-RU" sz="2400" dirty="0"/>
          </a:p>
          <a:p>
            <a:r>
              <a:rPr lang="ru-RU" sz="2400" dirty="0"/>
              <a:t>Выраженная бледность кожных покровов обычно сопутствует резкому снижению СВ и другим проявлениям шока</a:t>
            </a:r>
          </a:p>
        </p:txBody>
      </p:sp>
    </p:spTree>
    <p:extLst>
      <p:ext uri="{BB962C8B-B14F-4D97-AF65-F5344CB8AC3E}">
        <p14:creationId xmlns:p14="http://schemas.microsoft.com/office/powerpoint/2010/main" val="291482748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69" y="780477"/>
            <a:ext cx="10410423" cy="4893647"/>
          </a:xfrm>
          <a:prstGeom prst="rect">
            <a:avLst/>
          </a:prstGeom>
        </p:spPr>
        <p:txBody>
          <a:bodyPr wrap="square">
            <a:spAutoFit/>
          </a:bodyPr>
          <a:lstStyle/>
          <a:p>
            <a:r>
              <a:rPr lang="ru-RU" sz="2400" dirty="0"/>
              <a:t>Боли в области грудной клетки — частый, но непостоянный симптом. Боли могут быть и за грудиной. Преобладают плевральные боли, которые не всегда сопровождаются кровохарканьем. Ангинозная боль может быть обусловлена острой коронарной недостаточностью, возникающей в результате перегрузки правого отдела сердца. Иногда больные жалуются на боль в области правого подреберья. По-видимому, это связано с застоем крови в печени и растяжением </a:t>
            </a:r>
            <a:r>
              <a:rPr lang="ru-RU" sz="2400" dirty="0" err="1"/>
              <a:t>глиссоновой</a:t>
            </a:r>
            <a:r>
              <a:rPr lang="ru-RU" sz="2400" dirty="0"/>
              <a:t> </a:t>
            </a:r>
            <a:r>
              <a:rPr lang="ru-RU" sz="2400" dirty="0" smtClean="0"/>
              <a:t>капсулы</a:t>
            </a:r>
            <a:endParaRPr lang="ru-RU" sz="2400" dirty="0"/>
          </a:p>
          <a:p>
            <a:endParaRPr lang="ru-RU" sz="2400" dirty="0"/>
          </a:p>
          <a:p>
            <a:r>
              <a:rPr lang="ru-RU" sz="2400" dirty="0"/>
              <a:t>Кашель отмечается у 60 %, кровохарканье — у 1/3 </a:t>
            </a:r>
            <a:r>
              <a:rPr lang="ru-RU" sz="2400" dirty="0" smtClean="0"/>
              <a:t>больных</a:t>
            </a:r>
            <a:endParaRPr lang="ru-RU" sz="2400" dirty="0"/>
          </a:p>
          <a:p>
            <a:endParaRPr lang="ru-RU" sz="2400" dirty="0"/>
          </a:p>
          <a:p>
            <a:r>
              <a:rPr lang="ru-RU" sz="2400" dirty="0"/>
              <a:t>Тахикардия соответствует степени декомпенсации кровообращения. Быстро прогрессирующая тахикардия — грозный симптом, предвестник возможной остановки </a:t>
            </a:r>
            <a:r>
              <a:rPr lang="ru-RU" sz="2400" dirty="0" smtClean="0"/>
              <a:t>сердца</a:t>
            </a:r>
            <a:endParaRPr lang="ru-RU" sz="2400" dirty="0"/>
          </a:p>
        </p:txBody>
      </p:sp>
    </p:spTree>
    <p:extLst>
      <p:ext uri="{BB962C8B-B14F-4D97-AF65-F5344CB8AC3E}">
        <p14:creationId xmlns:p14="http://schemas.microsoft.com/office/powerpoint/2010/main" val="169244994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61" y="739085"/>
            <a:ext cx="10706636" cy="2308324"/>
          </a:xfrm>
          <a:prstGeom prst="rect">
            <a:avLst/>
          </a:prstGeom>
        </p:spPr>
        <p:txBody>
          <a:bodyPr wrap="square">
            <a:spAutoFit/>
          </a:bodyPr>
          <a:lstStyle/>
          <a:p>
            <a:r>
              <a:rPr lang="ru-RU" sz="2400" dirty="0"/>
              <a:t>Неспецифические неврологические симптомы обусловлены гипоксией ЦНС. Степень неврологических расстройств различна — от незначительной неадекватности больных до развития судорог, ступора и комы. Последняя характерна для массивной ТЭЛА и возникает у 14 % больных. В некоторых случаях тромбоэмболия ствола легочной артерии начинается с кратковременной потери сознания</a:t>
            </a:r>
          </a:p>
        </p:txBody>
      </p:sp>
    </p:spTree>
    <p:extLst>
      <p:ext uri="{BB962C8B-B14F-4D97-AF65-F5344CB8AC3E}">
        <p14:creationId xmlns:p14="http://schemas.microsoft.com/office/powerpoint/2010/main" val="99802726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7" y="748588"/>
            <a:ext cx="10358907" cy="5262979"/>
          </a:xfrm>
          <a:prstGeom prst="rect">
            <a:avLst/>
          </a:prstGeom>
        </p:spPr>
        <p:txBody>
          <a:bodyPr wrap="square">
            <a:spAutoFit/>
          </a:bodyPr>
          <a:lstStyle/>
          <a:p>
            <a:r>
              <a:rPr lang="ru-RU" sz="2400" b="1" dirty="0" err="1"/>
              <a:t>Физикальное</a:t>
            </a:r>
            <a:r>
              <a:rPr lang="ru-RU" sz="2400" b="1" dirty="0"/>
              <a:t> исследование </a:t>
            </a:r>
          </a:p>
          <a:p>
            <a:r>
              <a:rPr lang="ru-RU" sz="2400" dirty="0"/>
              <a:t>При инфарктной пневмонии или плевральном выпоте отмечается притупление </a:t>
            </a:r>
            <a:r>
              <a:rPr lang="ru-RU" sz="2400" dirty="0" err="1"/>
              <a:t>перкуторного</a:t>
            </a:r>
            <a:r>
              <a:rPr lang="ru-RU" sz="2400" dirty="0"/>
              <a:t> звука, но это непостоянный симптом. При аускультации определяют влажные хрипы, зависящие от недостаточности кровообращения и предшествующих сердечно-легочных заболеваний. Изредка прослушивается шум трения плевры и выявляются другие симптомы, характерные для инфаркта легких и инфарктной пневмонии, а также признаки перегрузки правых отделов </a:t>
            </a:r>
            <a:r>
              <a:rPr lang="ru-RU" sz="2400" dirty="0" smtClean="0"/>
              <a:t>сердца</a:t>
            </a:r>
          </a:p>
          <a:p>
            <a:endParaRPr lang="ru-RU" sz="2400" dirty="0"/>
          </a:p>
          <a:p>
            <a:r>
              <a:rPr lang="ru-RU" sz="2400" b="1" dirty="0"/>
              <a:t>Изменение газового состава артериальной крови </a:t>
            </a:r>
          </a:p>
          <a:p>
            <a:r>
              <a:rPr lang="ru-RU" sz="2400" dirty="0"/>
              <a:t>Наиболее постоянный симптом — снижение РаО2 и SaO2. Иногда наблюдается умеренное повышение РаСО2 и снижение рН крови. Градиент РАО2/РаО2 повышен.</a:t>
            </a:r>
          </a:p>
          <a:p>
            <a:endParaRPr lang="ru-RU" sz="2400" dirty="0"/>
          </a:p>
        </p:txBody>
      </p:sp>
    </p:spTree>
    <p:extLst>
      <p:ext uri="{BB962C8B-B14F-4D97-AF65-F5344CB8AC3E}">
        <p14:creationId xmlns:p14="http://schemas.microsoft.com/office/powerpoint/2010/main" val="10615562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1521" y="851412"/>
            <a:ext cx="10406130" cy="4154984"/>
          </a:xfrm>
          <a:prstGeom prst="rect">
            <a:avLst/>
          </a:prstGeom>
        </p:spPr>
        <p:txBody>
          <a:bodyPr wrap="square">
            <a:spAutoFit/>
          </a:bodyPr>
          <a:lstStyle/>
          <a:p>
            <a:r>
              <a:rPr lang="ru-RU" sz="2400" b="1" dirty="0"/>
              <a:t>Рентгенография грудной клетки </a:t>
            </a:r>
          </a:p>
          <a:p>
            <a:r>
              <a:rPr lang="ru-RU" sz="2400" dirty="0"/>
              <a:t>При наличии на рентгенограмме легких нормальной картины нельзя исключать легочную эмболию. Рентгенологическая картина инфаркта легкого складывается через 2—5 </a:t>
            </a:r>
            <a:r>
              <a:rPr lang="ru-RU" sz="2400" dirty="0" err="1"/>
              <a:t>сут</a:t>
            </a:r>
            <a:r>
              <a:rPr lang="ru-RU" sz="2400" dirty="0"/>
              <a:t> после легочной окклюзии. Инфаркт обычно локализуется в базальных отделах легкого, чаще в правом легком. Иногда наблюдается двусторонний процесс. На рентгенограмме видны инфильтрат неясных очертаний, клиновидное уплотнение легочной ткани типа долевой пневмонии, опухоли или отека легкого. Иногда определяются признаки неравномерности легочного кровообращения, а также расширение тени сердца в поперечном направлении и спереди за счет увеличения его правых отделов</a:t>
            </a:r>
          </a:p>
        </p:txBody>
      </p:sp>
    </p:spTree>
    <p:extLst>
      <p:ext uri="{BB962C8B-B14F-4D97-AF65-F5344CB8AC3E}">
        <p14:creationId xmlns:p14="http://schemas.microsoft.com/office/powerpoint/2010/main" val="114120769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3" y="826068"/>
            <a:ext cx="10500574" cy="1569660"/>
          </a:xfrm>
          <a:prstGeom prst="rect">
            <a:avLst/>
          </a:prstGeom>
        </p:spPr>
        <p:txBody>
          <a:bodyPr wrap="square">
            <a:spAutoFit/>
          </a:bodyPr>
          <a:lstStyle/>
          <a:p>
            <a:r>
              <a:rPr lang="ru-RU" sz="2400" dirty="0"/>
              <a:t>Сканирование легких позволяет оценить состояние легочного кровотока у больного с подозрением на ТЭЛА. Если обнаружена нормальная перфузия во всех легочных полях, диагноз ТЭЛА отвергают. Отсутствие изменений на рентгенограмме и наличие их на </a:t>
            </a:r>
            <a:r>
              <a:rPr lang="ru-RU" sz="2400" dirty="0" err="1"/>
              <a:t>сканограмме</a:t>
            </a:r>
            <a:r>
              <a:rPr lang="ru-RU" sz="2400" dirty="0"/>
              <a:t> указывают на ТЭЛА</a:t>
            </a:r>
          </a:p>
        </p:txBody>
      </p:sp>
    </p:spTree>
    <p:extLst>
      <p:ext uri="{BB962C8B-B14F-4D97-AF65-F5344CB8AC3E}">
        <p14:creationId xmlns:p14="http://schemas.microsoft.com/office/powerpoint/2010/main" val="99800167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2" y="780682"/>
            <a:ext cx="10397543" cy="3416320"/>
          </a:xfrm>
          <a:prstGeom prst="rect">
            <a:avLst/>
          </a:prstGeom>
        </p:spPr>
        <p:txBody>
          <a:bodyPr wrap="square">
            <a:spAutoFit/>
          </a:bodyPr>
          <a:lstStyle/>
          <a:p>
            <a:r>
              <a:rPr lang="ru-RU" sz="2400" dirty="0" err="1"/>
              <a:t>Ангиопульмонография</a:t>
            </a:r>
            <a:r>
              <a:rPr lang="ru-RU" sz="2400" dirty="0"/>
              <a:t> - наиболее точный метод диагностики ТЭЛА. Для выявления объема и характера эмболического поражения зондируют правые отделы сердца и легочную артерию. В ствол легочной артерии вводят контрастное вещество. При исследовании осуществляют </a:t>
            </a:r>
            <a:r>
              <a:rPr lang="ru-RU" sz="2400" dirty="0" err="1"/>
              <a:t>манометрию</a:t>
            </a:r>
            <a:r>
              <a:rPr lang="ru-RU" sz="2400" dirty="0"/>
              <a:t> полостей сердца и легочной артерии, определяют давление «заклинивания» и СВ. </a:t>
            </a:r>
            <a:r>
              <a:rPr lang="ru-RU" sz="2400" dirty="0" smtClean="0"/>
              <a:t>Правая легочная артерия имеет 9, левая — 7 больших сегментарных ветвей. В зависимости от расположения </a:t>
            </a:r>
            <a:r>
              <a:rPr lang="ru-RU" sz="2400" dirty="0" err="1" smtClean="0"/>
              <a:t>тромбоэмбола</a:t>
            </a:r>
            <a:r>
              <a:rPr lang="ru-RU" sz="2400" dirty="0" smtClean="0"/>
              <a:t> в сегментарных ветвях, долевых и главных, проводят количественную оценку эмболического поражения</a:t>
            </a:r>
            <a:endParaRPr lang="ru-RU" sz="2400" dirty="0"/>
          </a:p>
        </p:txBody>
      </p:sp>
    </p:spTree>
    <p:extLst>
      <p:ext uri="{BB962C8B-B14F-4D97-AF65-F5344CB8AC3E}">
        <p14:creationId xmlns:p14="http://schemas.microsoft.com/office/powerpoint/2010/main" val="84636033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3" y="734885"/>
            <a:ext cx="10436180" cy="3785652"/>
          </a:xfrm>
          <a:prstGeom prst="rect">
            <a:avLst/>
          </a:prstGeom>
        </p:spPr>
        <p:txBody>
          <a:bodyPr wrap="square">
            <a:spAutoFit/>
          </a:bodyPr>
          <a:lstStyle/>
          <a:p>
            <a:r>
              <a:rPr lang="ru-RU" sz="2400" b="1" dirty="0"/>
              <a:t>Лечение </a:t>
            </a:r>
          </a:p>
          <a:p>
            <a:r>
              <a:rPr lang="ru-RU" sz="2400" b="1" dirty="0" err="1"/>
              <a:t>Антикоагулянтная</a:t>
            </a:r>
            <a:r>
              <a:rPr lang="ru-RU" sz="2400" b="1" dirty="0"/>
              <a:t> терапия </a:t>
            </a:r>
          </a:p>
          <a:p>
            <a:r>
              <a:rPr lang="ru-RU" sz="2400" dirty="0"/>
              <a:t>Медикаментозную терапию острой ТЭЛА начинают при первом подозрении на это осложнение с внутривенного введения гепарина. При установленной легочной тромбоэмболии внутривенно </a:t>
            </a:r>
            <a:r>
              <a:rPr lang="ru-RU" sz="2400" dirty="0" err="1"/>
              <a:t>струйно</a:t>
            </a:r>
            <a:r>
              <a:rPr lang="ru-RU" sz="2400" dirty="0"/>
              <a:t> вводят 10 000—20 000 ЕД гепарина, а спустя 2—4 ч переходят на один из стандартов </a:t>
            </a:r>
            <a:r>
              <a:rPr lang="ru-RU" sz="2400" dirty="0" err="1"/>
              <a:t>антикоагулянтной</a:t>
            </a:r>
            <a:r>
              <a:rPr lang="ru-RU" sz="2400" dirty="0"/>
              <a:t> терапии. При непрерывной </a:t>
            </a:r>
            <a:r>
              <a:rPr lang="ru-RU" sz="2400" dirty="0" err="1"/>
              <a:t>инфузионной</a:t>
            </a:r>
            <a:r>
              <a:rPr lang="ru-RU" sz="2400" dirty="0"/>
              <a:t> </a:t>
            </a:r>
            <a:r>
              <a:rPr lang="ru-RU" sz="2400" dirty="0" err="1"/>
              <a:t>гепаринотерапии</a:t>
            </a:r>
            <a:r>
              <a:rPr lang="ru-RU" sz="2400" dirty="0"/>
              <a:t> препарат вводят в дозе 1000 ЕД/ч. Суммарная суточная доза гепарина независимо от стандарта лечения (внутривенное прерывистое или подкожное введение) должна составлять 30 000 </a:t>
            </a:r>
            <a:r>
              <a:rPr lang="ru-RU" sz="2400" dirty="0" smtClean="0"/>
              <a:t>ЕД</a:t>
            </a:r>
            <a:endParaRPr lang="ru-RU" sz="2400" dirty="0"/>
          </a:p>
        </p:txBody>
      </p:sp>
    </p:spTree>
    <p:extLst>
      <p:ext uri="{BB962C8B-B14F-4D97-AF65-F5344CB8AC3E}">
        <p14:creationId xmlns:p14="http://schemas.microsoft.com/office/powerpoint/2010/main" val="11463903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8" y="848245"/>
            <a:ext cx="10397544" cy="3785652"/>
          </a:xfrm>
          <a:prstGeom prst="rect">
            <a:avLst/>
          </a:prstGeom>
        </p:spPr>
        <p:txBody>
          <a:bodyPr wrap="square">
            <a:spAutoFit/>
          </a:bodyPr>
          <a:lstStyle/>
          <a:p>
            <a:r>
              <a:rPr lang="ru-RU" sz="2400" b="1" dirty="0" err="1"/>
              <a:t>Тромболитическая</a:t>
            </a:r>
            <a:r>
              <a:rPr lang="ru-RU" sz="2400" b="1" dirty="0"/>
              <a:t> терапия </a:t>
            </a:r>
          </a:p>
          <a:p>
            <a:r>
              <a:rPr lang="ru-RU" sz="2400" dirty="0"/>
              <a:t>Показана при массивной ТЭЛА со стойким снижением АД, особенно в тех случаях, когда нельзя произвести </a:t>
            </a:r>
            <a:r>
              <a:rPr lang="ru-RU" sz="2400" dirty="0" err="1"/>
              <a:t>эмболэктомию</a:t>
            </a:r>
            <a:r>
              <a:rPr lang="ru-RU" sz="2400" dirty="0"/>
              <a:t>. Раствор </a:t>
            </a:r>
            <a:r>
              <a:rPr lang="ru-RU" sz="2400" dirty="0" err="1"/>
              <a:t>тромболитика</a:t>
            </a:r>
            <a:r>
              <a:rPr lang="ru-RU" sz="2400" dirty="0"/>
              <a:t> на изотоническом растворе глюкозы вводят во внутреннюю яремную вену или в правое предсердие, а если возможно, то в легочную артерию. </a:t>
            </a:r>
          </a:p>
          <a:p>
            <a:r>
              <a:rPr lang="ru-RU" sz="2400" dirty="0"/>
              <a:t>Нагрузочная ударная доза </a:t>
            </a:r>
            <a:r>
              <a:rPr lang="ru-RU" sz="2400" dirty="0" err="1"/>
              <a:t>стрептокиназы</a:t>
            </a:r>
            <a:r>
              <a:rPr lang="ru-RU" sz="2400" dirty="0"/>
              <a:t> 250 000—500 000 ME вводится в течение 20 мин, поддерживающая доза — 100 000 МЕ/ч путем непрерывной </a:t>
            </a:r>
            <a:r>
              <a:rPr lang="ru-RU" sz="2400" dirty="0" err="1"/>
              <a:t>инфузии</a:t>
            </a:r>
            <a:r>
              <a:rPr lang="ru-RU" sz="2400" dirty="0"/>
              <a:t> в течение 48—72 ч. Антикоагулянты при этом не назначают. Гепарин применяется после прекращения </a:t>
            </a:r>
            <a:r>
              <a:rPr lang="ru-RU" sz="2400" dirty="0" err="1"/>
              <a:t>тромболитической</a:t>
            </a:r>
            <a:r>
              <a:rPr lang="ru-RU" sz="2400" dirty="0"/>
              <a:t> терапии и </a:t>
            </a:r>
            <a:r>
              <a:rPr lang="ru-RU" sz="2400" dirty="0" err="1"/>
              <a:t>тромболитического</a:t>
            </a:r>
            <a:r>
              <a:rPr lang="ru-RU" sz="2400" dirty="0"/>
              <a:t> действия</a:t>
            </a:r>
          </a:p>
        </p:txBody>
      </p:sp>
    </p:spTree>
    <p:extLst>
      <p:ext uri="{BB962C8B-B14F-4D97-AF65-F5344CB8AC3E}">
        <p14:creationId xmlns:p14="http://schemas.microsoft.com/office/powerpoint/2010/main" val="3416081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3037" y="799897"/>
            <a:ext cx="10367492" cy="4154984"/>
          </a:xfrm>
          <a:prstGeom prst="rect">
            <a:avLst/>
          </a:prstGeom>
        </p:spPr>
        <p:txBody>
          <a:bodyPr wrap="square">
            <a:spAutoFit/>
          </a:bodyPr>
          <a:lstStyle/>
          <a:p>
            <a:r>
              <a:rPr lang="ru-RU" sz="2400" b="1" dirty="0"/>
              <a:t>Венозный приток к сердцу  </a:t>
            </a:r>
          </a:p>
          <a:p>
            <a:r>
              <a:rPr lang="ru-RU" sz="2400" dirty="0" smtClean="0"/>
              <a:t>В </a:t>
            </a:r>
            <a:r>
              <a:rPr lang="ru-RU" sz="2400" dirty="0"/>
              <a:t>клинических условиях определить величину венозного притока крови к сердцу трудно. Он зависит от величины капиллярного кровотока и градиента давления в капиллярах и правом предсердии. Давление в капиллярах и капиллярный кровоток определяются величиной СВ и </a:t>
            </a:r>
            <a:r>
              <a:rPr lang="ru-RU" sz="2400" dirty="0" err="1"/>
              <a:t>пропульсивным</a:t>
            </a:r>
            <a:r>
              <a:rPr lang="ru-RU" sz="2400" dirty="0"/>
              <a:t> действием артерий. Градиенты давления в каждом участке сосудистой системы и правом предсердии различные. Они равны примерно 100 мм </a:t>
            </a:r>
            <a:r>
              <a:rPr lang="ru-RU" sz="2400" dirty="0" err="1"/>
              <a:t>рт.ст</a:t>
            </a:r>
            <a:r>
              <a:rPr lang="ru-RU" sz="2400" dirty="0"/>
              <a:t>. в артериальном русле, 25 мм </a:t>
            </a:r>
            <a:r>
              <a:rPr lang="ru-RU" sz="2400" dirty="0" err="1"/>
              <a:t>рт.ст</a:t>
            </a:r>
            <a:r>
              <a:rPr lang="ru-RU" sz="2400" dirty="0"/>
              <a:t>. в капиллярах и 15 мм рт. ст. в начале </a:t>
            </a:r>
            <a:r>
              <a:rPr lang="ru-RU" sz="2400" dirty="0" err="1"/>
              <a:t>венул</a:t>
            </a:r>
            <a:r>
              <a:rPr lang="ru-RU" sz="2400" dirty="0"/>
              <a:t>. Нулевой точкой для измерения давления в венах считают уровень давления в правом предсердии. Эта точка была названа «физиологическим нулем гидростатического давления»</a:t>
            </a:r>
          </a:p>
        </p:txBody>
      </p:sp>
    </p:spTree>
    <p:extLst>
      <p:ext uri="{BB962C8B-B14F-4D97-AF65-F5344CB8AC3E}">
        <p14:creationId xmlns:p14="http://schemas.microsoft.com/office/powerpoint/2010/main" val="66745007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1318" y="825655"/>
            <a:ext cx="10603605" cy="4154984"/>
          </a:xfrm>
          <a:prstGeom prst="rect">
            <a:avLst/>
          </a:prstGeom>
        </p:spPr>
        <p:txBody>
          <a:bodyPr wrap="square">
            <a:spAutoFit/>
          </a:bodyPr>
          <a:lstStyle/>
          <a:p>
            <a:r>
              <a:rPr lang="ru-RU" sz="2400" dirty="0"/>
              <a:t>Хирургическое вмешательство — </a:t>
            </a:r>
            <a:r>
              <a:rPr lang="ru-RU" sz="2400" dirty="0" err="1"/>
              <a:t>эмболэктомия</a:t>
            </a:r>
            <a:r>
              <a:rPr lang="ru-RU" sz="2400" dirty="0"/>
              <a:t> — показано при массивной ТЭЛА, </a:t>
            </a:r>
            <a:r>
              <a:rPr lang="ru-RU" sz="2400" dirty="0" smtClean="0"/>
              <a:t>сопровождающейся прогрессивным </a:t>
            </a:r>
            <a:r>
              <a:rPr lang="ru-RU" sz="2400" dirty="0"/>
              <a:t>ухудшением состояния больного несмотря на проводимую терапию. </a:t>
            </a:r>
          </a:p>
          <a:p>
            <a:endParaRPr lang="ru-RU" sz="2400" dirty="0"/>
          </a:p>
          <a:p>
            <a:r>
              <a:rPr lang="ru-RU" sz="2400" b="1" dirty="0" smtClean="0"/>
              <a:t>Кардиальная терапия </a:t>
            </a:r>
          </a:p>
          <a:p>
            <a:r>
              <a:rPr lang="ru-RU" sz="2400" dirty="0" smtClean="0"/>
              <a:t>Включает </a:t>
            </a:r>
            <a:r>
              <a:rPr lang="ru-RU" sz="2400" dirty="0"/>
              <a:t>применение препаратов положительного инотропного действия (</a:t>
            </a:r>
            <a:r>
              <a:rPr lang="ru-RU" sz="2400" dirty="0" err="1"/>
              <a:t>допамин</a:t>
            </a:r>
            <a:r>
              <a:rPr lang="ru-RU" sz="2400" dirty="0"/>
              <a:t>, </a:t>
            </a:r>
            <a:r>
              <a:rPr lang="ru-RU" sz="2400" dirty="0" err="1"/>
              <a:t>добутрекс</a:t>
            </a:r>
            <a:r>
              <a:rPr lang="ru-RU" sz="2400" dirty="0"/>
              <a:t>). Скорость введения </a:t>
            </a:r>
            <a:r>
              <a:rPr lang="ru-RU" sz="2400" dirty="0" err="1"/>
              <a:t>допамина</a:t>
            </a:r>
            <a:r>
              <a:rPr lang="ru-RU" sz="2400" dirty="0"/>
              <a:t> зависит от степени депрессии сердечно-сосудистой системы и составляет от 3 до 15 мкг/кг/мин. Снижение давления в малом круге кровообращения достигается </a:t>
            </a:r>
            <a:r>
              <a:rPr lang="ru-RU" sz="2400" dirty="0" err="1"/>
              <a:t>инфузией</a:t>
            </a:r>
            <a:r>
              <a:rPr lang="ru-RU" sz="2400" dirty="0"/>
              <a:t> 1 мл 2 % раствора нитроглицерина, разнесенного в 200—300 мл 5 % раствора глюкозы, в легочную </a:t>
            </a:r>
            <a:r>
              <a:rPr lang="ru-RU" sz="2400" dirty="0" smtClean="0"/>
              <a:t>артерию</a:t>
            </a:r>
            <a:endParaRPr lang="ru-RU" sz="2400" dirty="0"/>
          </a:p>
        </p:txBody>
      </p:sp>
    </p:spTree>
    <p:extLst>
      <p:ext uri="{BB962C8B-B14F-4D97-AF65-F5344CB8AC3E}">
        <p14:creationId xmlns:p14="http://schemas.microsoft.com/office/powerpoint/2010/main" val="71916019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8440" y="729167"/>
            <a:ext cx="10552090" cy="4154984"/>
          </a:xfrm>
          <a:prstGeom prst="rect">
            <a:avLst/>
          </a:prstGeom>
        </p:spPr>
        <p:txBody>
          <a:bodyPr wrap="square">
            <a:spAutoFit/>
          </a:bodyPr>
          <a:lstStyle/>
          <a:p>
            <a:r>
              <a:rPr lang="ru-RU" sz="2400" b="1" dirty="0" smtClean="0"/>
              <a:t>Респираторная терапия </a:t>
            </a:r>
          </a:p>
          <a:p>
            <a:r>
              <a:rPr lang="ru-RU" sz="2400" dirty="0" smtClean="0"/>
              <a:t>Обязательно проводят оксигенотерапию, по показаниям ВЧ ИВЛ через маску или ИВЛ, </a:t>
            </a:r>
            <a:r>
              <a:rPr lang="ru-RU" sz="2400" dirty="0" err="1" smtClean="0"/>
              <a:t>бронхолитические</a:t>
            </a:r>
            <a:r>
              <a:rPr lang="ru-RU" sz="2400" dirty="0" smtClean="0"/>
              <a:t> и спазмолитические средства в ингаляциях и внутривенно</a:t>
            </a:r>
          </a:p>
          <a:p>
            <a:endParaRPr lang="ru-RU" sz="2400" dirty="0" smtClean="0"/>
          </a:p>
          <a:p>
            <a:r>
              <a:rPr lang="ru-RU" sz="2400" dirty="0" smtClean="0"/>
              <a:t>При болевом синдроме: </a:t>
            </a:r>
            <a:r>
              <a:rPr lang="ru-RU" sz="2400" dirty="0" err="1" smtClean="0"/>
              <a:t>фентанил</a:t>
            </a:r>
            <a:r>
              <a:rPr lang="ru-RU" sz="2400" dirty="0" smtClean="0"/>
              <a:t> по 1—2 мл 0,005 % раствора с 1—2 мл 0,25 % раствора </a:t>
            </a:r>
            <a:r>
              <a:rPr lang="ru-RU" sz="2400" dirty="0" err="1" smtClean="0"/>
              <a:t>дроперидола</a:t>
            </a:r>
            <a:r>
              <a:rPr lang="ru-RU" sz="2400" dirty="0" smtClean="0"/>
              <a:t> или 0,5—1 мл 1 % раствора морфина, 0,4—0,7 мл 0,1 % раствора атропина или другие анальгетики. При гипотензии — </a:t>
            </a:r>
            <a:r>
              <a:rPr lang="ru-RU" sz="2400" dirty="0" err="1" smtClean="0"/>
              <a:t>дексаметазон</a:t>
            </a:r>
            <a:r>
              <a:rPr lang="ru-RU" sz="2400" dirty="0" smtClean="0"/>
              <a:t> (4—8 мг), </a:t>
            </a:r>
            <a:r>
              <a:rPr lang="ru-RU" sz="2400" dirty="0" err="1" smtClean="0"/>
              <a:t>реополиглюкин</a:t>
            </a:r>
            <a:r>
              <a:rPr lang="ru-RU" sz="2400" dirty="0" smtClean="0"/>
              <a:t> или </a:t>
            </a:r>
            <a:r>
              <a:rPr lang="ru-RU" sz="2400" dirty="0" err="1" smtClean="0"/>
              <a:t>реомакродекс</a:t>
            </a:r>
            <a:r>
              <a:rPr lang="ru-RU" sz="2400" dirty="0" smtClean="0"/>
              <a:t> — 400 мл со скоростью введения 20—25 мл/мин. Необходима тщательная коррекция водного баланса и КОС. При </a:t>
            </a:r>
            <a:r>
              <a:rPr lang="ru-RU" sz="2400" dirty="0" err="1" smtClean="0"/>
              <a:t>олигурии</a:t>
            </a:r>
            <a:r>
              <a:rPr lang="ru-RU" sz="2400" dirty="0" smtClean="0"/>
              <a:t> назначают фуросемид</a:t>
            </a:r>
            <a:endParaRPr lang="ru-RU" sz="2400" dirty="0"/>
          </a:p>
        </p:txBody>
      </p:sp>
    </p:spTree>
    <p:extLst>
      <p:ext uri="{BB962C8B-B14F-4D97-AF65-F5344CB8AC3E}">
        <p14:creationId xmlns:p14="http://schemas.microsoft.com/office/powerpoint/2010/main" val="193358686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7" y="780477"/>
            <a:ext cx="10294513" cy="4893647"/>
          </a:xfrm>
          <a:prstGeom prst="rect">
            <a:avLst/>
          </a:prstGeom>
        </p:spPr>
        <p:txBody>
          <a:bodyPr wrap="square">
            <a:spAutoFit/>
          </a:bodyPr>
          <a:lstStyle/>
          <a:p>
            <a:r>
              <a:rPr lang="ru-RU" sz="2400" b="1" dirty="0"/>
              <a:t>Профилактика ТЭЛА </a:t>
            </a:r>
          </a:p>
          <a:p>
            <a:r>
              <a:rPr lang="ru-RU" sz="2400" dirty="0"/>
              <a:t>ТЭЛА является частым осложнением у больных в критическом состоянии, находящихся на ИВЛ. Несмотря на активные попытки установления диагноза, примерно в половине случаев ТЭЛА при жизни не диагностируется. Диагностика ТЭЛА сложна. Все методы, за исключением ангиографии, ненадежны. В этой связи следует уделять особое внимание профилактике тромбоза глубоких вен как источника массивной эмболии. Наиболее оправдано применение небольших доз гепарина (5000 ME каждые 8—12 ч). Такие дозы гепарина уменьшают частоту тромбоза глубоких вен у больных в отделении интенсивной терапии. В результате профилактического использования низких доз гепарина значительно реже наблюдаются послеоперационные эмболии легочной </a:t>
            </a:r>
            <a:r>
              <a:rPr lang="ru-RU" sz="2400" dirty="0" smtClean="0"/>
              <a:t>артерии</a:t>
            </a:r>
            <a:endParaRPr lang="ru-RU" sz="2400" dirty="0"/>
          </a:p>
          <a:p>
            <a:r>
              <a:rPr lang="ru-RU" sz="2400" dirty="0" smtClean="0"/>
              <a:t>Компрессия </a:t>
            </a:r>
            <a:r>
              <a:rPr lang="ru-RU" sz="2400" dirty="0"/>
              <a:t>нижних </a:t>
            </a:r>
            <a:r>
              <a:rPr lang="ru-RU" sz="2400" dirty="0" smtClean="0"/>
              <a:t>конечностей</a:t>
            </a:r>
            <a:endParaRPr lang="ru-RU" sz="2400" dirty="0"/>
          </a:p>
        </p:txBody>
      </p:sp>
    </p:spTree>
    <p:extLst>
      <p:ext uri="{BB962C8B-B14F-4D97-AF65-F5344CB8AC3E}">
        <p14:creationId xmlns:p14="http://schemas.microsoft.com/office/powerpoint/2010/main" val="66716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9955" y="761056"/>
            <a:ext cx="10603606" cy="5262979"/>
          </a:xfrm>
          <a:prstGeom prst="rect">
            <a:avLst/>
          </a:prstGeom>
        </p:spPr>
        <p:txBody>
          <a:bodyPr wrap="square">
            <a:spAutoFit/>
          </a:bodyPr>
          <a:lstStyle/>
          <a:p>
            <a:r>
              <a:rPr lang="ru-RU" sz="2400" dirty="0"/>
              <a:t>Венозная система играет большую роль в регуляции притока крови к сердцу. Венозные сосуды обладают способностью к расширению при увеличении объема крови и к сужению при его уменьшении. Состояние венозного тонуса регулируется вегетативной нервной </a:t>
            </a:r>
            <a:r>
              <a:rPr lang="ru-RU" sz="2400" dirty="0" smtClean="0"/>
              <a:t>системой</a:t>
            </a:r>
            <a:endParaRPr lang="ru-RU" sz="2400" dirty="0"/>
          </a:p>
          <a:p>
            <a:r>
              <a:rPr lang="ru-RU" sz="2400" dirty="0"/>
              <a:t>При умеренно сниженном объеме крови приток ее к сердцу обеспечивается повышением венозного </a:t>
            </a:r>
            <a:r>
              <a:rPr lang="ru-RU" sz="2400" dirty="0" smtClean="0"/>
              <a:t>тонуса</a:t>
            </a:r>
            <a:endParaRPr lang="ru-RU" sz="2400" dirty="0"/>
          </a:p>
          <a:p>
            <a:r>
              <a:rPr lang="ru-RU" sz="2400" dirty="0"/>
              <a:t>При выраженной </a:t>
            </a:r>
            <a:r>
              <a:rPr lang="ru-RU" sz="2400" dirty="0" err="1"/>
              <a:t>гиповолемии</a:t>
            </a:r>
            <a:r>
              <a:rPr lang="ru-RU" sz="2400" dirty="0"/>
              <a:t> венозный приток становится недостаточным, что ведет к снижению МОС. Переливание крови и растворов увеличивает венозный возврат и повышает </a:t>
            </a:r>
            <a:r>
              <a:rPr lang="ru-RU" sz="2400" dirty="0" smtClean="0"/>
              <a:t>МОС</a:t>
            </a:r>
            <a:endParaRPr lang="ru-RU" sz="2400" dirty="0"/>
          </a:p>
          <a:p>
            <a:r>
              <a:rPr lang="ru-RU" sz="2400" dirty="0"/>
              <a:t>При сердечной недостаточности и повышении давления в правом предсердии создаются условия для снижения венозного возврата и МОС. Компенсаторные механизмы направлены на преодоление снижения венозного притока к </a:t>
            </a:r>
            <a:r>
              <a:rPr lang="ru-RU" sz="2400" dirty="0" smtClean="0"/>
              <a:t>сердцу</a:t>
            </a:r>
            <a:endParaRPr lang="ru-RU" sz="2400" dirty="0"/>
          </a:p>
          <a:p>
            <a:r>
              <a:rPr lang="ru-RU" sz="2400" dirty="0"/>
              <a:t>При слабости правого желудочка и застое крови в полых венах ЦВД значительно </a:t>
            </a:r>
            <a:r>
              <a:rPr lang="ru-RU" sz="2400" dirty="0" smtClean="0"/>
              <a:t>повышается</a:t>
            </a:r>
            <a:endParaRPr lang="ru-RU" sz="2400" dirty="0"/>
          </a:p>
        </p:txBody>
      </p:sp>
    </p:spTree>
    <p:extLst>
      <p:ext uri="{BB962C8B-B14F-4D97-AF65-F5344CB8AC3E}">
        <p14:creationId xmlns:p14="http://schemas.microsoft.com/office/powerpoint/2010/main" val="341313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8" y="825655"/>
            <a:ext cx="10423302" cy="4154984"/>
          </a:xfrm>
          <a:prstGeom prst="rect">
            <a:avLst/>
          </a:prstGeom>
        </p:spPr>
        <p:txBody>
          <a:bodyPr wrap="square">
            <a:spAutoFit/>
          </a:bodyPr>
          <a:lstStyle/>
          <a:p>
            <a:r>
              <a:rPr lang="ru-RU" sz="2400" b="1" dirty="0"/>
              <a:t>Насосная функция сердца  </a:t>
            </a:r>
          </a:p>
          <a:p>
            <a:r>
              <a:rPr lang="ru-RU" sz="2400" dirty="0" smtClean="0"/>
              <a:t>Адекватность </a:t>
            </a:r>
            <a:r>
              <a:rPr lang="ru-RU" sz="2400" dirty="0"/>
              <a:t>кровообращения зависит в первую очередь от функции желудочков, определяющих работу сердца как насоса. Измерение ДЗЛК стало громадным шагом вперед в оценке функции сердечно-сосудистой системы. Ранее установленные критерии венозного притока по уровню ЦВД были пересмотрены, так как в некоторых случаях ориентирование на уровень ЦВД при проведении </a:t>
            </a:r>
            <a:r>
              <a:rPr lang="ru-RU" sz="2400" dirty="0" err="1"/>
              <a:t>инфузионной</a:t>
            </a:r>
            <a:r>
              <a:rPr lang="ru-RU" sz="2400" dirty="0"/>
              <a:t> терапии приводило к катастрофическим результатам. Этот показатель мог быть нормальным и даже сниженным, в то время как ДЗЛК повышалось более чем в 2 раза, что являлось причиной отека легких. Рассматривая варианты </a:t>
            </a:r>
            <a:r>
              <a:rPr lang="ru-RU" sz="2400" dirty="0" err="1"/>
              <a:t>преднагрузки</a:t>
            </a:r>
            <a:r>
              <a:rPr lang="ru-RU" sz="2400" dirty="0"/>
              <a:t>, нельзя не учитывать величину ДЗЛК, которая в норме равна 5—12 мм </a:t>
            </a:r>
            <a:r>
              <a:rPr lang="ru-RU" sz="2400" dirty="0" err="1"/>
              <a:t>рт.ст</a:t>
            </a:r>
            <a:endParaRPr lang="ru-RU" sz="2400" dirty="0"/>
          </a:p>
        </p:txBody>
      </p:sp>
    </p:spTree>
    <p:extLst>
      <p:ext uri="{BB962C8B-B14F-4D97-AF65-F5344CB8AC3E}">
        <p14:creationId xmlns:p14="http://schemas.microsoft.com/office/powerpoint/2010/main" val="4094852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9" y="803272"/>
            <a:ext cx="10423302" cy="3416320"/>
          </a:xfrm>
          <a:prstGeom prst="rect">
            <a:avLst/>
          </a:prstGeom>
        </p:spPr>
        <p:txBody>
          <a:bodyPr wrap="square">
            <a:spAutoFit/>
          </a:bodyPr>
          <a:lstStyle/>
          <a:p>
            <a:r>
              <a:rPr lang="ru-RU" sz="2400" dirty="0"/>
              <a:t>Освоение метода катетеризации Свана—Ганца открыло новые возможности в гемодинамическом мониторинге. Стало возможным определение </a:t>
            </a:r>
            <a:r>
              <a:rPr lang="ru-RU" sz="2400" dirty="0" err="1"/>
              <a:t>внутрипредсердного</a:t>
            </a:r>
            <a:r>
              <a:rPr lang="ru-RU" sz="2400" dirty="0"/>
              <a:t> давления, СВ, насыщения и напряжения кислорода в смешанной венозной </a:t>
            </a:r>
            <a:r>
              <a:rPr lang="ru-RU" sz="2400" dirty="0" smtClean="0"/>
              <a:t>крови</a:t>
            </a:r>
            <a:endParaRPr lang="ru-RU" sz="2400" dirty="0"/>
          </a:p>
          <a:p>
            <a:endParaRPr lang="ru-RU" sz="2400" dirty="0"/>
          </a:p>
          <a:p>
            <a:r>
              <a:rPr lang="ru-RU" sz="2400" dirty="0"/>
              <a:t>Несмотря на значимость измерений ДЗЛК и СВ, нельзя считать эти показатели абсолютными критериями адекватности тканевой перфузии. Однако применение этого метода позволяет контролировать величину </a:t>
            </a:r>
            <a:r>
              <a:rPr lang="ru-RU" sz="2400" dirty="0" err="1"/>
              <a:t>преднагрузки</a:t>
            </a:r>
            <a:r>
              <a:rPr lang="ru-RU" sz="2400" dirty="0"/>
              <a:t> и создавать наиболее экономичные режимы работы сердца</a:t>
            </a:r>
          </a:p>
        </p:txBody>
      </p:sp>
    </p:spTree>
    <p:extLst>
      <p:ext uri="{BB962C8B-B14F-4D97-AF65-F5344CB8AC3E}">
        <p14:creationId xmlns:p14="http://schemas.microsoft.com/office/powerpoint/2010/main" val="195282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2697224450"/>
              </p:ext>
            </p:extLst>
          </p:nvPr>
        </p:nvGraphicFramePr>
        <p:xfrm>
          <a:off x="985265" y="777318"/>
          <a:ext cx="8747959" cy="5425846"/>
        </p:xfrm>
        <a:graphic>
          <a:graphicData uri="http://schemas.openxmlformats.org/drawingml/2006/table">
            <a:tbl>
              <a:tblPr firstRow="1" firstCol="1" bandRow="1"/>
              <a:tblGrid>
                <a:gridCol w="3712319"/>
                <a:gridCol w="5035640"/>
              </a:tblGrid>
              <a:tr h="265129">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Отделы сердца и легочная артерия</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Давление в мм </a:t>
                      </a:r>
                      <a:r>
                        <a:rPr lang="ru-RU" sz="1600" b="1" dirty="0" err="1">
                          <a:effectLst/>
                          <a:latin typeface="Times New Roman" panose="02020603050405020304" pitchFamily="18" charset="0"/>
                          <a:ea typeface="Times New Roman" panose="02020603050405020304" pitchFamily="18" charset="0"/>
                          <a:cs typeface="Times New Roman" panose="02020603050405020304" pitchFamily="18" charset="0"/>
                        </a:rPr>
                        <a:t>рт.ст</a:t>
                      </a: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639275">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Правое предсердие</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Пиковое — 2—6 </a:t>
                      </a:r>
                      <a:b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Среднее — 3—7 </a:t>
                      </a:r>
                      <a:b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Диастолическое — 0—2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826348">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Правый желудочек</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Пиковое — 30—35 </a:t>
                      </a:r>
                      <a:b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Среднее — 10—12 </a:t>
                      </a:r>
                      <a:b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Диастолическое — 0—1 </a:t>
                      </a:r>
                      <a:b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Конечно-диастолическое — 0—2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826348">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Легочная артерия</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Пиковое — 25—30 </a:t>
                      </a:r>
                      <a:b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Среднее — 17—23 </a:t>
                      </a:r>
                      <a:b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Диастолическое — 10—15 </a:t>
                      </a:r>
                      <a:b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Заклинивания — 5—12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639275">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Левое предсердие</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Пиковое — 7—17 </a:t>
                      </a:r>
                      <a:b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Среднее — 3—7 </a:t>
                      </a:r>
                      <a:b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Диастолическое — 0—2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826348">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Левый желудочек</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Пиковое — 100—140 </a:t>
                      </a:r>
                      <a:b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Среднее — 33—48 </a:t>
                      </a:r>
                      <a:b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Диастолическое — 0—2 </a:t>
                      </a:r>
                      <a:b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Конечно-диастолическое — 2—12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028" marR="39028" marT="39028" marB="39028"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bl>
          </a:graphicData>
        </a:graphic>
      </p:graphicFrame>
      <p:sp>
        <p:nvSpPr>
          <p:cNvPr id="4" name="Прямоугольник 3"/>
          <p:cNvSpPr/>
          <p:nvPr/>
        </p:nvSpPr>
        <p:spPr>
          <a:xfrm>
            <a:off x="10003680" y="2046599"/>
            <a:ext cx="1702454" cy="1938992"/>
          </a:xfrm>
          <a:prstGeom prst="rect">
            <a:avLst/>
          </a:prstGeom>
        </p:spPr>
        <p:txBody>
          <a:bodyPr wrap="none">
            <a:spAutoFit/>
          </a:bodyPr>
          <a:lstStyle/>
          <a:p>
            <a:r>
              <a:rPr lang="ru-RU" sz="2400" dirty="0"/>
              <a:t>Давление </a:t>
            </a:r>
            <a:endParaRPr lang="ru-RU" sz="2400" dirty="0" smtClean="0"/>
          </a:p>
          <a:p>
            <a:r>
              <a:rPr lang="ru-RU" sz="2400" dirty="0" smtClean="0"/>
              <a:t>в </a:t>
            </a:r>
            <a:r>
              <a:rPr lang="ru-RU" sz="2400" dirty="0"/>
              <a:t>полостях </a:t>
            </a:r>
            <a:endParaRPr lang="ru-RU" sz="2400" dirty="0" smtClean="0"/>
          </a:p>
          <a:p>
            <a:r>
              <a:rPr lang="ru-RU" sz="2400" dirty="0" smtClean="0"/>
              <a:t>сердца </a:t>
            </a:r>
          </a:p>
          <a:p>
            <a:r>
              <a:rPr lang="ru-RU" sz="2400" dirty="0" smtClean="0"/>
              <a:t>и </a:t>
            </a:r>
            <a:r>
              <a:rPr lang="ru-RU" sz="2400" dirty="0"/>
              <a:t>легочной </a:t>
            </a:r>
            <a:endParaRPr lang="ru-RU" sz="2400" dirty="0" smtClean="0"/>
          </a:p>
          <a:p>
            <a:r>
              <a:rPr lang="ru-RU" sz="2400" dirty="0" smtClean="0"/>
              <a:t>артерии</a:t>
            </a:r>
            <a:endParaRPr lang="ru-RU" sz="2400" dirty="0"/>
          </a:p>
        </p:txBody>
      </p:sp>
    </p:spTree>
    <p:extLst>
      <p:ext uri="{BB962C8B-B14F-4D97-AF65-F5344CB8AC3E}">
        <p14:creationId xmlns:p14="http://schemas.microsoft.com/office/powerpoint/2010/main" val="743429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4" y="818700"/>
            <a:ext cx="10616485" cy="2585323"/>
          </a:xfrm>
          <a:prstGeom prst="rect">
            <a:avLst/>
          </a:prstGeom>
        </p:spPr>
        <p:txBody>
          <a:bodyPr wrap="square">
            <a:spAutoFit/>
          </a:bodyPr>
          <a:lstStyle/>
          <a:p>
            <a:r>
              <a:rPr lang="ru-RU" sz="2400" b="1" dirty="0"/>
              <a:t>Присасывающая сила сердца </a:t>
            </a:r>
          </a:p>
          <a:p>
            <a:r>
              <a:rPr lang="ru-RU" sz="2400" dirty="0"/>
              <a:t>Во время систолы желудочков атриовентрикулярная перегородка смещается по направлению к желудочкам и увеличивается объем предсердий. Образующийся вакуум в предсердиях способствует присасыванию крови из центральных вен в сердце. При расслаблении желудочков напряжение их стенки обеспечивает всасывание крови из предсердий в </a:t>
            </a:r>
            <a:r>
              <a:rPr lang="ru-RU" sz="2400" dirty="0" smtClean="0"/>
              <a:t>желудочки</a:t>
            </a:r>
            <a:endParaRPr lang="ru-RU" sz="2400" dirty="0"/>
          </a:p>
          <a:p>
            <a:endParaRPr lang="ru-RU" dirty="0"/>
          </a:p>
        </p:txBody>
      </p:sp>
    </p:spTree>
    <p:extLst>
      <p:ext uri="{BB962C8B-B14F-4D97-AF65-F5344CB8AC3E}">
        <p14:creationId xmlns:p14="http://schemas.microsoft.com/office/powerpoint/2010/main" val="1155775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3" y="777516"/>
            <a:ext cx="10436181" cy="4154984"/>
          </a:xfrm>
          <a:prstGeom prst="rect">
            <a:avLst/>
          </a:prstGeom>
        </p:spPr>
        <p:txBody>
          <a:bodyPr wrap="square">
            <a:spAutoFit/>
          </a:bodyPr>
          <a:lstStyle/>
          <a:p>
            <a:r>
              <a:rPr lang="ru-RU" sz="2400" dirty="0"/>
              <a:t>Острая сердечно-сосудистая недостаточность (ОССН) — состояние, характеризующееся нарушением насосной функции сердца и сосудистой регуляции притока крови к сердцу </a:t>
            </a:r>
            <a:endParaRPr lang="ru-RU" sz="2400" dirty="0" smtClean="0"/>
          </a:p>
          <a:p>
            <a:endParaRPr lang="ru-RU" sz="2400" dirty="0"/>
          </a:p>
          <a:p>
            <a:r>
              <a:rPr lang="ru-RU" sz="2400" dirty="0"/>
              <a:t>Различают сердечную недостаточность, в том числе левого и правого отделов сердца, и </a:t>
            </a:r>
            <a:r>
              <a:rPr lang="ru-RU" sz="2400" dirty="0" smtClean="0"/>
              <a:t>сосудистую</a:t>
            </a:r>
            <a:endParaRPr lang="ru-RU" sz="2400" dirty="0"/>
          </a:p>
          <a:p>
            <a:endParaRPr lang="ru-RU" sz="2400" dirty="0"/>
          </a:p>
          <a:p>
            <a:r>
              <a:rPr lang="ru-RU" sz="2400" dirty="0"/>
              <a:t>К понятию «сердечная недостаточность» относят состояния, при которых нарушаются этапы сердечного цикла, ведущие к снижению ударного и минутного объемов сердца. При этом СВ не обеспечивает метаболических потребностей </a:t>
            </a:r>
            <a:r>
              <a:rPr lang="ru-RU" sz="2400" dirty="0" smtClean="0"/>
              <a:t>тканей</a:t>
            </a:r>
            <a:endParaRPr lang="ru-RU" sz="2400" dirty="0"/>
          </a:p>
        </p:txBody>
      </p:sp>
    </p:spTree>
    <p:extLst>
      <p:ext uri="{BB962C8B-B14F-4D97-AF65-F5344CB8AC3E}">
        <p14:creationId xmlns:p14="http://schemas.microsoft.com/office/powerpoint/2010/main" val="1662177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8592" y="790188"/>
            <a:ext cx="10590726" cy="5262979"/>
          </a:xfrm>
          <a:prstGeom prst="rect">
            <a:avLst/>
          </a:prstGeom>
        </p:spPr>
        <p:txBody>
          <a:bodyPr wrap="square">
            <a:spAutoFit/>
          </a:bodyPr>
          <a:lstStyle/>
          <a:p>
            <a:r>
              <a:rPr lang="ru-RU" sz="2400" b="1" dirty="0"/>
              <a:t>Значение отрицательного давления в грудной полости </a:t>
            </a:r>
          </a:p>
          <a:p>
            <a:r>
              <a:rPr lang="ru-RU" sz="2400" dirty="0"/>
              <a:t>Дыхательные экскурсии относятся к экстракардиальным факторам регуляции </a:t>
            </a:r>
            <a:r>
              <a:rPr lang="ru-RU" sz="2400" dirty="0" smtClean="0"/>
              <a:t>МОС</a:t>
            </a:r>
          </a:p>
          <a:p>
            <a:endParaRPr lang="ru-RU" sz="2400" dirty="0"/>
          </a:p>
          <a:p>
            <a:r>
              <a:rPr lang="ru-RU" sz="2400" dirty="0"/>
              <a:t>Во время вдоха </a:t>
            </a:r>
            <a:r>
              <a:rPr lang="ru-RU" sz="2400" dirty="0" err="1"/>
              <a:t>внутриплевральное</a:t>
            </a:r>
            <a:r>
              <a:rPr lang="ru-RU" sz="2400" dirty="0"/>
              <a:t> давление становится отрицательным. Последнее передается на предсердия и полые вены и приток крови в эти вены и правое предсердие </a:t>
            </a:r>
            <a:r>
              <a:rPr lang="ru-RU" sz="2400" dirty="0" smtClean="0"/>
              <a:t>увеличивается</a:t>
            </a:r>
            <a:endParaRPr lang="ru-RU" sz="2400" dirty="0"/>
          </a:p>
          <a:p>
            <a:endParaRPr lang="ru-RU" sz="2400" dirty="0"/>
          </a:p>
          <a:p>
            <a:r>
              <a:rPr lang="ru-RU" sz="2400" dirty="0" smtClean="0"/>
              <a:t>Повышение </a:t>
            </a:r>
            <a:r>
              <a:rPr lang="ru-RU" sz="2400" dirty="0"/>
              <a:t>давления в брюшной полости, вследствие чего кровь как бы выдавливается из брюшных вен в грудные. Отрицательное давление в плевральной полости способствует увеличению </a:t>
            </a:r>
            <a:r>
              <a:rPr lang="ru-RU" sz="2400" dirty="0" err="1"/>
              <a:t>постнагрузки</a:t>
            </a:r>
            <a:r>
              <a:rPr lang="ru-RU" sz="2400" dirty="0"/>
              <a:t>, а положительное (во время ИВЛ) оказывает противоположное действие. Это может служить объяснением снижения систолического давления во время фазы вдоха</a:t>
            </a:r>
          </a:p>
        </p:txBody>
      </p:sp>
    </p:spTree>
    <p:extLst>
      <p:ext uri="{BB962C8B-B14F-4D97-AF65-F5344CB8AC3E}">
        <p14:creationId xmlns:p14="http://schemas.microsoft.com/office/powerpoint/2010/main" val="780882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0158" y="809815"/>
            <a:ext cx="10303098" cy="2677656"/>
          </a:xfrm>
          <a:prstGeom prst="rect">
            <a:avLst/>
          </a:prstGeom>
        </p:spPr>
        <p:txBody>
          <a:bodyPr wrap="square">
            <a:spAutoFit/>
          </a:bodyPr>
          <a:lstStyle/>
          <a:p>
            <a:r>
              <a:rPr lang="ru-RU" sz="2400" b="1" dirty="0"/>
              <a:t>Общее периферическое сопротивление  </a:t>
            </a:r>
          </a:p>
          <a:p>
            <a:r>
              <a:rPr lang="ru-RU" sz="2400" dirty="0" smtClean="0"/>
              <a:t>Термин </a:t>
            </a:r>
            <a:r>
              <a:rPr lang="ru-RU" sz="2400" dirty="0"/>
              <a:t>«общее периферическое сопротивление сосудов» обозначает суммарное сопротивление артериол. Однако изменения тонуса в различных отделах сердечно-сосудистой системы различны. В одних сосудистых областях может быть выраженная </a:t>
            </a:r>
            <a:r>
              <a:rPr lang="ru-RU" sz="2400" dirty="0" err="1"/>
              <a:t>вазоконстрикция</a:t>
            </a:r>
            <a:r>
              <a:rPr lang="ru-RU" sz="2400" dirty="0"/>
              <a:t>, в других — </a:t>
            </a:r>
            <a:r>
              <a:rPr lang="ru-RU" sz="2400" dirty="0" err="1"/>
              <a:t>вазодилатация</a:t>
            </a:r>
            <a:r>
              <a:rPr lang="ru-RU" sz="2400" dirty="0"/>
              <a:t>. Тем не менее ОПСС имеет важное значение для дифференциальной диагностики вида гемодинамических нарушений</a:t>
            </a:r>
          </a:p>
        </p:txBody>
      </p:sp>
    </p:spTree>
    <p:extLst>
      <p:ext uri="{BB962C8B-B14F-4D97-AF65-F5344CB8AC3E}">
        <p14:creationId xmlns:p14="http://schemas.microsoft.com/office/powerpoint/2010/main" val="411315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8" y="770766"/>
            <a:ext cx="10552091" cy="5262979"/>
          </a:xfrm>
          <a:prstGeom prst="rect">
            <a:avLst/>
          </a:prstGeom>
        </p:spPr>
        <p:txBody>
          <a:bodyPr wrap="square">
            <a:spAutoFit/>
          </a:bodyPr>
          <a:lstStyle/>
          <a:p>
            <a:r>
              <a:rPr lang="ru-RU" sz="2400" dirty="0"/>
              <a:t>Для того чтобы представить важность ОПСС в регуляции МОС, необходимо рассмотреть два крайних варианта — бесконечно большое ОПСС и отсутствие его току </a:t>
            </a:r>
            <a:r>
              <a:rPr lang="ru-RU" sz="2400" dirty="0" smtClean="0"/>
              <a:t>крови</a:t>
            </a:r>
            <a:endParaRPr lang="ru-RU" sz="2400" dirty="0"/>
          </a:p>
          <a:p>
            <a:r>
              <a:rPr lang="ru-RU" sz="2400" dirty="0"/>
              <a:t>При большом ОПСС кровь не может протекать через сосудистую систему. В этих условиях даже при хорошей функции сердца кровоток прекращается. При некоторых патологических состояниях кровоток в тканях уменьшается в результате возрастания ОПСС. Прогрессирующее возрастание последнего ведет к снижению </a:t>
            </a:r>
            <a:r>
              <a:rPr lang="ru-RU" sz="2400" dirty="0" smtClean="0"/>
              <a:t>МОС</a:t>
            </a:r>
            <a:endParaRPr lang="ru-RU" sz="2400" dirty="0"/>
          </a:p>
          <a:p>
            <a:r>
              <a:rPr lang="ru-RU" sz="2400" dirty="0"/>
              <a:t>При нулевом сопротивлении кровь могла бы свободно проходить из аорты в полые вены, а затем в правое сердце. В результате давление в правом предсердии стало бы равным давлению в аорте, что значительно облегчило бы выброс крови в артериальную систему, а МОС возрос бы в 5—6 раз и более. Однако в живом организме ОПСС никогда не может стать равным 0, как и бесконечно большим. В некоторых случаях ОПСС снижается (септический шок)</a:t>
            </a:r>
          </a:p>
        </p:txBody>
      </p:sp>
    </p:spTree>
    <p:extLst>
      <p:ext uri="{BB962C8B-B14F-4D97-AF65-F5344CB8AC3E}">
        <p14:creationId xmlns:p14="http://schemas.microsoft.com/office/powerpoint/2010/main" val="3569588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0" y="768010"/>
            <a:ext cx="10513453" cy="3785652"/>
          </a:xfrm>
          <a:prstGeom prst="rect">
            <a:avLst/>
          </a:prstGeom>
        </p:spPr>
        <p:txBody>
          <a:bodyPr wrap="square">
            <a:spAutoFit/>
          </a:bodyPr>
          <a:lstStyle/>
          <a:p>
            <a:r>
              <a:rPr lang="ru-RU" sz="2400" b="1" dirty="0"/>
              <a:t>Деление сосудов по их функциональному значению  </a:t>
            </a:r>
          </a:p>
          <a:p>
            <a:r>
              <a:rPr lang="ru-RU" sz="2400" dirty="0" smtClean="0"/>
              <a:t>Все </a:t>
            </a:r>
            <a:r>
              <a:rPr lang="ru-RU" sz="2400" dirty="0"/>
              <a:t>сосуды организма можно разделить на две группы: </a:t>
            </a:r>
          </a:p>
          <a:p>
            <a:pPr marL="342900" indent="-342900">
              <a:buFont typeface="Arial" panose="020B0604020202020204" pitchFamily="34" charset="0"/>
              <a:buChar char="•"/>
            </a:pPr>
            <a:r>
              <a:rPr lang="ru-RU" sz="2400" dirty="0"/>
              <a:t>сосуды сопротивления </a:t>
            </a:r>
          </a:p>
          <a:p>
            <a:pPr marL="342900" indent="-342900">
              <a:buFont typeface="Arial" panose="020B0604020202020204" pitchFamily="34" charset="0"/>
              <a:buChar char="•"/>
            </a:pPr>
            <a:r>
              <a:rPr lang="ru-RU" sz="2400" dirty="0" smtClean="0"/>
              <a:t>емкостные сосуды </a:t>
            </a:r>
          </a:p>
          <a:p>
            <a:pPr marL="342900" indent="-342900">
              <a:buFont typeface="Arial" panose="020B0604020202020204" pitchFamily="34" charset="0"/>
              <a:buChar char="•"/>
            </a:pPr>
            <a:endParaRPr lang="ru-RU" sz="2400" dirty="0"/>
          </a:p>
          <a:p>
            <a:r>
              <a:rPr lang="ru-RU" sz="2400" dirty="0"/>
              <a:t>Первые регулируют величину ОПСС, АД и степень кровоснабжения отдельных органов и систем </a:t>
            </a:r>
            <a:r>
              <a:rPr lang="ru-RU" sz="2400" dirty="0" smtClean="0"/>
              <a:t>организма</a:t>
            </a:r>
          </a:p>
          <a:p>
            <a:endParaRPr lang="ru-RU" sz="2400" dirty="0" smtClean="0"/>
          </a:p>
          <a:p>
            <a:r>
              <a:rPr lang="ru-RU" sz="2400" dirty="0" smtClean="0"/>
              <a:t>Вторые</a:t>
            </a:r>
            <a:r>
              <a:rPr lang="ru-RU" sz="2400" dirty="0"/>
              <a:t>, вследствие большой емкости, участвуют в поддержании венозного возврата к сердцу, следовательно, и МОС</a:t>
            </a:r>
          </a:p>
        </p:txBody>
      </p:sp>
    </p:spTree>
    <p:extLst>
      <p:ext uri="{BB962C8B-B14F-4D97-AF65-F5344CB8AC3E}">
        <p14:creationId xmlns:p14="http://schemas.microsoft.com/office/powerpoint/2010/main" val="454549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0107" y="838329"/>
            <a:ext cx="10487696" cy="5262979"/>
          </a:xfrm>
          <a:prstGeom prst="rect">
            <a:avLst/>
          </a:prstGeom>
        </p:spPr>
        <p:txBody>
          <a:bodyPr wrap="square">
            <a:spAutoFit/>
          </a:bodyPr>
          <a:lstStyle/>
          <a:p>
            <a:r>
              <a:rPr lang="ru-RU" sz="2400" b="1" dirty="0"/>
              <a:t>Сосуды «компрессионной камеры» </a:t>
            </a:r>
            <a:r>
              <a:rPr lang="ru-RU" sz="2400" dirty="0"/>
              <a:t>— аорта и ее крупные ветви — поддерживают градиент давления вследствие растяжимости во время систолы. Это смягчает пульсирующий выброс и делает поступление крови на периферию более </a:t>
            </a:r>
            <a:r>
              <a:rPr lang="ru-RU" sz="2400" dirty="0" smtClean="0"/>
              <a:t>равномерным</a:t>
            </a:r>
            <a:endParaRPr lang="ru-RU" sz="2400" dirty="0"/>
          </a:p>
          <a:p>
            <a:endParaRPr lang="ru-RU" sz="2400" dirty="0"/>
          </a:p>
          <a:p>
            <a:r>
              <a:rPr lang="ru-RU" sz="2400" b="1" dirty="0" err="1"/>
              <a:t>Прекапиллярные</a:t>
            </a:r>
            <a:r>
              <a:rPr lang="ru-RU" sz="2400" b="1" dirty="0"/>
              <a:t> сосуды сопротивления </a:t>
            </a:r>
            <a:r>
              <a:rPr lang="ru-RU" sz="2400" dirty="0"/>
              <a:t>— мелкие артериолы и артерии — поддерживают гидростатическое давление в капиллярах и тканевый кровоток. На их долю выпадает большая часть сопротивления кровотоку. </a:t>
            </a:r>
            <a:r>
              <a:rPr lang="ru-RU" sz="2400" dirty="0" err="1"/>
              <a:t>Прекапиллярные</a:t>
            </a:r>
            <a:r>
              <a:rPr lang="ru-RU" sz="2400" dirty="0"/>
              <a:t> сфинктеры, изменяя число функционирующих капилляров, меняют площадь обменной поверхности. В них находятся а-рецепторы, которые при воздействии катехоламинов вызывают спазм сфинктеров, нарушение кровотока и гипоксию клеток. а-</a:t>
            </a:r>
            <a:r>
              <a:rPr lang="ru-RU" sz="2400" dirty="0" err="1"/>
              <a:t>адреноблокаторы</a:t>
            </a:r>
            <a:r>
              <a:rPr lang="ru-RU" sz="2400" dirty="0"/>
              <a:t> являются фармакологическими средствами, снижающими раздражение а-рецепторов и снимающими спазм в сфинктерах</a:t>
            </a:r>
          </a:p>
        </p:txBody>
      </p:sp>
    </p:spTree>
    <p:extLst>
      <p:ext uri="{BB962C8B-B14F-4D97-AF65-F5344CB8AC3E}">
        <p14:creationId xmlns:p14="http://schemas.microsoft.com/office/powerpoint/2010/main" val="1850858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5763" y="837127"/>
            <a:ext cx="10431888" cy="4524315"/>
          </a:xfrm>
          <a:prstGeom prst="rect">
            <a:avLst/>
          </a:prstGeom>
        </p:spPr>
        <p:txBody>
          <a:bodyPr wrap="square">
            <a:spAutoFit/>
          </a:bodyPr>
          <a:lstStyle/>
          <a:p>
            <a:r>
              <a:rPr lang="ru-RU" sz="2400" b="1" dirty="0"/>
              <a:t>Капилляры</a:t>
            </a:r>
            <a:r>
              <a:rPr lang="ru-RU" sz="2400" dirty="0"/>
              <a:t> являются наиболее важными сосудами обмена. Они осуществляют процесс диффузии и фильтрации — абсорбции. Растворенные вещества проходят через их стенку в обоих направлениях. Они относятся к системе емкостных сосудов и в патологических состояниях могут вмещать до 90 % объема крови. В нормальных условиях они содержат до 5—7 % </a:t>
            </a:r>
            <a:r>
              <a:rPr lang="ru-RU" sz="2400" dirty="0" smtClean="0"/>
              <a:t>крови</a:t>
            </a:r>
            <a:endParaRPr lang="ru-RU" sz="2400" dirty="0"/>
          </a:p>
          <a:p>
            <a:endParaRPr lang="ru-RU" sz="2400" dirty="0"/>
          </a:p>
          <a:p>
            <a:r>
              <a:rPr lang="ru-RU" sz="2400" b="1" dirty="0"/>
              <a:t>Посткапиллярные сосуды сопротивления </a:t>
            </a:r>
            <a:r>
              <a:rPr lang="ru-RU" sz="2400" dirty="0"/>
              <a:t>— мелкие вены и </a:t>
            </a:r>
            <a:r>
              <a:rPr lang="ru-RU" sz="2400" dirty="0" err="1"/>
              <a:t>венулы</a:t>
            </a:r>
            <a:r>
              <a:rPr lang="ru-RU" sz="2400" dirty="0"/>
              <a:t> — регулируют гидростатическое давление в капиллярах, вследствие чего осуществляется транспорт жидкой части крови и межтканевой жидкости. Гуморальный фактор является основным регулятором микроциркуляции, но нейрогенные раздражители также оказывают действие на пре- и посткапиллярные сфинктеры</a:t>
            </a:r>
          </a:p>
        </p:txBody>
      </p:sp>
    </p:spTree>
    <p:extLst>
      <p:ext uri="{BB962C8B-B14F-4D97-AF65-F5344CB8AC3E}">
        <p14:creationId xmlns:p14="http://schemas.microsoft.com/office/powerpoint/2010/main" val="3137576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2884" y="850006"/>
            <a:ext cx="10496281" cy="3785652"/>
          </a:xfrm>
          <a:prstGeom prst="rect">
            <a:avLst/>
          </a:prstGeom>
        </p:spPr>
        <p:txBody>
          <a:bodyPr wrap="square">
            <a:spAutoFit/>
          </a:bodyPr>
          <a:lstStyle/>
          <a:p>
            <a:r>
              <a:rPr lang="ru-RU" sz="2400" b="1" dirty="0"/>
              <a:t>Венозные сосуды</a:t>
            </a:r>
            <a:r>
              <a:rPr lang="ru-RU" sz="2400" dirty="0"/>
              <a:t>, вмещающие до 85 % объема крови, не играют значительной роли в сопротивлении, а выполняют функцию емкости и наиболее подвержены симпатическим влияниям. Общее охлаждение, </a:t>
            </a:r>
            <a:r>
              <a:rPr lang="ru-RU" sz="2400" dirty="0" err="1"/>
              <a:t>гиперадреналинемия</a:t>
            </a:r>
            <a:r>
              <a:rPr lang="ru-RU" sz="2400" dirty="0"/>
              <a:t> и гипервентиляция приводят к венозному спазму, что имеет большое значение в распределении объема крови. Изменение емкости венозного русла регулирует венозный возврат крови к </a:t>
            </a:r>
            <a:r>
              <a:rPr lang="ru-RU" sz="2400" dirty="0" smtClean="0"/>
              <a:t>сердцу </a:t>
            </a:r>
            <a:endParaRPr lang="ru-RU" sz="2400" dirty="0"/>
          </a:p>
          <a:p>
            <a:endParaRPr lang="ru-RU" sz="2400" dirty="0"/>
          </a:p>
          <a:p>
            <a:r>
              <a:rPr lang="ru-RU" sz="2400" b="1" dirty="0" err="1"/>
              <a:t>Шунтовые</a:t>
            </a:r>
            <a:r>
              <a:rPr lang="ru-RU" sz="2400" b="1" dirty="0"/>
              <a:t> сосуды </a:t>
            </a:r>
            <a:r>
              <a:rPr lang="ru-RU" sz="2400" dirty="0"/>
              <a:t>— артериовенозные анастомозы — во внутренних органах функционируют только в патологических состояниях, в коже выполняют терморегулирующую функцию</a:t>
            </a:r>
          </a:p>
        </p:txBody>
      </p:sp>
    </p:spTree>
    <p:extLst>
      <p:ext uri="{BB962C8B-B14F-4D97-AF65-F5344CB8AC3E}">
        <p14:creationId xmlns:p14="http://schemas.microsoft.com/office/powerpoint/2010/main" val="2273324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9" y="825861"/>
            <a:ext cx="10371785" cy="3046988"/>
          </a:xfrm>
          <a:prstGeom prst="rect">
            <a:avLst/>
          </a:prstGeom>
        </p:spPr>
        <p:txBody>
          <a:bodyPr wrap="square">
            <a:spAutoFit/>
          </a:bodyPr>
          <a:lstStyle/>
          <a:p>
            <a:r>
              <a:rPr lang="ru-RU" sz="2400" b="1" dirty="0"/>
              <a:t>Объем циркулирующей крови  </a:t>
            </a:r>
          </a:p>
          <a:p>
            <a:r>
              <a:rPr lang="ru-RU" sz="2400" dirty="0" smtClean="0"/>
              <a:t>Определить </a:t>
            </a:r>
            <a:r>
              <a:rPr lang="ru-RU" sz="2400" dirty="0"/>
              <a:t>понятие «объем циркулирующей крови» довольно трудно, так как он является динамической величиной и постоянно изменяется в широких пределах. В состоянии покоя не вся кровь принимает участие в циркуляции, а только определенный объем, совершающий полный кругооборот в относительно короткий промежуток времени, необходимый для поддержания кровообращения. На этом основании в клиническую практику вошло понятие «объем циркулирующей крови»</a:t>
            </a:r>
          </a:p>
        </p:txBody>
      </p:sp>
    </p:spTree>
    <p:extLst>
      <p:ext uri="{BB962C8B-B14F-4D97-AF65-F5344CB8AC3E}">
        <p14:creationId xmlns:p14="http://schemas.microsoft.com/office/powerpoint/2010/main" val="4159731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1621" y="806235"/>
            <a:ext cx="10384665" cy="4524315"/>
          </a:xfrm>
          <a:prstGeom prst="rect">
            <a:avLst/>
          </a:prstGeom>
        </p:spPr>
        <p:txBody>
          <a:bodyPr wrap="square">
            <a:spAutoFit/>
          </a:bodyPr>
          <a:lstStyle/>
          <a:p>
            <a:r>
              <a:rPr lang="ru-RU" sz="2400" dirty="0"/>
              <a:t>У молодых мужчин ОЦК равен 70 мл/кг. Он с возрастом уменьшается до 65 мл/кг массы тела. У молодых женщин ОЦК равен 65 мл/кг и тоже имеет тенденцию к уменьшению. У двухлетнего ребенка объем крови равен 75 мл/кг массы тела. У взрослого мужчины объем плазмы составляет в среднем 4—5 % массы тела. Таким образом, у мужчины с массой тела 80 кг объем крови в среднем 5600 мл, а объем плазмы — 3500 мл. Более точные величины объемов крови получаются с учетом площади поверхности тела, так как отношение объема крови к поверхности тела с возрастом не меняется. У тучных пациентов ОЦК в пересчете на 1 кг массы тела меньше, чем у пациентов с нормальной массой. Например, у полных женщин ОЦК равен 55—59 мл/кг массы тела. В норме 65—75 % крови содержится в венах, 20 % — в артериях и 5—7 % — в капиллярах</a:t>
            </a:r>
          </a:p>
        </p:txBody>
      </p:sp>
    </p:spTree>
    <p:extLst>
      <p:ext uri="{BB962C8B-B14F-4D97-AF65-F5344CB8AC3E}">
        <p14:creationId xmlns:p14="http://schemas.microsoft.com/office/powerpoint/2010/main" val="3631950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5763" y="772731"/>
            <a:ext cx="10380372" cy="1569660"/>
          </a:xfrm>
          <a:prstGeom prst="rect">
            <a:avLst/>
          </a:prstGeom>
        </p:spPr>
        <p:txBody>
          <a:bodyPr wrap="square">
            <a:spAutoFit/>
          </a:bodyPr>
          <a:lstStyle/>
          <a:p>
            <a:r>
              <a:rPr lang="ru-RU" sz="2400" dirty="0"/>
              <a:t>Потеря 200—300 мл артериальной крови у взрослых, равная примерно 1/3 ее объема, может вызвать выраженные гемодинамические сдвиги, такая же потеря венозной крови составляет всего l/10—1/13 часть ее и не приводит к каким-либо нарушениям кровообращения</a:t>
            </a:r>
          </a:p>
        </p:txBody>
      </p:sp>
    </p:spTree>
    <p:extLst>
      <p:ext uri="{BB962C8B-B14F-4D97-AF65-F5344CB8AC3E}">
        <p14:creationId xmlns:p14="http://schemas.microsoft.com/office/powerpoint/2010/main" val="103976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0" y="693698"/>
            <a:ext cx="10423301" cy="4524315"/>
          </a:xfrm>
          <a:prstGeom prst="rect">
            <a:avLst/>
          </a:prstGeom>
        </p:spPr>
        <p:txBody>
          <a:bodyPr wrap="square">
            <a:spAutoFit/>
          </a:bodyPr>
          <a:lstStyle/>
          <a:p>
            <a:r>
              <a:rPr lang="ru-RU" sz="2400" dirty="0"/>
              <a:t>В типичных случаях острая сердечная недостаточность возникает при эмболии легочной артерии, инфаркте миокарда, полной атриовентрикулярной блокаде и других острых </a:t>
            </a:r>
            <a:r>
              <a:rPr lang="ru-RU" sz="2400" dirty="0" smtClean="0"/>
              <a:t>состояниях</a:t>
            </a:r>
            <a:endParaRPr lang="ru-RU" sz="2400" dirty="0"/>
          </a:p>
          <a:p>
            <a:endParaRPr lang="ru-RU" sz="2400" dirty="0"/>
          </a:p>
          <a:p>
            <a:r>
              <a:rPr lang="ru-RU" sz="2400" dirty="0"/>
              <a:t>Хроническая сердечная недостаточность наблюдается у лиц с медленно прогрессирующей сердечной недостаточностью, например, при поражениях клапанов </a:t>
            </a:r>
            <a:r>
              <a:rPr lang="ru-RU" sz="2400" dirty="0" smtClean="0"/>
              <a:t>сердца</a:t>
            </a:r>
            <a:endParaRPr lang="ru-RU" sz="2400" dirty="0"/>
          </a:p>
          <a:p>
            <a:endParaRPr lang="ru-RU" sz="2400" dirty="0"/>
          </a:p>
          <a:p>
            <a:r>
              <a:rPr lang="ru-RU" sz="2400" dirty="0"/>
              <a:t>Понятие «сосудистая недостаточность» относится к сосудистой регуляции притока крови к сердцу. Этим термином принято обозначать возврат крови к правому и левому отделам сердца, который может быть нарушен в результате различных причин</a:t>
            </a:r>
          </a:p>
        </p:txBody>
      </p:sp>
    </p:spTree>
    <p:extLst>
      <p:ext uri="{BB962C8B-B14F-4D97-AF65-F5344CB8AC3E}">
        <p14:creationId xmlns:p14="http://schemas.microsoft.com/office/powerpoint/2010/main" val="56408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659701039"/>
              </p:ext>
            </p:extLst>
          </p:nvPr>
        </p:nvGraphicFramePr>
        <p:xfrm>
          <a:off x="971687" y="1494546"/>
          <a:ext cx="10058400" cy="3109976"/>
        </p:xfrm>
        <a:graphic>
          <a:graphicData uri="http://schemas.openxmlformats.org/drawingml/2006/table">
            <a:tbl>
              <a:tblPr firstRow="1" firstCol="1" bandRow="1"/>
              <a:tblGrid>
                <a:gridCol w="5029200"/>
                <a:gridCol w="5029200"/>
              </a:tblGrid>
              <a:tr h="0">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Орган или система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Процент от общего объема крови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0">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Малый круг кровообращения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20-25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0">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Сердце</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8-10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0">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Легкие</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12-15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0">
                <a:tc>
                  <a:txBody>
                    <a:bodyPr/>
                    <a:lstStyle/>
                    <a:p>
                      <a:pP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Большой круг кровообращения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75-80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0">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Артериальная система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15-20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0">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Венозная система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65-75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0">
                <a:tc>
                  <a:txBody>
                    <a:bodyPr/>
                    <a:lstStyle/>
                    <a:p>
                      <a:pPr>
                        <a:lnSpc>
                          <a:spcPct val="107000"/>
                        </a:lnSpc>
                        <a:spcAft>
                          <a:spcPts val="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Капиллярное русло</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5-7,5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bl>
          </a:graphicData>
        </a:graphic>
      </p:graphicFrame>
      <p:sp>
        <p:nvSpPr>
          <p:cNvPr id="4" name="Прямоугольник 3"/>
          <p:cNvSpPr/>
          <p:nvPr/>
        </p:nvSpPr>
        <p:spPr>
          <a:xfrm>
            <a:off x="971687" y="835984"/>
            <a:ext cx="5970865" cy="461665"/>
          </a:xfrm>
          <a:prstGeom prst="rect">
            <a:avLst/>
          </a:prstGeom>
        </p:spPr>
        <p:txBody>
          <a:bodyPr wrap="none">
            <a:spAutoFit/>
          </a:bodyPr>
          <a:lstStyle/>
          <a:p>
            <a:r>
              <a:rPr lang="ru-RU" sz="2400" dirty="0"/>
              <a:t>Распределение объемов крови в организме</a:t>
            </a:r>
          </a:p>
        </p:txBody>
      </p:sp>
      <p:sp>
        <p:nvSpPr>
          <p:cNvPr id="5" name="Прямоугольник 4"/>
          <p:cNvSpPr/>
          <p:nvPr/>
        </p:nvSpPr>
        <p:spPr>
          <a:xfrm>
            <a:off x="971687" y="4685595"/>
            <a:ext cx="10058400" cy="1569660"/>
          </a:xfrm>
          <a:prstGeom prst="rect">
            <a:avLst/>
          </a:prstGeom>
        </p:spPr>
        <p:txBody>
          <a:bodyPr wrap="square">
            <a:spAutoFit/>
          </a:bodyPr>
          <a:lstStyle/>
          <a:p>
            <a:r>
              <a:rPr lang="ru-RU" sz="2400" dirty="0"/>
              <a:t>Уменьшение объема крови при кровопотере обусловлено потерей эритроцитов и плазмы, при дегидратации — потерей воды, при анемии — потерей эритроцитов. </a:t>
            </a:r>
            <a:r>
              <a:rPr lang="ru-RU" sz="2400" dirty="0" err="1"/>
              <a:t>Гиперволемия</a:t>
            </a:r>
            <a:r>
              <a:rPr lang="ru-RU" sz="2400" dirty="0"/>
              <a:t> характерна для беременности, сердечной недостаточности и полиглобулии</a:t>
            </a:r>
          </a:p>
        </p:txBody>
      </p:sp>
    </p:spTree>
    <p:extLst>
      <p:ext uri="{BB962C8B-B14F-4D97-AF65-F5344CB8AC3E}">
        <p14:creationId xmlns:p14="http://schemas.microsoft.com/office/powerpoint/2010/main" val="3719830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4551" y="837127"/>
            <a:ext cx="10277341" cy="3785652"/>
          </a:xfrm>
          <a:prstGeom prst="rect">
            <a:avLst/>
          </a:prstGeom>
        </p:spPr>
        <p:txBody>
          <a:bodyPr wrap="square">
            <a:spAutoFit/>
          </a:bodyPr>
          <a:lstStyle/>
          <a:p>
            <a:r>
              <a:rPr lang="ru-RU" sz="2400" b="1" dirty="0"/>
              <a:t>Метаболизм и кровообращение  </a:t>
            </a:r>
          </a:p>
          <a:p>
            <a:r>
              <a:rPr lang="ru-RU" sz="2400" dirty="0" smtClean="0"/>
              <a:t>Существует </a:t>
            </a:r>
            <a:r>
              <a:rPr lang="ru-RU" sz="2400" dirty="0"/>
              <a:t>тесная корреляционная зависимость между состоянием кровообращения и метаболизмом. Величина кровотока в любой части тела возрастает пропорционально уровню </a:t>
            </a:r>
            <a:r>
              <a:rPr lang="ru-RU" sz="2400" dirty="0" smtClean="0"/>
              <a:t>метаболизма</a:t>
            </a:r>
          </a:p>
          <a:p>
            <a:endParaRPr lang="ru-RU" sz="2400" dirty="0"/>
          </a:p>
          <a:p>
            <a:r>
              <a:rPr lang="ru-RU" sz="2400" dirty="0" smtClean="0"/>
              <a:t>В </a:t>
            </a:r>
            <a:r>
              <a:rPr lang="ru-RU" sz="2400" dirty="0"/>
              <a:t>различных органах и тканях кровоток регулируется разными веществами: для мышц, сердца, печени регуляторами являются кислород и энергетические субстраты, для клеток головного мозга — концентрация углекислого газа и кислород, для почек — уровень ионов и азотистых шлаков. Температура тела регулирует кровоток в </a:t>
            </a:r>
            <a:r>
              <a:rPr lang="ru-RU" sz="2400" dirty="0" smtClean="0"/>
              <a:t>коже </a:t>
            </a:r>
            <a:endParaRPr lang="ru-RU" sz="2400" dirty="0"/>
          </a:p>
        </p:txBody>
      </p:sp>
    </p:spTree>
    <p:extLst>
      <p:ext uri="{BB962C8B-B14F-4D97-AF65-F5344CB8AC3E}">
        <p14:creationId xmlns:p14="http://schemas.microsoft.com/office/powerpoint/2010/main" val="2302948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6" y="880546"/>
            <a:ext cx="10346028" cy="3046988"/>
          </a:xfrm>
          <a:prstGeom prst="rect">
            <a:avLst/>
          </a:prstGeom>
        </p:spPr>
        <p:txBody>
          <a:bodyPr wrap="square">
            <a:spAutoFit/>
          </a:bodyPr>
          <a:lstStyle/>
          <a:p>
            <a:r>
              <a:rPr lang="ru-RU" sz="2400" dirty="0"/>
              <a:t>Несомненным, однако, является факт высокой степени корреляции между уровнем кровотока в любой части тела и концентрацией кислорода в крови. Повышение потребности тканей в кислороде приводит к возрастанию кровотока. Исключением является ткань мозга. Как недостаток кислорода, так и избыток углекислого газа в равной степени являются мощными стимуляторами мозгового кровообращения. Клетки различно реагируют на недостаток тех или иных веществ, участвующих в метаболизме. Это связано с разной потребностью в них, разной утилизацией и резервом их в крови</a:t>
            </a:r>
          </a:p>
        </p:txBody>
      </p:sp>
    </p:spTree>
    <p:extLst>
      <p:ext uri="{BB962C8B-B14F-4D97-AF65-F5344CB8AC3E}">
        <p14:creationId xmlns:p14="http://schemas.microsoft.com/office/powerpoint/2010/main" val="1248574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9" y="728962"/>
            <a:ext cx="10410422" cy="4524315"/>
          </a:xfrm>
          <a:prstGeom prst="rect">
            <a:avLst/>
          </a:prstGeom>
        </p:spPr>
        <p:txBody>
          <a:bodyPr wrap="square">
            <a:spAutoFit/>
          </a:bodyPr>
          <a:lstStyle/>
          <a:p>
            <a:r>
              <a:rPr lang="ru-RU" sz="2400" dirty="0"/>
              <a:t>Величина резерва того или иного вещества называется «коэффициентом безопасности», или «коэффициентом утилизации». Данный резерв вещества утилизируется тканями в чрезвычайных условиях и полностью зависит от состояния МОС. При постоянном уровне кровотока транспорт кислорода и его утилизация могут возрасти в 3 раза за счет более полной отдачи кислорода гемоглобином. Иными словами, резерв кислорода может увеличиться только в 3 раза без повышения МОС. Поэтому «коэффициент безопасности» для кислорода равен 3. Для глюкозы он также равен 3, а для других веществ он значительно выше — для углекислого газа — 25, аминокислот — 36, жирных кислот — 28, продуктов белкового обмена — 480. Разница между «коэффициентом безопасности» кислорода с глюкозой и таковым других веществ огромна</a:t>
            </a:r>
          </a:p>
        </p:txBody>
      </p:sp>
    </p:spTree>
    <p:extLst>
      <p:ext uri="{BB962C8B-B14F-4D97-AF65-F5344CB8AC3E}">
        <p14:creationId xmlns:p14="http://schemas.microsoft.com/office/powerpoint/2010/main" val="2283362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50" y="783645"/>
            <a:ext cx="10474816" cy="4893647"/>
          </a:xfrm>
          <a:prstGeom prst="rect">
            <a:avLst/>
          </a:prstGeom>
        </p:spPr>
        <p:txBody>
          <a:bodyPr wrap="square">
            <a:spAutoFit/>
          </a:bodyPr>
          <a:lstStyle/>
          <a:p>
            <a:r>
              <a:rPr lang="ru-RU" sz="2400" b="1" dirty="0" err="1"/>
              <a:t>Преднагрузка</a:t>
            </a:r>
            <a:r>
              <a:rPr lang="ru-RU" sz="2400" b="1" dirty="0"/>
              <a:t> и </a:t>
            </a:r>
            <a:r>
              <a:rPr lang="ru-RU" sz="2400" b="1" dirty="0" err="1"/>
              <a:t>постнагрузка</a:t>
            </a:r>
            <a:r>
              <a:rPr lang="ru-RU" sz="2400" b="1" dirty="0"/>
              <a:t>  </a:t>
            </a:r>
          </a:p>
          <a:p>
            <a:r>
              <a:rPr lang="ru-RU" sz="2400" dirty="0" err="1" smtClean="0"/>
              <a:t>Преднагрузка</a:t>
            </a:r>
            <a:r>
              <a:rPr lang="ru-RU" sz="2400" dirty="0" smtClean="0"/>
              <a:t> </a:t>
            </a:r>
            <a:r>
              <a:rPr lang="ru-RU" sz="2400" dirty="0"/>
              <a:t>на миокард определяется как сила, растягивающая сердечную мышцу перед ее сокращением. Для </a:t>
            </a:r>
            <a:r>
              <a:rPr lang="ru-RU" sz="2400" dirty="0" err="1"/>
              <a:t>интактного</a:t>
            </a:r>
            <a:r>
              <a:rPr lang="ru-RU" sz="2400" dirty="0"/>
              <a:t> желудочка </a:t>
            </a:r>
            <a:r>
              <a:rPr lang="ru-RU" sz="2400" dirty="0" err="1"/>
              <a:t>преднагрузкой</a:t>
            </a:r>
            <a:r>
              <a:rPr lang="ru-RU" sz="2400" dirty="0"/>
              <a:t> является конечный диастолический объем левого желудочка. Поскольку этот объем определить у постели больного сложно, пользуются таким показателем, как конечное диастолическое давление левого желудочка (КДДЛЖ). Если растяжимость левого желудочка нормальна, то ДЗЛК будет равно КДДЛЖ. У больных, находящихся в отделениях интенсивной терапии, растяжимость левого желудочка, как правило, изменена. Растяжимость левого желудочка может быть значительно снижена при ИБС, действии блокаторов кальциевых каналов, влиянии положительного давления во время ИВЛ. Таким образом, ДЗЛК определяет давление в левом предсердии, но не всегда является показателем </a:t>
            </a:r>
            <a:r>
              <a:rPr lang="ru-RU" sz="2400" dirty="0" err="1"/>
              <a:t>преднагрузки</a:t>
            </a:r>
            <a:r>
              <a:rPr lang="ru-RU" sz="2400" dirty="0"/>
              <a:t> на левый желудочек</a:t>
            </a:r>
          </a:p>
        </p:txBody>
      </p:sp>
    </p:spTree>
    <p:extLst>
      <p:ext uri="{BB962C8B-B14F-4D97-AF65-F5344CB8AC3E}">
        <p14:creationId xmlns:p14="http://schemas.microsoft.com/office/powerpoint/2010/main" val="1055160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3" y="745421"/>
            <a:ext cx="10539212" cy="2677656"/>
          </a:xfrm>
          <a:prstGeom prst="rect">
            <a:avLst/>
          </a:prstGeom>
        </p:spPr>
        <p:txBody>
          <a:bodyPr wrap="square">
            <a:spAutoFit/>
          </a:bodyPr>
          <a:lstStyle/>
          <a:p>
            <a:r>
              <a:rPr lang="ru-RU" sz="2400" dirty="0" err="1"/>
              <a:t>Постнагрузку</a:t>
            </a:r>
            <a:r>
              <a:rPr lang="ru-RU" sz="2400" dirty="0"/>
              <a:t> определяют как силу, препятствующую или оказывающую сопротивление сокращению желудочков. Она эквивалентна напряжению, возникающему в стенке желудочка во время систолы. Это трансмуральное напряжение стенки желудочка в свою очередь зависит от систолического давления, радиуса камеры (желудочка), растяжимости аорты и сопротивления артерий. </a:t>
            </a:r>
            <a:r>
              <a:rPr lang="ru-RU" sz="2400" dirty="0" err="1"/>
              <a:t>Постнагрузка</a:t>
            </a:r>
            <a:r>
              <a:rPr lang="ru-RU" sz="2400" dirty="0"/>
              <a:t> включает в себя </a:t>
            </a:r>
            <a:r>
              <a:rPr lang="ru-RU" sz="2400" dirty="0" err="1"/>
              <a:t>преднагрузку</a:t>
            </a:r>
            <a:r>
              <a:rPr lang="ru-RU" sz="2400" dirty="0"/>
              <a:t> и давление в плевральной полости (щели)</a:t>
            </a:r>
          </a:p>
        </p:txBody>
      </p:sp>
    </p:spTree>
    <p:extLst>
      <p:ext uri="{BB962C8B-B14F-4D97-AF65-F5344CB8AC3E}">
        <p14:creationId xmlns:p14="http://schemas.microsoft.com/office/powerpoint/2010/main" val="3377486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3" y="726206"/>
            <a:ext cx="10449059" cy="2308324"/>
          </a:xfrm>
          <a:prstGeom prst="rect">
            <a:avLst/>
          </a:prstGeom>
        </p:spPr>
        <p:txBody>
          <a:bodyPr wrap="square">
            <a:spAutoFit/>
          </a:bodyPr>
          <a:lstStyle/>
          <a:p>
            <a:r>
              <a:rPr lang="ru-RU" sz="2400" b="1" dirty="0"/>
              <a:t>Транспорт кислорода  </a:t>
            </a:r>
          </a:p>
          <a:p>
            <a:r>
              <a:rPr lang="ru-RU" sz="2400" dirty="0" smtClean="0"/>
              <a:t>Кислород</a:t>
            </a:r>
            <a:r>
              <a:rPr lang="ru-RU" sz="2400" dirty="0"/>
              <a:t>, связанный с гемоглобином (</a:t>
            </a:r>
            <a:r>
              <a:rPr lang="ru-RU" sz="2400" dirty="0" err="1"/>
              <a:t>Нb</a:t>
            </a:r>
            <a:r>
              <a:rPr lang="ru-RU" sz="2400" dirty="0"/>
              <a:t>), в артериальной крови определяется с учетом его реального уровня, насыщения артериальной крови кислородом (SаO2) и константы </a:t>
            </a:r>
            <a:r>
              <a:rPr lang="ru-RU" sz="2400" dirty="0" err="1"/>
              <a:t>Гюфнера</a:t>
            </a:r>
            <a:r>
              <a:rPr lang="ru-RU" sz="2400" dirty="0"/>
              <a:t> 1,34, указывающей на то, что 1 г гемоглобина при полном насыщении (SaO2 = 100 %) связывает 1,34 мл кислорода: </a:t>
            </a:r>
          </a:p>
        </p:txBody>
      </p:sp>
      <p:pic>
        <p:nvPicPr>
          <p:cNvPr id="3" name="Рисунок 2"/>
          <p:cNvPicPr>
            <a:picLocks noChangeAspect="1"/>
          </p:cNvPicPr>
          <p:nvPr/>
        </p:nvPicPr>
        <p:blipFill>
          <a:blip r:embed="rId2"/>
          <a:stretch>
            <a:fillRect/>
          </a:stretch>
        </p:blipFill>
        <p:spPr>
          <a:xfrm>
            <a:off x="3606309" y="2794716"/>
            <a:ext cx="4318266" cy="808721"/>
          </a:xfrm>
          <a:prstGeom prst="rect">
            <a:avLst/>
          </a:prstGeom>
        </p:spPr>
      </p:pic>
    </p:spTree>
    <p:extLst>
      <p:ext uri="{BB962C8B-B14F-4D97-AF65-F5344CB8AC3E}">
        <p14:creationId xmlns:p14="http://schemas.microsoft.com/office/powerpoint/2010/main" val="3729514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8591" y="841910"/>
            <a:ext cx="10500576" cy="4154984"/>
          </a:xfrm>
          <a:prstGeom prst="rect">
            <a:avLst/>
          </a:prstGeom>
        </p:spPr>
        <p:txBody>
          <a:bodyPr wrap="square">
            <a:spAutoFit/>
          </a:bodyPr>
          <a:lstStyle/>
          <a:p>
            <a:r>
              <a:rPr lang="ru-RU" sz="2400" dirty="0"/>
              <a:t>Кислород, содержащийся в плазме крови в свободном (растворенном) состоянии: </a:t>
            </a:r>
          </a:p>
          <a:p>
            <a:r>
              <a:rPr lang="ru-RU" sz="2400" dirty="0"/>
              <a:t>0,003 • </a:t>
            </a:r>
            <a:r>
              <a:rPr lang="ru-RU" sz="2400" dirty="0" smtClean="0"/>
              <a:t>РаО2</a:t>
            </a:r>
            <a:endParaRPr lang="ru-RU" sz="2400" dirty="0"/>
          </a:p>
          <a:p>
            <a:endParaRPr lang="ru-RU" sz="2400" dirty="0"/>
          </a:p>
          <a:p>
            <a:r>
              <a:rPr lang="ru-RU" sz="2400" dirty="0"/>
              <a:t>Содержание кислорода в артериальной крови СаО2 — это объем кислорода, связанного с гемоглобином и находящегося в растворенном состоянии: </a:t>
            </a:r>
          </a:p>
          <a:p>
            <a:r>
              <a:rPr lang="ru-RU" sz="2400" dirty="0"/>
              <a:t>СаО2 = 1,34 • </a:t>
            </a:r>
            <a:r>
              <a:rPr lang="ru-RU" sz="2400" dirty="0" err="1"/>
              <a:t>Нb</a:t>
            </a:r>
            <a:r>
              <a:rPr lang="ru-RU" sz="2400" dirty="0"/>
              <a:t> (г/л) • SaO2 + 0,003 • </a:t>
            </a:r>
            <a:r>
              <a:rPr lang="ru-RU" sz="2400" dirty="0" smtClean="0"/>
              <a:t>РаО2</a:t>
            </a:r>
            <a:endParaRPr lang="ru-RU" sz="2400" dirty="0"/>
          </a:p>
          <a:p>
            <a:endParaRPr lang="ru-RU" sz="2400" dirty="0"/>
          </a:p>
          <a:p>
            <a:r>
              <a:rPr lang="ru-RU" sz="2400" dirty="0"/>
              <a:t>Нетрудно заметить, что вклад величины РаО2 в содержание кислорода в артериальной крови несуществен. Гораздо более информативным в оценке транспорта кислорода является показатель SaO2</a:t>
            </a:r>
          </a:p>
        </p:txBody>
      </p:sp>
    </p:spTree>
    <p:extLst>
      <p:ext uri="{BB962C8B-B14F-4D97-AF65-F5344CB8AC3E}">
        <p14:creationId xmlns:p14="http://schemas.microsoft.com/office/powerpoint/2010/main" val="3507483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0" y="874003"/>
            <a:ext cx="10371786" cy="4154984"/>
          </a:xfrm>
          <a:prstGeom prst="rect">
            <a:avLst/>
          </a:prstGeom>
        </p:spPr>
        <p:txBody>
          <a:bodyPr wrap="square">
            <a:spAutoFit/>
          </a:bodyPr>
          <a:lstStyle/>
          <a:p>
            <a:r>
              <a:rPr lang="ru-RU" sz="2400" dirty="0"/>
              <a:t>Доставка кислорода к тканям (DO2) определяется двумя показателями — величиной СВ (л/мин) и содержанием кислорода в артериальной крови СаО2: </a:t>
            </a:r>
          </a:p>
          <a:p>
            <a:r>
              <a:rPr lang="ru-RU" sz="2400" dirty="0"/>
              <a:t>DО2 = СВ • </a:t>
            </a:r>
            <a:r>
              <a:rPr lang="ru-RU" sz="2400" dirty="0" smtClean="0"/>
              <a:t>СаО2</a:t>
            </a:r>
            <a:endParaRPr lang="ru-RU" sz="2400" dirty="0"/>
          </a:p>
          <a:p>
            <a:endParaRPr lang="ru-RU" sz="2400" dirty="0"/>
          </a:p>
          <a:p>
            <a:r>
              <a:rPr lang="ru-RU" sz="2400" dirty="0"/>
              <a:t>Если пользоваться величиной СИ, а не МОС, то расчет транспорта кислорода должен производиться по следующей формуле: </a:t>
            </a:r>
          </a:p>
          <a:p>
            <a:r>
              <a:rPr lang="ru-RU" sz="2400" dirty="0"/>
              <a:t>DО2 = СИ х (1,34 • </a:t>
            </a:r>
            <a:r>
              <a:rPr lang="ru-RU" sz="2400" dirty="0" err="1"/>
              <a:t>Нb</a:t>
            </a:r>
            <a:r>
              <a:rPr lang="ru-RU" sz="2400" dirty="0"/>
              <a:t> • SаО2) • 10, </a:t>
            </a:r>
            <a:r>
              <a:rPr lang="ru-RU" sz="2400" dirty="0" smtClean="0"/>
              <a:t>где </a:t>
            </a:r>
            <a:r>
              <a:rPr lang="ru-RU" sz="2400" dirty="0"/>
              <a:t>коэффициент 10 — фактор преобразования объемных процессов (мл/с</a:t>
            </a:r>
            <a:r>
              <a:rPr lang="ru-RU" sz="2400" dirty="0" smtClean="0"/>
              <a:t>)</a:t>
            </a:r>
          </a:p>
          <a:p>
            <a:endParaRPr lang="ru-RU" sz="2400" dirty="0"/>
          </a:p>
          <a:p>
            <a:r>
              <a:rPr lang="ru-RU" sz="2400" dirty="0"/>
              <a:t>В норме DО2 составляет 520—720 мл/(мин-м2). Данная величина фактически является индексом DО2, поскольку рассчитана на 1 м2 поверхности тела</a:t>
            </a:r>
          </a:p>
        </p:txBody>
      </p:sp>
    </p:spTree>
    <p:extLst>
      <p:ext uri="{BB962C8B-B14F-4D97-AF65-F5344CB8AC3E}">
        <p14:creationId xmlns:p14="http://schemas.microsoft.com/office/powerpoint/2010/main" val="443819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8743" y="835366"/>
            <a:ext cx="10268755" cy="4893647"/>
          </a:xfrm>
          <a:prstGeom prst="rect">
            <a:avLst/>
          </a:prstGeom>
        </p:spPr>
        <p:txBody>
          <a:bodyPr wrap="square">
            <a:spAutoFit/>
          </a:bodyPr>
          <a:lstStyle/>
          <a:p>
            <a:r>
              <a:rPr lang="ru-RU" sz="2400" b="1" dirty="0"/>
              <a:t>Потребление кислорода тканями </a:t>
            </a:r>
            <a:r>
              <a:rPr lang="ru-RU" sz="2400" dirty="0"/>
              <a:t> </a:t>
            </a:r>
          </a:p>
          <a:p>
            <a:r>
              <a:rPr lang="ru-RU" sz="2400" dirty="0" smtClean="0"/>
              <a:t>Потребление </a:t>
            </a:r>
            <a:r>
              <a:rPr lang="ru-RU" sz="2400" dirty="0"/>
              <a:t>кислорода тканями (УО2) является заключительным этапом его транспорта. Определение УO2 производится путем умножения величин СВ на артериовенозную разницу по кислороду. При этом следует пользоваться абсолютными величинами не МОС, а СИ, как более точного </a:t>
            </a:r>
            <a:r>
              <a:rPr lang="ru-RU" sz="2400" dirty="0" smtClean="0"/>
              <a:t>показателя</a:t>
            </a:r>
          </a:p>
          <a:p>
            <a:endParaRPr lang="ru-RU" sz="2400" dirty="0"/>
          </a:p>
          <a:p>
            <a:r>
              <a:rPr lang="ru-RU" sz="2400" dirty="0" smtClean="0"/>
              <a:t>Показатель </a:t>
            </a:r>
            <a:r>
              <a:rPr lang="ru-RU" sz="2400" dirty="0"/>
              <a:t>артериовенозной разницы определяется путем вычитания содержания кислорода в смешанной венозной крови (т.е. в легочной артерии) из содержания кислорода в артериальной крови: </a:t>
            </a:r>
          </a:p>
          <a:p>
            <a:r>
              <a:rPr lang="ru-RU" sz="2400" dirty="0"/>
              <a:t>VO2 = СИ • (СаО2 – CVO2</a:t>
            </a:r>
            <a:r>
              <a:rPr lang="ru-RU" sz="2400" dirty="0" smtClean="0"/>
              <a:t>)</a:t>
            </a:r>
          </a:p>
          <a:p>
            <a:endParaRPr lang="ru-RU" sz="2400" dirty="0"/>
          </a:p>
          <a:p>
            <a:r>
              <a:rPr lang="ru-RU" sz="2400" dirty="0"/>
              <a:t>При нормальных значениях СИ величина УO2 колеблется от 110 до 160 мл/(мин-м2)</a:t>
            </a:r>
          </a:p>
        </p:txBody>
      </p:sp>
    </p:spTree>
    <p:extLst>
      <p:ext uri="{BB962C8B-B14F-4D97-AF65-F5344CB8AC3E}">
        <p14:creationId xmlns:p14="http://schemas.microsoft.com/office/powerpoint/2010/main" val="175500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3" y="848245"/>
            <a:ext cx="10461938" cy="4524315"/>
          </a:xfrm>
          <a:prstGeom prst="rect">
            <a:avLst/>
          </a:prstGeom>
        </p:spPr>
        <p:txBody>
          <a:bodyPr wrap="square">
            <a:spAutoFit/>
          </a:bodyPr>
          <a:lstStyle/>
          <a:p>
            <a:r>
              <a:rPr lang="ru-RU" sz="2400" b="1" dirty="0"/>
              <a:t>ПАРАМЕТРЫ ЦЕНТРАЛЬНОЙ ГЕМОДИНАМИКИ</a:t>
            </a:r>
          </a:p>
          <a:p>
            <a:r>
              <a:rPr lang="ru-RU" sz="2400" dirty="0" smtClean="0"/>
              <a:t>Основные </a:t>
            </a:r>
            <a:r>
              <a:rPr lang="ru-RU" sz="2400" dirty="0"/>
              <a:t>факторы, </a:t>
            </a:r>
            <a:r>
              <a:rPr lang="ru-RU" sz="2400" dirty="0" smtClean="0"/>
              <a:t>характеризующие </a:t>
            </a:r>
            <a:r>
              <a:rPr lang="ru-RU" sz="2400" dirty="0"/>
              <a:t>состояние кровообращения и его эффективность: </a:t>
            </a:r>
          </a:p>
          <a:p>
            <a:pPr marL="342900" indent="-342900">
              <a:buFont typeface="Arial" panose="020B0604020202020204" pitchFamily="34" charset="0"/>
              <a:buChar char="•"/>
            </a:pPr>
            <a:r>
              <a:rPr lang="ru-RU" sz="2400" dirty="0"/>
              <a:t>минутный объем сердца (МОС</a:t>
            </a:r>
            <a:r>
              <a:rPr lang="ru-RU" sz="2400" dirty="0" smtClean="0"/>
              <a:t>)</a:t>
            </a:r>
            <a:endParaRPr lang="ru-RU" sz="2400" dirty="0"/>
          </a:p>
          <a:p>
            <a:pPr marL="342900" indent="-342900">
              <a:buFont typeface="Arial" panose="020B0604020202020204" pitchFamily="34" charset="0"/>
              <a:buChar char="•"/>
            </a:pPr>
            <a:r>
              <a:rPr lang="ru-RU" sz="2400" dirty="0"/>
              <a:t>общее периферическое сопротивление сосудов (ОПСС</a:t>
            </a:r>
            <a:r>
              <a:rPr lang="ru-RU" sz="2400" dirty="0" smtClean="0"/>
              <a:t>)</a:t>
            </a:r>
            <a:endParaRPr lang="ru-RU" sz="2400" dirty="0"/>
          </a:p>
          <a:p>
            <a:pPr marL="342900" indent="-342900">
              <a:buFont typeface="Arial" panose="020B0604020202020204" pitchFamily="34" charset="0"/>
              <a:buChar char="•"/>
            </a:pPr>
            <a:r>
              <a:rPr lang="ru-RU" sz="2400" dirty="0"/>
              <a:t>объем циркулирующей крови(ОЦК</a:t>
            </a:r>
            <a:r>
              <a:rPr lang="ru-RU" sz="2400" dirty="0" smtClean="0"/>
              <a:t>)</a:t>
            </a:r>
          </a:p>
          <a:p>
            <a:pPr marL="342900" indent="-342900">
              <a:buFont typeface="Arial" panose="020B0604020202020204" pitchFamily="34" charset="0"/>
              <a:buChar char="•"/>
            </a:pPr>
            <a:endParaRPr lang="ru-RU" sz="2400" dirty="0"/>
          </a:p>
          <a:p>
            <a:r>
              <a:rPr lang="ru-RU" sz="2400" dirty="0"/>
              <a:t>Эти факторы взаимообусловлены и взаимосвязаны и являются определяющими. Измерение лишь АД и частоты пульса не может дать полного представления о состоянии кровообращения. Определение МОС, ОЦК и вычисление некоторых косвенных показателей позволяют получить необходимую </a:t>
            </a:r>
            <a:r>
              <a:rPr lang="ru-RU" sz="2400" dirty="0" smtClean="0"/>
              <a:t>информацию</a:t>
            </a:r>
            <a:endParaRPr lang="ru-RU" sz="2400" dirty="0"/>
          </a:p>
        </p:txBody>
      </p:sp>
    </p:spTree>
    <p:extLst>
      <p:ext uri="{BB962C8B-B14F-4D97-AF65-F5344CB8AC3E}">
        <p14:creationId xmlns:p14="http://schemas.microsoft.com/office/powerpoint/2010/main" val="4101889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6" y="893425"/>
            <a:ext cx="10436180" cy="4154984"/>
          </a:xfrm>
          <a:prstGeom prst="rect">
            <a:avLst/>
          </a:prstGeom>
        </p:spPr>
        <p:txBody>
          <a:bodyPr wrap="square">
            <a:spAutoFit/>
          </a:bodyPr>
          <a:lstStyle/>
          <a:p>
            <a:r>
              <a:rPr lang="ru-RU" sz="2400" b="1" dirty="0"/>
              <a:t>Утилизация </a:t>
            </a:r>
            <a:r>
              <a:rPr lang="ru-RU" sz="2400" b="1" dirty="0" smtClean="0"/>
              <a:t>кислорода</a:t>
            </a:r>
            <a:endParaRPr lang="ru-RU" sz="2400" b="1" dirty="0"/>
          </a:p>
          <a:p>
            <a:r>
              <a:rPr lang="ru-RU" sz="2400" dirty="0"/>
              <a:t>Коэффициент утилизации кислорода (КУО2) является показателем поглощаемого кислорода из капиллярного русла. КУО2 определяют, как отношение потребления кислорода к показателю его доставки: </a:t>
            </a:r>
          </a:p>
          <a:p>
            <a:endParaRPr lang="ru-RU" sz="2400" dirty="0"/>
          </a:p>
          <a:p>
            <a:r>
              <a:rPr lang="ru-RU" sz="2400" dirty="0"/>
              <a:t>  </a:t>
            </a:r>
            <a:endParaRPr lang="ru-RU" sz="2400" dirty="0" smtClean="0"/>
          </a:p>
          <a:p>
            <a:endParaRPr lang="ru-RU" sz="2400" dirty="0"/>
          </a:p>
          <a:p>
            <a:endParaRPr lang="ru-RU" sz="2400" dirty="0"/>
          </a:p>
          <a:p>
            <a:r>
              <a:rPr lang="ru-RU" sz="2400" dirty="0"/>
              <a:t>КУО2 может колебаться в широких пределах, в покое он равен 22—32%. </a:t>
            </a:r>
          </a:p>
          <a:p>
            <a:r>
              <a:rPr lang="ru-RU" sz="2400" dirty="0"/>
              <a:t>Для суммарной оценки транспорта кислорода следует пользоваться не только этими, но и другими показателями</a:t>
            </a:r>
          </a:p>
        </p:txBody>
      </p:sp>
      <p:pic>
        <p:nvPicPr>
          <p:cNvPr id="3" name="Рисунок 2"/>
          <p:cNvPicPr>
            <a:picLocks noChangeAspect="1"/>
          </p:cNvPicPr>
          <p:nvPr/>
        </p:nvPicPr>
        <p:blipFill>
          <a:blip r:embed="rId2"/>
          <a:stretch>
            <a:fillRect/>
          </a:stretch>
        </p:blipFill>
        <p:spPr>
          <a:xfrm>
            <a:off x="3651374" y="2519735"/>
            <a:ext cx="3148671" cy="902363"/>
          </a:xfrm>
          <a:prstGeom prst="rect">
            <a:avLst/>
          </a:prstGeom>
        </p:spPr>
      </p:pic>
    </p:spTree>
    <p:extLst>
      <p:ext uri="{BB962C8B-B14F-4D97-AF65-F5344CB8AC3E}">
        <p14:creationId xmlns:p14="http://schemas.microsoft.com/office/powerpoint/2010/main" val="114309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862885"/>
            <a:ext cx="10380372" cy="4524315"/>
          </a:xfrm>
          <a:prstGeom prst="rect">
            <a:avLst/>
          </a:prstGeom>
        </p:spPr>
        <p:txBody>
          <a:bodyPr wrap="square">
            <a:spAutoFit/>
          </a:bodyPr>
          <a:lstStyle/>
          <a:p>
            <a:r>
              <a:rPr lang="ru-RU" sz="2400" dirty="0"/>
              <a:t>Большое диагностическое значение придают величинам PvO2 и SvO2. В норме РvO2 в смешанной венозной крови составляет 33—53 мм </a:t>
            </a:r>
            <a:r>
              <a:rPr lang="ru-RU" sz="2400" dirty="0" err="1"/>
              <a:t>рт.ст</a:t>
            </a:r>
            <a:r>
              <a:rPr lang="ru-RU" sz="2400" dirty="0"/>
              <a:t>. Уровень PvO2 ниже 30 мм </a:t>
            </a:r>
            <a:r>
              <a:rPr lang="ru-RU" sz="2400" dirty="0" err="1"/>
              <a:t>рт.ст</a:t>
            </a:r>
            <a:r>
              <a:rPr lang="ru-RU" sz="2400" dirty="0"/>
              <a:t>. свидетельствует о критическом состоянии транспорта кислорода. Насыщение кислородом гемоглобина смешанной венозной крови у здорового человека составляет 68— 77 %. Следует подчеркнуть, что показатели SaO2 и SvO2 более значимы в оценке транспорта кислорода, чем РаО2 и PvO2. Само по себе снижение РаО2, даже ниже 60 мм </a:t>
            </a:r>
            <a:r>
              <a:rPr lang="ru-RU" sz="2400" dirty="0" err="1"/>
              <a:t>рт.ст</a:t>
            </a:r>
            <a:r>
              <a:rPr lang="ru-RU" sz="2400" dirty="0"/>
              <a:t>., не служит показателем развития анаэробного гликолиза. Все зависит от величины СВ, концентрации гемоглобина и капиллярного кровотока. Важным показателем в оценке транспорта кислорода является уровень </a:t>
            </a:r>
            <a:r>
              <a:rPr lang="ru-RU" sz="2400" dirty="0" err="1"/>
              <a:t>лактата</a:t>
            </a:r>
            <a:r>
              <a:rPr lang="ru-RU" sz="2400" dirty="0"/>
              <a:t> сыворотки крови (норма 0—2 </a:t>
            </a:r>
            <a:r>
              <a:rPr lang="ru-RU" sz="2400" dirty="0" err="1"/>
              <a:t>ммоль</a:t>
            </a:r>
            <a:r>
              <a:rPr lang="ru-RU" sz="2400" dirty="0"/>
              <a:t>/л), особенно в сочетании с показателями рН, РСО2 и BE</a:t>
            </a:r>
          </a:p>
        </p:txBody>
      </p:sp>
    </p:spTree>
    <p:extLst>
      <p:ext uri="{BB962C8B-B14F-4D97-AF65-F5344CB8AC3E}">
        <p14:creationId xmlns:p14="http://schemas.microsoft.com/office/powerpoint/2010/main" val="34358304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2682" y="658025"/>
            <a:ext cx="10642242" cy="5262979"/>
          </a:xfrm>
          <a:prstGeom prst="rect">
            <a:avLst/>
          </a:prstGeom>
        </p:spPr>
        <p:txBody>
          <a:bodyPr wrap="square">
            <a:spAutoFit/>
          </a:bodyPr>
          <a:lstStyle/>
          <a:p>
            <a:r>
              <a:rPr lang="ru-RU" sz="2400" b="1" dirty="0"/>
              <a:t>Гипоксия</a:t>
            </a:r>
            <a:r>
              <a:rPr lang="ru-RU" sz="2400" dirty="0"/>
              <a:t> не всегда имеет четкую клиническую картину. Однако клинические признаки гипоксии и данные транспорта кислорода являются на сегодняшний день определяющими. Не существует какого-либо одного критерия гипоксии. </a:t>
            </a:r>
          </a:p>
          <a:p>
            <a:r>
              <a:rPr lang="ru-RU" sz="2400" dirty="0"/>
              <a:t>Клиническая картина гипоксии характеризуется непостоянством многих </a:t>
            </a:r>
            <a:r>
              <a:rPr lang="ru-RU" sz="2400" dirty="0" smtClean="0"/>
              <a:t>признаков</a:t>
            </a:r>
            <a:endParaRPr lang="ru-RU" sz="2400" dirty="0"/>
          </a:p>
          <a:p>
            <a:endParaRPr lang="ru-RU" sz="2400" dirty="0"/>
          </a:p>
          <a:p>
            <a:r>
              <a:rPr lang="ru-RU" sz="2400" dirty="0"/>
              <a:t>В начальной стадии гипоксия сопровождается неадекватностью поведения пациента, замедленностью мышления и речи, отсутствием цианоза. Часто отмечаются нарушения ритма дыхания, </a:t>
            </a:r>
            <a:r>
              <a:rPr lang="ru-RU" sz="2400" dirty="0" err="1"/>
              <a:t>тахипноэ</a:t>
            </a:r>
            <a:r>
              <a:rPr lang="ru-RU" sz="2400" dirty="0"/>
              <a:t>, тахикардия, преходящая артериальная </a:t>
            </a:r>
            <a:r>
              <a:rPr lang="ru-RU" sz="2400" dirty="0" smtClean="0"/>
              <a:t>гипертензия</a:t>
            </a:r>
            <a:endParaRPr lang="ru-RU" sz="2400" dirty="0"/>
          </a:p>
          <a:p>
            <a:r>
              <a:rPr lang="ru-RU" sz="2400" dirty="0"/>
              <a:t>При прогрессировании гипоксии внезапно могут возникнуть потеря сознания, нерегулярное дыхание, </a:t>
            </a:r>
            <a:r>
              <a:rPr lang="ru-RU" sz="2400" dirty="0" smtClean="0"/>
              <a:t>цианоз</a:t>
            </a:r>
            <a:endParaRPr lang="ru-RU" sz="2400" dirty="0"/>
          </a:p>
          <a:p>
            <a:r>
              <a:rPr lang="ru-RU" sz="2400" dirty="0"/>
              <a:t>В дальнейшем при отсутствии лечения развиваются глубокая кома, апноэ, сосудистый коллапс и остановка сердца</a:t>
            </a:r>
          </a:p>
        </p:txBody>
      </p:sp>
    </p:spTree>
    <p:extLst>
      <p:ext uri="{BB962C8B-B14F-4D97-AF65-F5344CB8AC3E}">
        <p14:creationId xmlns:p14="http://schemas.microsoft.com/office/powerpoint/2010/main" val="6232616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2" y="835366"/>
            <a:ext cx="10384665" cy="4524315"/>
          </a:xfrm>
          <a:prstGeom prst="rect">
            <a:avLst/>
          </a:prstGeom>
        </p:spPr>
        <p:txBody>
          <a:bodyPr wrap="square">
            <a:spAutoFit/>
          </a:bodyPr>
          <a:lstStyle/>
          <a:p>
            <a:r>
              <a:rPr lang="ru-RU" sz="2400" b="1" dirty="0"/>
              <a:t>Как управлять гемодинамикой?  </a:t>
            </a:r>
          </a:p>
          <a:p>
            <a:r>
              <a:rPr lang="ru-RU" sz="2400" dirty="0" smtClean="0"/>
              <a:t>Прежде </a:t>
            </a:r>
            <a:r>
              <a:rPr lang="ru-RU" sz="2400" dirty="0"/>
              <a:t>всего необходимо познакомиться с законами и формулами, определяющими взаимозависимость важнейших параметров </a:t>
            </a:r>
            <a:r>
              <a:rPr lang="ru-RU" sz="2400" dirty="0" smtClean="0"/>
              <a:t>гемодинамики</a:t>
            </a:r>
          </a:p>
          <a:p>
            <a:endParaRPr lang="ru-RU" sz="2400" dirty="0"/>
          </a:p>
          <a:p>
            <a:r>
              <a:rPr lang="ru-RU" sz="2400" dirty="0" smtClean="0"/>
              <a:t>Необходимо </a:t>
            </a:r>
            <a:r>
              <a:rPr lang="ru-RU" sz="2400" dirty="0"/>
              <a:t>знать, что АД зависит от СВ и ОПСС. Формула, определяющая эту зависимость, может быть представлена следующим образом: </a:t>
            </a:r>
          </a:p>
          <a:p>
            <a:r>
              <a:rPr lang="ru-RU" sz="2400" dirty="0"/>
              <a:t>САД = СВ х ОПСС, </a:t>
            </a:r>
          </a:p>
          <a:p>
            <a:r>
              <a:rPr lang="ru-RU" sz="2400" dirty="0"/>
              <a:t>где САД — среднее артериальное давление, СВ — сердечный выброс, ОПСС — общее периферическое сопротивление сосудов.</a:t>
            </a:r>
          </a:p>
          <a:p>
            <a:endParaRPr lang="ru-RU" sz="2400" dirty="0" smtClean="0"/>
          </a:p>
          <a:p>
            <a:r>
              <a:rPr lang="ru-RU" sz="2400" dirty="0" smtClean="0"/>
              <a:t>СВ </a:t>
            </a:r>
            <a:r>
              <a:rPr lang="ru-RU" sz="2400" dirty="0"/>
              <a:t>вычисляют по формуле: </a:t>
            </a:r>
          </a:p>
          <a:p>
            <a:r>
              <a:rPr lang="ru-RU" sz="2400" dirty="0"/>
              <a:t>СВ = ЧСС х УО. </a:t>
            </a:r>
          </a:p>
        </p:txBody>
      </p:sp>
    </p:spTree>
    <p:extLst>
      <p:ext uri="{BB962C8B-B14F-4D97-AF65-F5344CB8AC3E}">
        <p14:creationId xmlns:p14="http://schemas.microsoft.com/office/powerpoint/2010/main" val="24264144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5" y="783644"/>
            <a:ext cx="10449059" cy="4893647"/>
          </a:xfrm>
          <a:prstGeom prst="rect">
            <a:avLst/>
          </a:prstGeom>
        </p:spPr>
        <p:txBody>
          <a:bodyPr wrap="square">
            <a:spAutoFit/>
          </a:bodyPr>
          <a:lstStyle/>
          <a:p>
            <a:r>
              <a:rPr lang="ru-RU" sz="2400" dirty="0"/>
              <a:t>В норме СВ, или МОС, равен 5—7 л/мин. УО, т.е. количество крови, выбрасываемое сердцем за одну систолу, равен 70—80 мл и зависит от объема крови, притекающей к сердцу, и </a:t>
            </a:r>
            <a:r>
              <a:rPr lang="ru-RU" sz="2400" dirty="0" err="1"/>
              <a:t>контрактильности</a:t>
            </a:r>
            <a:r>
              <a:rPr lang="ru-RU" sz="2400" dirty="0"/>
              <a:t> миокарда. Эту зависимость определяет закон Франка — </a:t>
            </a:r>
            <a:r>
              <a:rPr lang="ru-RU" sz="2400" dirty="0" err="1"/>
              <a:t>Старлинга</a:t>
            </a:r>
            <a:r>
              <a:rPr lang="ru-RU" sz="2400" dirty="0"/>
              <a:t>: чем больше наполнение сердечных камер, тем больше УО. Такое положение является правильным для нормально функционирующего здорового сердца. Понятно, что регулировать УО можно, создавая адекватный венозный приток, т.е. такой объем крови, который определяется возможностью работы сердца как насоса. </a:t>
            </a:r>
            <a:r>
              <a:rPr lang="ru-RU" sz="2400" dirty="0" err="1"/>
              <a:t>Контрактильность</a:t>
            </a:r>
            <a:r>
              <a:rPr lang="ru-RU" sz="2400" dirty="0"/>
              <a:t> мышцы сердца можно повысить, назначая положительные инотропные агенты. При этом нужно всегда иметь в виду состояние </a:t>
            </a:r>
            <a:r>
              <a:rPr lang="ru-RU" sz="2400" dirty="0" err="1"/>
              <a:t>преднагрузки</a:t>
            </a:r>
            <a:r>
              <a:rPr lang="ru-RU" sz="2400" dirty="0"/>
              <a:t>. Величина </a:t>
            </a:r>
            <a:r>
              <a:rPr lang="ru-RU" sz="2400" dirty="0" err="1"/>
              <a:t>преднагрузки</a:t>
            </a:r>
            <a:r>
              <a:rPr lang="ru-RU" sz="2400" dirty="0"/>
              <a:t> зависит от наполнения венозного русла и венозного тонуса. Можно уменьшить венозный тонус с помощью вазодилататоров и таким образом сократить </a:t>
            </a:r>
            <a:r>
              <a:rPr lang="ru-RU" sz="2400" dirty="0" err="1"/>
              <a:t>преднагрузку</a:t>
            </a:r>
            <a:endParaRPr lang="ru-RU" sz="2400" dirty="0"/>
          </a:p>
        </p:txBody>
      </p:sp>
    </p:spTree>
    <p:extLst>
      <p:ext uri="{BB962C8B-B14F-4D97-AF65-F5344CB8AC3E}">
        <p14:creationId xmlns:p14="http://schemas.microsoft.com/office/powerpoint/2010/main" val="1849471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7" y="831993"/>
            <a:ext cx="10384665" cy="4154984"/>
          </a:xfrm>
          <a:prstGeom prst="rect">
            <a:avLst/>
          </a:prstGeom>
        </p:spPr>
        <p:txBody>
          <a:bodyPr wrap="square">
            <a:spAutoFit/>
          </a:bodyPr>
          <a:lstStyle/>
          <a:p>
            <a:r>
              <a:rPr lang="ru-RU" sz="2400" dirty="0"/>
              <a:t>Неправильные действия могут резко повысить </a:t>
            </a:r>
            <a:r>
              <a:rPr lang="ru-RU" sz="2400" dirty="0" err="1"/>
              <a:t>преднагрузку</a:t>
            </a:r>
            <a:r>
              <a:rPr lang="ru-RU" sz="2400" dirty="0"/>
              <a:t> (например, в результате избыточной </a:t>
            </a:r>
            <a:r>
              <a:rPr lang="ru-RU" sz="2400" dirty="0" err="1"/>
              <a:t>инфузионной</a:t>
            </a:r>
            <a:r>
              <a:rPr lang="ru-RU" sz="2400" dirty="0"/>
              <a:t> терапии) и создать неблагоприятные условия для работы </a:t>
            </a:r>
            <a:r>
              <a:rPr lang="ru-RU" sz="2400" dirty="0" smtClean="0"/>
              <a:t>сердца</a:t>
            </a:r>
            <a:endParaRPr lang="ru-RU" sz="2400" dirty="0"/>
          </a:p>
          <a:p>
            <a:endParaRPr lang="ru-RU" sz="2400" dirty="0"/>
          </a:p>
          <a:p>
            <a:r>
              <a:rPr lang="ru-RU" sz="2400" dirty="0"/>
              <a:t>При сниженном венозном притоке назначение положительных инотропных агентов будет неоправданным</a:t>
            </a:r>
            <a:r>
              <a:rPr lang="ru-RU" sz="2400" dirty="0" smtClean="0"/>
              <a:t>. Проблема </a:t>
            </a:r>
            <a:r>
              <a:rPr lang="ru-RU" sz="2400" dirty="0"/>
              <a:t>сниженного объема крови должна решаться в первую очередь адекватной </a:t>
            </a:r>
            <a:r>
              <a:rPr lang="ru-RU" sz="2400" dirty="0" err="1"/>
              <a:t>инфузионной</a:t>
            </a:r>
            <a:r>
              <a:rPr lang="ru-RU" sz="2400" dirty="0"/>
              <a:t> </a:t>
            </a:r>
            <a:r>
              <a:rPr lang="ru-RU" sz="2400" dirty="0" smtClean="0"/>
              <a:t>терапией </a:t>
            </a:r>
            <a:endParaRPr lang="ru-RU" sz="2400" dirty="0"/>
          </a:p>
          <a:p>
            <a:endParaRPr lang="ru-RU" sz="2400" dirty="0"/>
          </a:p>
          <a:p>
            <a:r>
              <a:rPr lang="ru-RU" sz="2400" dirty="0"/>
              <a:t>При относительной </a:t>
            </a:r>
            <a:r>
              <a:rPr lang="ru-RU" sz="2400" dirty="0" err="1"/>
              <a:t>гиповолемии</a:t>
            </a:r>
            <a:r>
              <a:rPr lang="ru-RU" sz="2400" dirty="0"/>
              <a:t>, связанной с </a:t>
            </a:r>
            <a:r>
              <a:rPr lang="ru-RU" sz="2400" dirty="0" err="1"/>
              <a:t>вазодилатацией</a:t>
            </a:r>
            <a:r>
              <a:rPr lang="ru-RU" sz="2400" dirty="0"/>
              <a:t> и перераспределением крови, лечение также начинают с увеличения объема крови, одновременно назначая средства, повышающие венозный тонус</a:t>
            </a:r>
          </a:p>
        </p:txBody>
      </p:sp>
    </p:spTree>
    <p:extLst>
      <p:ext uri="{BB962C8B-B14F-4D97-AF65-F5344CB8AC3E}">
        <p14:creationId xmlns:p14="http://schemas.microsoft.com/office/powerpoint/2010/main" val="20457231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1" y="764223"/>
            <a:ext cx="10436180" cy="5262979"/>
          </a:xfrm>
          <a:prstGeom prst="rect">
            <a:avLst/>
          </a:prstGeom>
        </p:spPr>
        <p:txBody>
          <a:bodyPr wrap="square">
            <a:spAutoFit/>
          </a:bodyPr>
          <a:lstStyle/>
          <a:p>
            <a:r>
              <a:rPr lang="ru-RU" sz="2400" dirty="0"/>
              <a:t>У больных с недостаточной сократительной способностью миокарда почти всегда отмечается повышенное наполнение камер сердца, ведущее к росту давления наполнения желудочков и отеку легких. В таких клинических ситуациях </a:t>
            </a:r>
            <a:r>
              <a:rPr lang="ru-RU" sz="2400" dirty="0" err="1"/>
              <a:t>инфузионная</a:t>
            </a:r>
            <a:r>
              <a:rPr lang="ru-RU" sz="2400" dirty="0"/>
              <a:t> терапия противопоказана, лечение заключается в назначении средств, снижающих пред- и </a:t>
            </a:r>
            <a:r>
              <a:rPr lang="ru-RU" sz="2400" dirty="0" err="1" smtClean="0"/>
              <a:t>постнагрузку</a:t>
            </a:r>
            <a:r>
              <a:rPr lang="ru-RU" sz="2400" dirty="0" smtClean="0"/>
              <a:t> </a:t>
            </a:r>
            <a:endParaRPr lang="ru-RU" sz="2400" dirty="0"/>
          </a:p>
          <a:p>
            <a:endParaRPr lang="ru-RU" sz="2400" dirty="0"/>
          </a:p>
          <a:p>
            <a:r>
              <a:rPr lang="ru-RU" sz="2400" dirty="0"/>
              <a:t>При анафилаксии уменьшение </a:t>
            </a:r>
            <a:r>
              <a:rPr lang="ru-RU" sz="2400" dirty="0" err="1"/>
              <a:t>постнагрузки</a:t>
            </a:r>
            <a:r>
              <a:rPr lang="ru-RU" sz="2400" dirty="0"/>
              <a:t> ведет к снижению АД и обусловливает применение средств, повышающих тонус артериол. </a:t>
            </a:r>
          </a:p>
          <a:p>
            <a:r>
              <a:rPr lang="ru-RU" sz="2400" dirty="0"/>
              <a:t>СВ и АД могут быть значительно снижены при выраженной тахикардии или брадикардии. Эти изменения могут быть связаны как с кардиальными (нарушения проводимости и автоматизма), так и с экстракардиальными факторами (гипоксия, </a:t>
            </a:r>
            <a:r>
              <a:rPr lang="ru-RU" sz="2400" dirty="0" err="1"/>
              <a:t>гиповолемия</a:t>
            </a:r>
            <a:r>
              <a:rPr lang="ru-RU" sz="2400" dirty="0"/>
              <a:t>, влияние повышенного тонуса </a:t>
            </a:r>
            <a:r>
              <a:rPr lang="ru-RU" sz="2400" dirty="0" err="1"/>
              <a:t>вагуса</a:t>
            </a:r>
            <a:r>
              <a:rPr lang="ru-RU" sz="2400" dirty="0"/>
              <a:t> и др.). Если удается найти причину нарушений ритма, то этиологическое лечение этих нарушений будет наиболее правильным</a:t>
            </a:r>
          </a:p>
        </p:txBody>
      </p:sp>
    </p:spTree>
    <p:extLst>
      <p:ext uri="{BB962C8B-B14F-4D97-AF65-F5344CB8AC3E}">
        <p14:creationId xmlns:p14="http://schemas.microsoft.com/office/powerpoint/2010/main" val="14740471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8439" y="764431"/>
            <a:ext cx="10513453" cy="5262979"/>
          </a:xfrm>
          <a:prstGeom prst="rect">
            <a:avLst/>
          </a:prstGeom>
        </p:spPr>
        <p:txBody>
          <a:bodyPr wrap="square">
            <a:spAutoFit/>
          </a:bodyPr>
          <a:lstStyle/>
          <a:p>
            <a:r>
              <a:rPr lang="ru-RU" sz="2400" dirty="0" smtClean="0"/>
              <a:t>Важнейшее условие </a:t>
            </a:r>
            <a:r>
              <a:rPr lang="ru-RU" sz="2400" dirty="0"/>
              <a:t>нормальной работы сердца </a:t>
            </a:r>
            <a:r>
              <a:rPr lang="ru-RU" sz="2400" dirty="0" smtClean="0"/>
              <a:t>- </a:t>
            </a:r>
            <a:r>
              <a:rPr lang="ru-RU" sz="2400" dirty="0"/>
              <a:t>кислородный </a:t>
            </a:r>
            <a:r>
              <a:rPr lang="ru-RU" sz="2400" dirty="0" smtClean="0"/>
              <a:t>баланс</a:t>
            </a:r>
          </a:p>
          <a:p>
            <a:endParaRPr lang="ru-RU" sz="2400" dirty="0"/>
          </a:p>
          <a:p>
            <a:r>
              <a:rPr lang="ru-RU" sz="2400" dirty="0"/>
              <a:t>У сердечной мышцы, выполняющей громадную работу, чрезвычайно высок уровень потребления кислорода. Насыщение кислородом крови в коронарном синусе равно 25 %, т.е. намного меньше, чем в смешанной венозной крови. Чем больше работа сердца, тем больше потребность его в кислороде и питательных веществах. Нетрудно представить, что в </a:t>
            </a:r>
            <a:r>
              <a:rPr lang="ru-RU" sz="2400" dirty="0" err="1"/>
              <a:t>неишемизированном</a:t>
            </a:r>
            <a:r>
              <a:rPr lang="ru-RU" sz="2400" dirty="0"/>
              <a:t> здоровом миокарде потребление кислорода зависит от ЧСС, </a:t>
            </a:r>
            <a:r>
              <a:rPr lang="ru-RU" sz="2400" dirty="0" err="1"/>
              <a:t>контрактильности</a:t>
            </a:r>
            <a:r>
              <a:rPr lang="ru-RU" sz="2400" dirty="0"/>
              <a:t>, сопротивления сокращению сердечных волокон. Доставка же кислорода к сердцу обеспечивается нормальным содержанием переносчиков кислорода, т.е. гемоглобина, РаО2, 2,3-ДФГ, общим и коронарным </a:t>
            </a:r>
            <a:r>
              <a:rPr lang="ru-RU" sz="2400" dirty="0" smtClean="0"/>
              <a:t>кровообращением</a:t>
            </a:r>
            <a:r>
              <a:rPr lang="ru-RU" sz="2400" dirty="0"/>
              <a:t>. Всякое уменьшение доставки кислорода или невозможность потребления кислорода (закупорка коронарной артерии) сразу же приводит к нарушению функций сердечно-сосудистой системы</a:t>
            </a:r>
          </a:p>
        </p:txBody>
      </p:sp>
    </p:spTree>
    <p:extLst>
      <p:ext uri="{BB962C8B-B14F-4D97-AF65-F5344CB8AC3E}">
        <p14:creationId xmlns:p14="http://schemas.microsoft.com/office/powerpoint/2010/main" val="9635108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5" y="767392"/>
            <a:ext cx="10577849" cy="4524315"/>
          </a:xfrm>
          <a:prstGeom prst="rect">
            <a:avLst/>
          </a:prstGeom>
        </p:spPr>
        <p:txBody>
          <a:bodyPr wrap="square">
            <a:spAutoFit/>
          </a:bodyPr>
          <a:lstStyle/>
          <a:p>
            <a:r>
              <a:rPr lang="ru-RU" sz="2400" dirty="0" smtClean="0"/>
              <a:t>Коронарный </a:t>
            </a:r>
            <a:r>
              <a:rPr lang="ru-RU" sz="2400" dirty="0"/>
              <a:t>кровоток прямо пропорционален величине давления и радиусу сосуда и обратно пропорционален вязкости крови и длине сосуда (закон </a:t>
            </a:r>
            <a:r>
              <a:rPr lang="ru-RU" sz="2400" dirty="0" err="1"/>
              <a:t>Хагена</a:t>
            </a:r>
            <a:r>
              <a:rPr lang="ru-RU" sz="2400" dirty="0"/>
              <a:t> — </a:t>
            </a:r>
            <a:r>
              <a:rPr lang="ru-RU" sz="2400" dirty="0" err="1"/>
              <a:t>Пуазейля</a:t>
            </a:r>
            <a:r>
              <a:rPr lang="ru-RU" sz="2400" dirty="0"/>
              <a:t>). Эта зависимость не линейная, поскольку коронарный сосуд — не трубка с ламинарным течением. Ухудшение коронарного кровообращения и повышение КДД левого желудочка приводят к снижению кровообращения в субэндокардиальной зоне. Вязкость крови возрастает при высокой концентрации гемоглобина, высоком </a:t>
            </a:r>
            <a:r>
              <a:rPr lang="ru-RU" sz="2400" dirty="0" err="1"/>
              <a:t>гематокритном</a:t>
            </a:r>
            <a:r>
              <a:rPr lang="ru-RU" sz="2400" dirty="0"/>
              <a:t> числе, повышении концентрации белков (особенно фибриногена) в плазме. Уменьшая вязкость крови путем назначения </a:t>
            </a:r>
            <a:r>
              <a:rPr lang="ru-RU" sz="2400" dirty="0" err="1"/>
              <a:t>кристаллоидных</a:t>
            </a:r>
            <a:r>
              <a:rPr lang="ru-RU" sz="2400" dirty="0"/>
              <a:t> растворов и реологических средств, поддерживая </a:t>
            </a:r>
            <a:r>
              <a:rPr lang="ru-RU" sz="2400" dirty="0" err="1"/>
              <a:t>гематокритное</a:t>
            </a:r>
            <a:r>
              <a:rPr lang="ru-RU" sz="2400" dirty="0"/>
              <a:t> число на уровне 30—40 % и концентрацию плазменных белков несколько ниже нормы, мы создаем оптимальные условия для коронарного кровотока</a:t>
            </a:r>
          </a:p>
        </p:txBody>
      </p:sp>
    </p:spTree>
    <p:extLst>
      <p:ext uri="{BB962C8B-B14F-4D97-AF65-F5344CB8AC3E}">
        <p14:creationId xmlns:p14="http://schemas.microsoft.com/office/powerpoint/2010/main" val="2065934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0" y="831992"/>
            <a:ext cx="10513454" cy="4524315"/>
          </a:xfrm>
          <a:prstGeom prst="rect">
            <a:avLst/>
          </a:prstGeom>
        </p:spPr>
        <p:txBody>
          <a:bodyPr wrap="square">
            <a:spAutoFit/>
          </a:bodyPr>
          <a:lstStyle/>
          <a:p>
            <a:r>
              <a:rPr lang="ru-RU" sz="2400" dirty="0"/>
              <a:t>Метаболические потребности сердца максимально удовлетворяются в условиях аэробного гликолиза. В норме потребности миокарда в энергии обеспечиваются в основном за счет аэробного метаболизма глюкозы, в покое в основном за счет углеводов и, лишь незначительно, за счет жирных кислот. Гипоксия и ацидоз, изменения обмена калия, магния и других электролитов сопровождаются нарушением нормального метаболизма сердечной мышцы. </a:t>
            </a:r>
          </a:p>
          <a:p>
            <a:r>
              <a:rPr lang="ru-RU" sz="2400" dirty="0"/>
              <a:t>Для управления гемодинамикой необходим мониторинг сердечно-сосудистой системы. В условиях отделений интенсивной терапии общего профиля предпочтение следует отдавать использованию </a:t>
            </a:r>
            <a:r>
              <a:rPr lang="ru-RU" sz="2400" dirty="0" err="1"/>
              <a:t>неинвазивных</a:t>
            </a:r>
            <a:r>
              <a:rPr lang="ru-RU" sz="2400" dirty="0"/>
              <a:t> способов (насколько это возможно). Среди инвазивных показателей особенно важным является ДЗЛК. Гемодинамика тесно связана с функцией ЦНС, легких, почек и других, органов и систем</a:t>
            </a:r>
          </a:p>
        </p:txBody>
      </p:sp>
    </p:spTree>
    <p:extLst>
      <p:ext uri="{BB962C8B-B14F-4D97-AF65-F5344CB8AC3E}">
        <p14:creationId xmlns:p14="http://schemas.microsoft.com/office/powerpoint/2010/main" val="4061124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819953" y="855244"/>
            <a:ext cx="10526333" cy="1569660"/>
          </a:xfrm>
          <a:prstGeom prst="rect">
            <a:avLst/>
          </a:prstGeom>
        </p:spPr>
        <p:txBody>
          <a:bodyPr wrap="square">
            <a:spAutoFit/>
          </a:bodyPr>
          <a:lstStyle/>
          <a:p>
            <a:r>
              <a:rPr lang="ru-RU" sz="2400" dirty="0" smtClean="0"/>
              <a:t>Минутный </a:t>
            </a:r>
            <a:r>
              <a:rPr lang="ru-RU" sz="2400" dirty="0"/>
              <a:t>объем сердца, или сердечный выброс (CВ), — количество крови, проходящее через сердце в 1 мин; </a:t>
            </a:r>
            <a:r>
              <a:rPr lang="ru-RU" sz="2400" dirty="0" smtClean="0"/>
              <a:t>сердечный </a:t>
            </a:r>
            <a:r>
              <a:rPr lang="ru-RU" sz="2400" dirty="0"/>
              <a:t>индекс — отношение СВ к площади поверхности тела: </a:t>
            </a:r>
            <a:r>
              <a:rPr lang="ru-RU" sz="2400" dirty="0" smtClean="0"/>
              <a:t> СВ </a:t>
            </a:r>
            <a:r>
              <a:rPr lang="ru-RU" sz="2400" dirty="0"/>
              <a:t>составляет в среднем 5—7 </a:t>
            </a:r>
            <a:r>
              <a:rPr lang="ru-RU" sz="2400" dirty="0" smtClean="0"/>
              <a:t>л/мин</a:t>
            </a:r>
            <a:endParaRPr lang="ru-RU" sz="2400" dirty="0"/>
          </a:p>
          <a:p>
            <a:r>
              <a:rPr lang="ru-RU" sz="2400" dirty="0"/>
              <a:t> </a:t>
            </a:r>
            <a:r>
              <a:rPr lang="ru-RU" sz="2400" dirty="0" smtClean="0"/>
              <a:t>  </a:t>
            </a:r>
            <a:endParaRPr lang="ru-RU" sz="2400" dirty="0"/>
          </a:p>
        </p:txBody>
      </p:sp>
      <p:pic>
        <p:nvPicPr>
          <p:cNvPr id="10" name="Рисунок 9"/>
          <p:cNvPicPr>
            <a:picLocks noChangeAspect="1"/>
          </p:cNvPicPr>
          <p:nvPr/>
        </p:nvPicPr>
        <p:blipFill>
          <a:blip r:embed="rId2"/>
          <a:stretch>
            <a:fillRect/>
          </a:stretch>
        </p:blipFill>
        <p:spPr>
          <a:xfrm>
            <a:off x="2429812" y="2424904"/>
            <a:ext cx="6427463" cy="833451"/>
          </a:xfrm>
          <a:prstGeom prst="rect">
            <a:avLst/>
          </a:prstGeom>
        </p:spPr>
      </p:pic>
    </p:spTree>
    <p:extLst>
      <p:ext uri="{BB962C8B-B14F-4D97-AF65-F5344CB8AC3E}">
        <p14:creationId xmlns:p14="http://schemas.microsoft.com/office/powerpoint/2010/main" val="5489555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0" y="829030"/>
            <a:ext cx="10461938" cy="3046988"/>
          </a:xfrm>
          <a:prstGeom prst="rect">
            <a:avLst/>
          </a:prstGeom>
        </p:spPr>
        <p:txBody>
          <a:bodyPr wrap="square">
            <a:spAutoFit/>
          </a:bodyPr>
          <a:lstStyle/>
          <a:p>
            <a:r>
              <a:rPr lang="ru-RU" sz="2400" b="1" dirty="0"/>
              <a:t>ОСТРАЯ СЕРДЕЧНАЯ НЕДОСТАТОЧНОСТЬ</a:t>
            </a:r>
          </a:p>
          <a:p>
            <a:r>
              <a:rPr lang="ru-RU" sz="2400" b="1" dirty="0" smtClean="0"/>
              <a:t>КАРДИОГЕННЫЕ </a:t>
            </a:r>
            <a:r>
              <a:rPr lang="ru-RU" sz="2400" b="1" dirty="0"/>
              <a:t>ПРИЧИНЫ ВНЕЗАПНОЙ СМЕРТИ</a:t>
            </a:r>
          </a:p>
          <a:p>
            <a:endParaRPr lang="ru-RU" sz="2400" dirty="0"/>
          </a:p>
          <a:p>
            <a:r>
              <a:rPr lang="ru-RU" sz="2400" dirty="0" smtClean="0"/>
              <a:t>«</a:t>
            </a:r>
            <a:r>
              <a:rPr lang="ru-RU" sz="2400" dirty="0"/>
              <a:t>Внезапная смерть» — это смерть, наступающая неожиданно и мгновенно или в течение 1 ч после появления первых симптомов ухудшения общего состояния. К этому понятию не относят случаи насильственной смерти или смерти, возникающей в результате отравления, асфиксии, травмы или другого какого-либо несчастного случая</a:t>
            </a:r>
          </a:p>
        </p:txBody>
      </p:sp>
    </p:spTree>
    <p:extLst>
      <p:ext uri="{BB962C8B-B14F-4D97-AF65-F5344CB8AC3E}">
        <p14:creationId xmlns:p14="http://schemas.microsoft.com/office/powerpoint/2010/main" val="3350086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4" y="816151"/>
            <a:ext cx="10526332" cy="3046988"/>
          </a:xfrm>
          <a:prstGeom prst="rect">
            <a:avLst/>
          </a:prstGeom>
        </p:spPr>
        <p:txBody>
          <a:bodyPr wrap="square">
            <a:spAutoFit/>
          </a:bodyPr>
          <a:lstStyle/>
          <a:p>
            <a:r>
              <a:rPr lang="ru-RU" sz="2400" dirty="0"/>
              <a:t>Внезапная смерть может наблюдаться при патологии сердечно-сосудистой системы или в отсутствие в анамнезе подобных заболеваний. Острый сердечно-сосудистый коллапс, сопровождающийся неэффективным кровообращением, уже через несколько минут приводит к необратимым изменениям в ЦНС. Однако клинические наблюдения подтверждают возможность полного восстановления адекватной сердечно-сосудистой деятельности без последующих неврологических нарушений при своевременном лечении некоторых форм сердечно-сосудистого коллапса</a:t>
            </a:r>
          </a:p>
        </p:txBody>
      </p:sp>
    </p:spTree>
    <p:extLst>
      <p:ext uri="{BB962C8B-B14F-4D97-AF65-F5344CB8AC3E}">
        <p14:creationId xmlns:p14="http://schemas.microsoft.com/office/powerpoint/2010/main" val="36657804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1317" y="709540"/>
            <a:ext cx="10642243" cy="5262979"/>
          </a:xfrm>
          <a:prstGeom prst="rect">
            <a:avLst/>
          </a:prstGeom>
        </p:spPr>
        <p:txBody>
          <a:bodyPr wrap="square">
            <a:spAutoFit/>
          </a:bodyPr>
          <a:lstStyle/>
          <a:p>
            <a:r>
              <a:rPr lang="ru-RU" sz="2400" dirty="0"/>
              <a:t>Причины сердечно-сосудистого коллапса, приводящего к неэффективному кровообращению- фатальные нарушения ритма: </a:t>
            </a:r>
          </a:p>
          <a:p>
            <a:pPr marL="342900" indent="-342900">
              <a:buFont typeface="Arial" panose="020B0604020202020204" pitchFamily="34" charset="0"/>
              <a:buChar char="•"/>
            </a:pPr>
            <a:r>
              <a:rPr lang="ru-RU" sz="2400" dirty="0"/>
              <a:t>желудочковую фибрилляцию (</a:t>
            </a:r>
            <a:r>
              <a:rPr lang="ru-RU" sz="2400" dirty="0" smtClean="0"/>
              <a:t>ЖФ) </a:t>
            </a:r>
          </a:p>
          <a:p>
            <a:pPr marL="342900" indent="-342900">
              <a:buFont typeface="Arial" panose="020B0604020202020204" pitchFamily="34" charset="0"/>
              <a:buChar char="•"/>
            </a:pPr>
            <a:r>
              <a:rPr lang="ru-RU" sz="2400" dirty="0" smtClean="0"/>
              <a:t>желудочковую </a:t>
            </a:r>
            <a:r>
              <a:rPr lang="ru-RU" sz="2400" dirty="0"/>
              <a:t>тахикардию (</a:t>
            </a:r>
            <a:r>
              <a:rPr lang="ru-RU" sz="2400" dirty="0" smtClean="0"/>
              <a:t>ЖТ)</a:t>
            </a:r>
          </a:p>
          <a:p>
            <a:pPr marL="342900" indent="-342900">
              <a:buFont typeface="Arial" panose="020B0604020202020204" pitchFamily="34" charset="0"/>
              <a:buChar char="•"/>
            </a:pPr>
            <a:r>
              <a:rPr lang="ru-RU" sz="2400" dirty="0" smtClean="0"/>
              <a:t>тяжелые </a:t>
            </a:r>
            <a:r>
              <a:rPr lang="ru-RU" sz="2400" dirty="0"/>
              <a:t>формы брадикардии и </a:t>
            </a:r>
            <a:r>
              <a:rPr lang="ru-RU" sz="2400" dirty="0" err="1"/>
              <a:t>брадиаритмии</a:t>
            </a:r>
            <a:r>
              <a:rPr lang="ru-RU" sz="2400" dirty="0"/>
              <a:t>, которые могут вызвать </a:t>
            </a:r>
            <a:r>
              <a:rPr lang="ru-RU" sz="2400" dirty="0" smtClean="0"/>
              <a:t>асистолию</a:t>
            </a:r>
            <a:endParaRPr lang="ru-RU" sz="2400" dirty="0"/>
          </a:p>
          <a:p>
            <a:endParaRPr lang="ru-RU" sz="2400" dirty="0"/>
          </a:p>
          <a:p>
            <a:r>
              <a:rPr lang="ru-RU" sz="2400" dirty="0"/>
              <a:t>Следует подчеркнуть, что ФЖ, асистолия и в некоторых случаях ЖТ сопровождаются остановкой </a:t>
            </a:r>
            <a:r>
              <a:rPr lang="ru-RU" sz="2400" dirty="0" smtClean="0"/>
              <a:t>кровообращения</a:t>
            </a:r>
            <a:endParaRPr lang="ru-RU" sz="2400" dirty="0"/>
          </a:p>
          <a:p>
            <a:r>
              <a:rPr lang="ru-RU" sz="2400" dirty="0"/>
              <a:t>Снижение насосной функции миокарда может быть обусловлено острым инфарктом </a:t>
            </a:r>
            <a:r>
              <a:rPr lang="ru-RU" sz="2400" dirty="0" smtClean="0"/>
              <a:t>миокарда</a:t>
            </a:r>
            <a:endParaRPr lang="ru-RU" sz="2400" dirty="0"/>
          </a:p>
          <a:p>
            <a:r>
              <a:rPr lang="ru-RU" sz="2400" dirty="0"/>
              <a:t>Снижение СВ может быть связано с механическими факторами, создающими препятствие для нормального кровообращения (тромбоэмболия легочной артерии, тампонада сердца)</a:t>
            </a:r>
          </a:p>
        </p:txBody>
      </p:sp>
    </p:spTree>
    <p:extLst>
      <p:ext uri="{BB962C8B-B14F-4D97-AF65-F5344CB8AC3E}">
        <p14:creationId xmlns:p14="http://schemas.microsoft.com/office/powerpoint/2010/main" val="12104700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0" y="767598"/>
            <a:ext cx="10410423" cy="4524315"/>
          </a:xfrm>
          <a:prstGeom prst="rect">
            <a:avLst/>
          </a:prstGeom>
        </p:spPr>
        <p:txBody>
          <a:bodyPr wrap="square">
            <a:spAutoFit/>
          </a:bodyPr>
          <a:lstStyle/>
          <a:p>
            <a:r>
              <a:rPr lang="ru-RU" sz="2400" dirty="0"/>
              <a:t>Нельзя не отметить те клинические случаи, когда глубокий коллапс наступает в результате сосудистой дистонии и резкого снижения АД, т.е. фактора, который не может быть обусловлен только сердечными нарушениями. В основе этих изменений, как полагают, лежит активация </a:t>
            </a:r>
            <a:r>
              <a:rPr lang="ru-RU" sz="2400" dirty="0" err="1"/>
              <a:t>вазодепрессорных</a:t>
            </a:r>
            <a:r>
              <a:rPr lang="ru-RU" sz="2400" dirty="0"/>
              <a:t> механизмов, которые лишь частично могут быть объяснены наличием синокаротидных импульсов, </a:t>
            </a:r>
            <a:r>
              <a:rPr lang="ru-RU" sz="2400" dirty="0" err="1"/>
              <a:t>вагусных</a:t>
            </a:r>
            <a:r>
              <a:rPr lang="ru-RU" sz="2400" dirty="0"/>
              <a:t> проявлений или первичной легочной гипертензии. Возможно, что здесь имеют значение факторы, воздействующие на тонус сосудов и одновременно поддерживающие определенную физиологическую </a:t>
            </a:r>
            <a:r>
              <a:rPr lang="ru-RU" sz="2400" dirty="0" smtClean="0"/>
              <a:t>ЧСС</a:t>
            </a:r>
            <a:endParaRPr lang="ru-RU" sz="2400" dirty="0"/>
          </a:p>
          <a:p>
            <a:endParaRPr lang="ru-RU" sz="2400" dirty="0"/>
          </a:p>
          <a:p>
            <a:r>
              <a:rPr lang="ru-RU" sz="2400" dirty="0"/>
              <a:t>Среди первичных нарушений ритма чаще встречаются ФЖ (75 %), ЖТ (10 %), тяжелая </a:t>
            </a:r>
            <a:r>
              <a:rPr lang="ru-RU" sz="2400" dirty="0" err="1"/>
              <a:t>брадиаритмия</a:t>
            </a:r>
            <a:r>
              <a:rPr lang="ru-RU" sz="2400" dirty="0"/>
              <a:t> и асистолия (15 </a:t>
            </a:r>
            <a:r>
              <a:rPr lang="ru-RU" sz="2400" dirty="0" smtClean="0"/>
              <a:t>%)</a:t>
            </a:r>
            <a:endParaRPr lang="ru-RU" sz="2400" dirty="0"/>
          </a:p>
        </p:txBody>
      </p:sp>
    </p:spTree>
    <p:extLst>
      <p:ext uri="{BB962C8B-B14F-4D97-AF65-F5344CB8AC3E}">
        <p14:creationId xmlns:p14="http://schemas.microsoft.com/office/powerpoint/2010/main" val="22331260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0" y="818907"/>
            <a:ext cx="10513453" cy="3416320"/>
          </a:xfrm>
          <a:prstGeom prst="rect">
            <a:avLst/>
          </a:prstGeom>
        </p:spPr>
        <p:txBody>
          <a:bodyPr wrap="square">
            <a:spAutoFit/>
          </a:bodyPr>
          <a:lstStyle/>
          <a:p>
            <a:r>
              <a:rPr lang="ru-RU" sz="2400" dirty="0"/>
              <a:t>Факторы, обусловливающие повышенный риск внезапной смерти: </a:t>
            </a:r>
            <a:endParaRPr lang="ru-RU" sz="2400" dirty="0" smtClean="0"/>
          </a:p>
          <a:p>
            <a:pPr marL="342900" indent="-342900">
              <a:buFont typeface="Arial" panose="020B0604020202020204" pitchFamily="34" charset="0"/>
              <a:buChar char="•"/>
            </a:pPr>
            <a:r>
              <a:rPr lang="ru-RU" sz="2400" dirty="0" smtClean="0"/>
              <a:t>коронарная </a:t>
            </a:r>
            <a:r>
              <a:rPr lang="ru-RU" sz="2400" dirty="0"/>
              <a:t>болезнь, </a:t>
            </a:r>
            <a:r>
              <a:rPr lang="ru-RU" sz="2400" dirty="0" err="1" smtClean="0"/>
              <a:t>развившаяся</a:t>
            </a:r>
            <a:r>
              <a:rPr lang="ru-RU" sz="2400" dirty="0" smtClean="0"/>
              <a:t> </a:t>
            </a:r>
            <a:r>
              <a:rPr lang="ru-RU" sz="2400" dirty="0"/>
              <a:t>на фоне атеросклероза и </a:t>
            </a:r>
            <a:r>
              <a:rPr lang="ru-RU" sz="2400" dirty="0" err="1"/>
              <a:t>неатеросклеротических</a:t>
            </a:r>
            <a:r>
              <a:rPr lang="ru-RU" sz="2400" dirty="0"/>
              <a:t> </a:t>
            </a:r>
            <a:r>
              <a:rPr lang="ru-RU" sz="2400" dirty="0" smtClean="0"/>
              <a:t>поражений </a:t>
            </a:r>
            <a:endParaRPr lang="ru-RU" sz="2400" dirty="0"/>
          </a:p>
          <a:p>
            <a:pPr marL="342900" indent="-342900">
              <a:buFont typeface="Arial" panose="020B0604020202020204" pitchFamily="34" charset="0"/>
              <a:buChar char="•"/>
            </a:pPr>
            <a:r>
              <a:rPr lang="ru-RU" sz="2400" dirty="0" smtClean="0"/>
              <a:t>стенокардия</a:t>
            </a:r>
            <a:endParaRPr lang="ru-RU" sz="2400" dirty="0"/>
          </a:p>
          <a:p>
            <a:pPr marL="342900" indent="-342900">
              <a:buFont typeface="Arial" panose="020B0604020202020204" pitchFamily="34" charset="0"/>
              <a:buChar char="•"/>
            </a:pPr>
            <a:r>
              <a:rPr lang="ru-RU" sz="2400" dirty="0"/>
              <a:t>спазм коронарных </a:t>
            </a:r>
            <a:r>
              <a:rPr lang="ru-RU" sz="2400" dirty="0" smtClean="0"/>
              <a:t>сосудов</a:t>
            </a:r>
            <a:endParaRPr lang="ru-RU" sz="2400" dirty="0"/>
          </a:p>
          <a:p>
            <a:endParaRPr lang="ru-RU" sz="2400" dirty="0"/>
          </a:p>
          <a:p>
            <a:r>
              <a:rPr lang="ru-RU" sz="2400" dirty="0"/>
              <a:t>Подчеркивается, что ИБС не всегда сопровождается морфологическими признаками острого инфаркта. При патологоанатомическом исследовании частота обнаружения свежего коронарного тромбоза колеблется от 25 до 75 </a:t>
            </a:r>
            <a:r>
              <a:rPr lang="ru-RU" sz="2400" dirty="0" smtClean="0"/>
              <a:t>% </a:t>
            </a:r>
            <a:endParaRPr lang="ru-RU" sz="2400" dirty="0"/>
          </a:p>
        </p:txBody>
      </p:sp>
    </p:spTree>
    <p:extLst>
      <p:ext uri="{BB962C8B-B14F-4D97-AF65-F5344CB8AC3E}">
        <p14:creationId xmlns:p14="http://schemas.microsoft.com/office/powerpoint/2010/main" val="19109697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0106" y="899967"/>
            <a:ext cx="10410423" cy="4154984"/>
          </a:xfrm>
          <a:prstGeom prst="rect">
            <a:avLst/>
          </a:prstGeom>
        </p:spPr>
        <p:txBody>
          <a:bodyPr wrap="square">
            <a:spAutoFit/>
          </a:bodyPr>
          <a:lstStyle/>
          <a:p>
            <a:r>
              <a:rPr lang="ru-RU" sz="2400" dirty="0" smtClean="0"/>
              <a:t>В </a:t>
            </a:r>
            <a:r>
              <a:rPr lang="ru-RU" sz="2400" dirty="0"/>
              <a:t>выявлении факторов внезапной смерти большое значение следует придавать нарушениям проводящей системы сердца: </a:t>
            </a:r>
            <a:endParaRPr lang="ru-RU" sz="2400" dirty="0" smtClean="0"/>
          </a:p>
          <a:p>
            <a:pPr marL="342900" indent="-342900">
              <a:buFont typeface="Arial" panose="020B0604020202020204" pitchFamily="34" charset="0"/>
              <a:buChar char="•"/>
            </a:pPr>
            <a:r>
              <a:rPr lang="ru-RU" sz="2400" dirty="0" smtClean="0"/>
              <a:t>поражениям </a:t>
            </a:r>
            <a:r>
              <a:rPr lang="ru-RU" sz="2400" dirty="0"/>
              <a:t>синусно-предсердного узла, которые могут приводить к внезапной асистолии, предсердно-желудочковой блокаде (синдром </a:t>
            </a:r>
            <a:r>
              <a:rPr lang="ru-RU" sz="2400" dirty="0" err="1"/>
              <a:t>Морганьи</a:t>
            </a:r>
            <a:r>
              <a:rPr lang="ru-RU" sz="2400" dirty="0"/>
              <a:t>—Адамса—Стокса), синдрому </a:t>
            </a:r>
            <a:r>
              <a:rPr lang="ru-RU" sz="2400" dirty="0" smtClean="0"/>
              <a:t>Вольфа—Паркинсона—Уайта</a:t>
            </a:r>
          </a:p>
          <a:p>
            <a:pPr marL="342900" indent="-342900">
              <a:buFont typeface="Arial" panose="020B0604020202020204" pitchFamily="34" charset="0"/>
              <a:buChar char="•"/>
            </a:pPr>
            <a:r>
              <a:rPr lang="ru-RU" sz="2400" dirty="0" smtClean="0"/>
              <a:t>вторичным поражениям </a:t>
            </a:r>
            <a:r>
              <a:rPr lang="ru-RU" sz="2400" dirty="0"/>
              <a:t>этой </a:t>
            </a:r>
            <a:r>
              <a:rPr lang="ru-RU" sz="2400" dirty="0" smtClean="0"/>
              <a:t>системы</a:t>
            </a:r>
          </a:p>
          <a:p>
            <a:pPr marL="342900" indent="-342900">
              <a:buFont typeface="Arial" panose="020B0604020202020204" pitchFamily="34" charset="0"/>
              <a:buChar char="•"/>
            </a:pPr>
            <a:endParaRPr lang="ru-RU" sz="2400" dirty="0"/>
          </a:p>
          <a:p>
            <a:r>
              <a:rPr lang="ru-RU" sz="2400" dirty="0"/>
              <a:t>Любое заболевание сердца таит в себе угрозу внезапных гемодинамических нарушений (поражения клапанов сердца, инфекционный эндокардит, миокардит, </a:t>
            </a:r>
            <a:r>
              <a:rPr lang="ru-RU" sz="2400" dirty="0" err="1"/>
              <a:t>кардиомиопатии</a:t>
            </a:r>
            <a:r>
              <a:rPr lang="ru-RU" sz="2400" dirty="0"/>
              <a:t>), но наибольшая предрасположенность к внезапным нарушениям ритма отмечается при ИБС</a:t>
            </a:r>
          </a:p>
        </p:txBody>
      </p:sp>
    </p:spTree>
    <p:extLst>
      <p:ext uri="{BB962C8B-B14F-4D97-AF65-F5344CB8AC3E}">
        <p14:creationId xmlns:p14="http://schemas.microsoft.com/office/powerpoint/2010/main" val="13105463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3" y="741840"/>
            <a:ext cx="10564969" cy="4893647"/>
          </a:xfrm>
          <a:prstGeom prst="rect">
            <a:avLst/>
          </a:prstGeom>
        </p:spPr>
        <p:txBody>
          <a:bodyPr wrap="square">
            <a:spAutoFit/>
          </a:bodyPr>
          <a:lstStyle/>
          <a:p>
            <a:r>
              <a:rPr lang="ru-RU" sz="2400" dirty="0"/>
              <a:t>У большинства больных нарушения ритма возникают неожиданно без продромов. Они не связаны с острым инфарктом миокарда, но впоследствии чаще всего обнаруживаются признаки перенесенного инфаркта или других органических заболеваний сердца. После успешной реанимации у этих больных отмечаются электрическая нестабильность миокарда, вторичные эпизоды аритмий. Смертность в течение двух последующих лет достигает 50 </a:t>
            </a:r>
            <a:r>
              <a:rPr lang="ru-RU" sz="2400" dirty="0" smtClean="0"/>
              <a:t>%</a:t>
            </a:r>
          </a:p>
          <a:p>
            <a:r>
              <a:rPr lang="ru-RU" sz="2400" dirty="0" smtClean="0"/>
              <a:t> </a:t>
            </a:r>
            <a:endParaRPr lang="ru-RU" sz="2400" dirty="0"/>
          </a:p>
          <a:p>
            <a:r>
              <a:rPr lang="ru-RU" sz="2400" dirty="0"/>
              <a:t>У меньшей части пациентов перед терминальным состоянием наблюдаются выраженные продромальные симптомы: загрудинные боли, обмороки, одышка; после успешной реанимации появляются признаки острого инфаркта миокарда, у них в течение двух последующих лет отмечается значительно меньшая частота рецидивов терминальных состояний и смертельных исходов (15 </a:t>
            </a:r>
            <a:r>
              <a:rPr lang="ru-RU" sz="2400" dirty="0" smtClean="0"/>
              <a:t>%)</a:t>
            </a:r>
            <a:endParaRPr lang="ru-RU" sz="2400" dirty="0"/>
          </a:p>
        </p:txBody>
      </p:sp>
    </p:spTree>
    <p:extLst>
      <p:ext uri="{BB962C8B-B14F-4D97-AF65-F5344CB8AC3E}">
        <p14:creationId xmlns:p14="http://schemas.microsoft.com/office/powerpoint/2010/main" val="18981530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5" y="864292"/>
            <a:ext cx="10513453" cy="4524315"/>
          </a:xfrm>
          <a:prstGeom prst="rect">
            <a:avLst/>
          </a:prstGeom>
        </p:spPr>
        <p:txBody>
          <a:bodyPr wrap="square">
            <a:spAutoFit/>
          </a:bodyPr>
          <a:lstStyle/>
          <a:p>
            <a:r>
              <a:rPr lang="ru-RU" sz="2400" dirty="0"/>
              <a:t>Таким образом, во внезапной смерти наибольшее значение имеют два механизма — острая обструкция коронарного сосуда (коронарный тромбоз, разрыв атеросклеротической бляшки) и электрическая нестабильность </a:t>
            </a:r>
            <a:r>
              <a:rPr lang="ru-RU" sz="2400" dirty="0" smtClean="0"/>
              <a:t>миокарда</a:t>
            </a:r>
            <a:endParaRPr lang="ru-RU" sz="2400" dirty="0"/>
          </a:p>
          <a:p>
            <a:endParaRPr lang="ru-RU" sz="2400" dirty="0"/>
          </a:p>
          <a:p>
            <a:r>
              <a:rPr lang="ru-RU" sz="2400" dirty="0"/>
              <a:t>К факторам, которые могут вызвать острые сердечно-сосудистые нарушения, относятся также токсичность фармакологических препаратов и электролитные нарушения, особенно дефицит калия и магния в миокарде. Токсичность препаратов наперстянки усиливается при </a:t>
            </a:r>
            <a:r>
              <a:rPr lang="ru-RU" sz="2400" dirty="0" err="1"/>
              <a:t>гипокалиемии</a:t>
            </a:r>
            <a:r>
              <a:rPr lang="ru-RU" sz="2400" dirty="0"/>
              <a:t>. В этих случаях нарушения ритма могут быть угрожающими, приводить к сердечно-сосудистому коллапсу и заканчиваться смертью. Антиаритмические препараты также могут усугублять нарушения ритма и предрасполагать к ФЖ</a:t>
            </a:r>
          </a:p>
        </p:txBody>
      </p:sp>
    </p:spTree>
    <p:extLst>
      <p:ext uri="{BB962C8B-B14F-4D97-AF65-F5344CB8AC3E}">
        <p14:creationId xmlns:p14="http://schemas.microsoft.com/office/powerpoint/2010/main" val="40998207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3137" y="828824"/>
            <a:ext cx="10333150" cy="5262979"/>
          </a:xfrm>
          <a:prstGeom prst="rect">
            <a:avLst/>
          </a:prstGeom>
        </p:spPr>
        <p:txBody>
          <a:bodyPr wrap="square">
            <a:spAutoFit/>
          </a:bodyPr>
          <a:lstStyle/>
          <a:p>
            <a:r>
              <a:rPr lang="ru-RU" sz="2400" b="1" dirty="0"/>
              <a:t>Идентификация лиц высокого риска </a:t>
            </a:r>
          </a:p>
          <a:p>
            <a:r>
              <a:rPr lang="ru-RU" sz="2400" dirty="0"/>
              <a:t>Не вызывает сомнения, что идентификация, т.е. выявление лиц с риском внезапной смерти, представляет важную задачу современной профилактической </a:t>
            </a:r>
            <a:r>
              <a:rPr lang="ru-RU" sz="2400" dirty="0" smtClean="0"/>
              <a:t>медицины</a:t>
            </a:r>
            <a:endParaRPr lang="ru-RU" sz="2400" dirty="0"/>
          </a:p>
          <a:p>
            <a:endParaRPr lang="ru-RU" sz="2400" dirty="0"/>
          </a:p>
          <a:p>
            <a:r>
              <a:rPr lang="ru-RU" sz="2400" dirty="0" err="1"/>
              <a:t>Е.Браунвальд</a:t>
            </a:r>
            <a:r>
              <a:rPr lang="ru-RU" sz="2400" dirty="0"/>
              <a:t> и </a:t>
            </a:r>
            <a:r>
              <a:rPr lang="ru-RU" sz="2400" dirty="0" err="1"/>
              <a:t>соавт</a:t>
            </a:r>
            <a:r>
              <a:rPr lang="ru-RU" sz="2400" dirty="0"/>
              <a:t>. (1995) считают, что более 1/3 лиц с риском внезапной смерти составляют преимущественно мужчины в возрасте от 35 до 74 лет. Максимальный риск отмечен у пациентов, которые ранее перенесли первичную ФЖ без связи с острым инфарктом миокарда. </a:t>
            </a:r>
          </a:p>
          <a:p>
            <a:r>
              <a:rPr lang="ru-RU" sz="2400" dirty="0"/>
              <a:t>Больные ИБС с приступами ЖТ. Если пациент перенес острый инфаркт миокарда менее 6 </a:t>
            </a:r>
            <a:r>
              <a:rPr lang="ru-RU" sz="2400" dirty="0" err="1"/>
              <a:t>мес</a:t>
            </a:r>
            <a:r>
              <a:rPr lang="ru-RU" sz="2400" dirty="0"/>
              <a:t> назад и у него отмечаются регулярные ранние или мультифокальные преждевременные желудочковые сокращения и, особенно, если имеется тяжелая дисфункция левого желудочка, то он также относится к группе максимального риска</a:t>
            </a:r>
          </a:p>
        </p:txBody>
      </p:sp>
    </p:spTree>
    <p:extLst>
      <p:ext uri="{BB962C8B-B14F-4D97-AF65-F5344CB8AC3E}">
        <p14:creationId xmlns:p14="http://schemas.microsoft.com/office/powerpoint/2010/main" val="9470955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2" y="751964"/>
            <a:ext cx="10513453" cy="1938992"/>
          </a:xfrm>
          <a:prstGeom prst="rect">
            <a:avLst/>
          </a:prstGeom>
        </p:spPr>
        <p:txBody>
          <a:bodyPr wrap="square">
            <a:spAutoFit/>
          </a:bodyPr>
          <a:lstStyle/>
          <a:p>
            <a:r>
              <a:rPr lang="ru-RU" sz="2400" dirty="0"/>
              <a:t>Предрасположены к внезапной смерти лица с избыточной массой тела и гипертрофией левого желудочка. Более чем у 75 % мужчин, не страдавших ранее коронарной болезнью и умерших внезапно, имелось по меньшей мере два из четырех нижеприведенных факторов развития атеросклероза: </a:t>
            </a:r>
            <a:r>
              <a:rPr lang="ru-RU" sz="2400" dirty="0" err="1"/>
              <a:t>гиперхолестеринемия</a:t>
            </a:r>
            <a:r>
              <a:rPr lang="ru-RU" sz="2400" dirty="0"/>
              <a:t>, гипертензия, гипергликемия и курение</a:t>
            </a:r>
          </a:p>
        </p:txBody>
      </p:sp>
    </p:spTree>
    <p:extLst>
      <p:ext uri="{BB962C8B-B14F-4D97-AF65-F5344CB8AC3E}">
        <p14:creationId xmlns:p14="http://schemas.microsoft.com/office/powerpoint/2010/main" val="382365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2" y="764636"/>
            <a:ext cx="10487696" cy="3046988"/>
          </a:xfrm>
          <a:prstGeom prst="rect">
            <a:avLst/>
          </a:prstGeom>
        </p:spPr>
        <p:txBody>
          <a:bodyPr wrap="square">
            <a:spAutoFit/>
          </a:bodyPr>
          <a:lstStyle/>
          <a:p>
            <a:r>
              <a:rPr lang="ru-RU" sz="2400" dirty="0"/>
              <a:t>Ударный объем (УО)— количество крови, выбрасываемой сердцем за одну систолу; работа левого желудочка — механическая работа, производимая сердцем в 1 мин; давление заклинивания легочной артерии или заклинивания легочных капилляров — давление в дистальной ветви легочной артерии при раздутом баллончике; центральное венозное давление — давление в устье полой вены или в правом предсердии; общее периферическое сопротивление сосудов — показатель общего сопротивления сосудистой системы выбрасываемому сердцем объему крови:</a:t>
            </a:r>
          </a:p>
        </p:txBody>
      </p:sp>
      <p:pic>
        <p:nvPicPr>
          <p:cNvPr id="3" name="Рисунок 2"/>
          <p:cNvPicPr>
            <a:picLocks noChangeAspect="1"/>
          </p:cNvPicPr>
          <p:nvPr/>
        </p:nvPicPr>
        <p:blipFill>
          <a:blip r:embed="rId2"/>
          <a:stretch>
            <a:fillRect/>
          </a:stretch>
        </p:blipFill>
        <p:spPr>
          <a:xfrm>
            <a:off x="2471487" y="4211029"/>
            <a:ext cx="7236146" cy="1069310"/>
          </a:xfrm>
          <a:prstGeom prst="rect">
            <a:avLst/>
          </a:prstGeom>
        </p:spPr>
      </p:pic>
    </p:spTree>
    <p:extLst>
      <p:ext uri="{BB962C8B-B14F-4D97-AF65-F5344CB8AC3E}">
        <p14:creationId xmlns:p14="http://schemas.microsoft.com/office/powerpoint/2010/main" val="839294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1622" y="806440"/>
            <a:ext cx="10333149" cy="4524315"/>
          </a:xfrm>
          <a:prstGeom prst="rect">
            <a:avLst/>
          </a:prstGeom>
        </p:spPr>
        <p:txBody>
          <a:bodyPr wrap="square">
            <a:spAutoFit/>
          </a:bodyPr>
          <a:lstStyle/>
          <a:p>
            <a:r>
              <a:rPr lang="ru-RU" sz="2400" b="1" dirty="0"/>
              <a:t>ОСТРАЯ ЛЕВОЖЕЛУДОЧКОВАЯ И ПРАВОЖЕЛУДОЧКОВАЯ НЕДОСТАТОЧНОСТЬ</a:t>
            </a:r>
          </a:p>
          <a:p>
            <a:r>
              <a:rPr lang="ru-RU" sz="2400" dirty="0" smtClean="0"/>
              <a:t>Наиболее </a:t>
            </a:r>
            <a:r>
              <a:rPr lang="ru-RU" sz="2400" dirty="0"/>
              <a:t>частые причины острой сердечной недостаточности (Марино П., 1998]:</a:t>
            </a:r>
          </a:p>
          <a:p>
            <a:r>
              <a:rPr lang="ru-RU" sz="2400" dirty="0"/>
              <a:t>•	</a:t>
            </a:r>
            <a:r>
              <a:rPr lang="ru-RU" sz="2400" dirty="0" err="1"/>
              <a:t>суправентрикулярные</a:t>
            </a:r>
            <a:r>
              <a:rPr lang="ru-RU" sz="2400" dirty="0"/>
              <a:t> </a:t>
            </a:r>
            <a:r>
              <a:rPr lang="ru-RU" sz="2400" dirty="0" smtClean="0"/>
              <a:t>аритмии</a:t>
            </a:r>
            <a:endParaRPr lang="ru-RU" sz="2400" dirty="0"/>
          </a:p>
          <a:p>
            <a:r>
              <a:rPr lang="ru-RU" sz="2400" dirty="0"/>
              <a:t>•	эмболия легочной </a:t>
            </a:r>
            <a:r>
              <a:rPr lang="ru-RU" sz="2400" dirty="0" smtClean="0"/>
              <a:t>артерии</a:t>
            </a:r>
            <a:endParaRPr lang="ru-RU" sz="2400" dirty="0"/>
          </a:p>
          <a:p>
            <a:r>
              <a:rPr lang="ru-RU" sz="2400" dirty="0"/>
              <a:t>•	полная атриовентрикулярная </a:t>
            </a:r>
            <a:r>
              <a:rPr lang="ru-RU" sz="2400" dirty="0" smtClean="0"/>
              <a:t>блокада</a:t>
            </a:r>
            <a:endParaRPr lang="ru-RU" sz="2400" dirty="0"/>
          </a:p>
          <a:p>
            <a:r>
              <a:rPr lang="ru-RU" sz="2400" dirty="0"/>
              <a:t>•	ишемия (инфаркт миокарда, желудочковые аритмии</a:t>
            </a:r>
            <a:r>
              <a:rPr lang="ru-RU" sz="2400" dirty="0" smtClean="0"/>
              <a:t>)</a:t>
            </a:r>
            <a:endParaRPr lang="ru-RU" sz="2400" dirty="0"/>
          </a:p>
          <a:p>
            <a:r>
              <a:rPr lang="ru-RU" sz="2400" dirty="0"/>
              <a:t>•	тампонада </a:t>
            </a:r>
            <a:r>
              <a:rPr lang="ru-RU" sz="2400" dirty="0" smtClean="0"/>
              <a:t>сердца</a:t>
            </a:r>
            <a:endParaRPr lang="ru-RU" sz="2400" dirty="0"/>
          </a:p>
          <a:p>
            <a:r>
              <a:rPr lang="ru-RU" sz="2400" dirty="0"/>
              <a:t>•	острая митральная </a:t>
            </a:r>
            <a:r>
              <a:rPr lang="ru-RU" sz="2400" dirty="0" smtClean="0"/>
              <a:t>недостаточность</a:t>
            </a:r>
            <a:endParaRPr lang="ru-RU" sz="2400" dirty="0"/>
          </a:p>
          <a:p>
            <a:r>
              <a:rPr lang="ru-RU" sz="2400" dirty="0"/>
              <a:t>•	острая аортальная </a:t>
            </a:r>
            <a:r>
              <a:rPr lang="ru-RU" sz="2400" dirty="0" smtClean="0"/>
              <a:t>недостаточность</a:t>
            </a:r>
            <a:endParaRPr lang="ru-RU" sz="2400" dirty="0"/>
          </a:p>
          <a:p>
            <a:r>
              <a:rPr lang="ru-RU" sz="2400" dirty="0"/>
              <a:t>•	расслаивание </a:t>
            </a:r>
            <a:r>
              <a:rPr lang="ru-RU" sz="2400" dirty="0" smtClean="0"/>
              <a:t>аорты</a:t>
            </a:r>
          </a:p>
          <a:p>
            <a:endParaRPr lang="ru-RU" sz="2400" dirty="0"/>
          </a:p>
        </p:txBody>
      </p:sp>
    </p:spTree>
    <p:extLst>
      <p:ext uri="{BB962C8B-B14F-4D97-AF65-F5344CB8AC3E}">
        <p14:creationId xmlns:p14="http://schemas.microsoft.com/office/powerpoint/2010/main" val="30001185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1" y="700448"/>
            <a:ext cx="10436180" cy="1938992"/>
          </a:xfrm>
          <a:prstGeom prst="rect">
            <a:avLst/>
          </a:prstGeom>
        </p:spPr>
        <p:txBody>
          <a:bodyPr wrap="square">
            <a:spAutoFit/>
          </a:bodyPr>
          <a:lstStyle/>
          <a:p>
            <a:r>
              <a:rPr lang="ru-RU" sz="2400" dirty="0"/>
              <a:t>Самым ранним признаком острой сердечной недостаточности является повышение ДЗЛК. Затем снижается УО, но МОС (СВ) поддерживается увеличением ЧСС. Следует заметить, что на этом этапе СВ не снижается. При дальнейшем прогрессировании желудочковой дисфункции тахикардия не компенсирует уменьшение УО и МОС начинает снижаться</a:t>
            </a:r>
          </a:p>
        </p:txBody>
      </p:sp>
    </p:spTree>
    <p:extLst>
      <p:ext uri="{BB962C8B-B14F-4D97-AF65-F5344CB8AC3E}">
        <p14:creationId xmlns:p14="http://schemas.microsoft.com/office/powerpoint/2010/main" val="32958737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3" y="748382"/>
            <a:ext cx="10513453" cy="4154984"/>
          </a:xfrm>
          <a:prstGeom prst="rect">
            <a:avLst/>
          </a:prstGeom>
        </p:spPr>
        <p:txBody>
          <a:bodyPr wrap="square">
            <a:spAutoFit/>
          </a:bodyPr>
          <a:lstStyle/>
          <a:p>
            <a:r>
              <a:rPr lang="ru-RU" sz="2400" dirty="0"/>
              <a:t>Для того чтобы отличить правожелудочковую недостаточность от левожелудочковой, используют различные критерии. </a:t>
            </a:r>
          </a:p>
          <a:p>
            <a:endParaRPr lang="ru-RU" sz="2400" dirty="0"/>
          </a:p>
          <a:p>
            <a:r>
              <a:rPr lang="ru-RU" sz="2400" dirty="0"/>
              <a:t>Для правожелудочковой недостаточности характерно повышение ЦВД более 10 мм </a:t>
            </a:r>
            <a:r>
              <a:rPr lang="ru-RU" sz="2400" dirty="0" err="1"/>
              <a:t>рт.ст</a:t>
            </a:r>
            <a:r>
              <a:rPr lang="ru-RU" sz="2400" dirty="0"/>
              <a:t>. Последнее становится равным ДЗЛК или превышает его. Применяется также </a:t>
            </a:r>
            <a:r>
              <a:rPr lang="ru-RU" sz="2400" dirty="0" err="1"/>
              <a:t>инфузионный</a:t>
            </a:r>
            <a:r>
              <a:rPr lang="ru-RU" sz="2400" dirty="0"/>
              <a:t> тест: внутривенное введение жидкости при правожелудочковой недостаточности ведет к повышению ЦВД и относительно незначительному повышению ДЗЛК. </a:t>
            </a:r>
          </a:p>
          <a:p>
            <a:endParaRPr lang="ru-RU" sz="2400" dirty="0"/>
          </a:p>
          <a:p>
            <a:r>
              <a:rPr lang="ru-RU" sz="2400" dirty="0"/>
              <a:t>Левожелудочковая недостаточность подтверждается увеличением ДЗЛК выше верхней границы нормы 12 мм рт. ст., которое становится больше, чем ЦВД</a:t>
            </a:r>
          </a:p>
        </p:txBody>
      </p:sp>
    </p:spTree>
    <p:extLst>
      <p:ext uri="{BB962C8B-B14F-4D97-AF65-F5344CB8AC3E}">
        <p14:creationId xmlns:p14="http://schemas.microsoft.com/office/powerpoint/2010/main" val="27702780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69" y="812983"/>
            <a:ext cx="10474817" cy="2677656"/>
          </a:xfrm>
          <a:prstGeom prst="rect">
            <a:avLst/>
          </a:prstGeom>
        </p:spPr>
        <p:txBody>
          <a:bodyPr wrap="square">
            <a:spAutoFit/>
          </a:bodyPr>
          <a:lstStyle/>
          <a:p>
            <a:r>
              <a:rPr lang="ru-RU" sz="2400" dirty="0"/>
              <a:t>Важно подчеркнуть, что сердечная недостаточность может быть обусловлена снижением сократительной способности миокарда в период систолы (систолическая сердечная недостаточность) или быть связанной со снижением растяжимости желудочка во время диастолы. Эта форма сердечной недостаточности часто наблюдается в отделениях интенсивной терапии и может быть обусловлена как заболеванием сердца (гипертрофия левого желудочка, ИБС, выпот в полость перикарда), так и режимом ПДКВ при ИВЛ</a:t>
            </a:r>
          </a:p>
        </p:txBody>
      </p:sp>
    </p:spTree>
    <p:extLst>
      <p:ext uri="{BB962C8B-B14F-4D97-AF65-F5344CB8AC3E}">
        <p14:creationId xmlns:p14="http://schemas.microsoft.com/office/powerpoint/2010/main" val="21169627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8742" y="764430"/>
            <a:ext cx="10346029" cy="4524315"/>
          </a:xfrm>
          <a:prstGeom prst="rect">
            <a:avLst/>
          </a:prstGeom>
        </p:spPr>
        <p:txBody>
          <a:bodyPr wrap="square">
            <a:spAutoFit/>
          </a:bodyPr>
          <a:lstStyle/>
          <a:p>
            <a:r>
              <a:rPr lang="ru-RU" sz="2400" b="1" dirty="0"/>
              <a:t>Левожелудочковая недостаточность  </a:t>
            </a:r>
          </a:p>
          <a:p>
            <a:r>
              <a:rPr lang="ru-RU" sz="2400" dirty="0" smtClean="0"/>
              <a:t>Ключевым </a:t>
            </a:r>
            <a:r>
              <a:rPr lang="ru-RU" sz="2400" dirty="0"/>
              <a:t>моментом в лечении левожелудочковой недостаточности является измерение ДЗЛК и, соответственно, давления наполнения левого желудочка (ДНЛЖ</a:t>
            </a:r>
            <a:r>
              <a:rPr lang="ru-RU" sz="2400" dirty="0" smtClean="0"/>
              <a:t>)</a:t>
            </a:r>
          </a:p>
          <a:p>
            <a:endParaRPr lang="ru-RU" sz="2400" dirty="0"/>
          </a:p>
          <a:p>
            <a:r>
              <a:rPr lang="ru-RU" sz="2400" dirty="0"/>
              <a:t>Чрезвычайно высокое (более 20 мм рт. ст.) ДЗЛК грозит развитием острого отека легких. Снижение СВ при этом обусловливает назначение средств, обладающих положительным инотропным действием и не вызывающих легочной гипертензии. К таким средствам относятся </a:t>
            </a:r>
            <a:r>
              <a:rPr lang="ru-RU" sz="2400" dirty="0" err="1"/>
              <a:t>добутамин</a:t>
            </a:r>
            <a:r>
              <a:rPr lang="ru-RU" sz="2400" dirty="0"/>
              <a:t> (5—20 мкг/кг/мин) и </a:t>
            </a:r>
            <a:r>
              <a:rPr lang="ru-RU" sz="2400" dirty="0" err="1"/>
              <a:t>амринон</a:t>
            </a:r>
            <a:r>
              <a:rPr lang="ru-RU" sz="2400" dirty="0"/>
              <a:t> (5—10 мкг/кг/мин), повышающие СВ и снижающие ДЗЛК. При этом нужно знать величину коллоидно-осмотического давления (КОД) плазмы, при снижении которого отек легких более вероятен</a:t>
            </a:r>
          </a:p>
        </p:txBody>
      </p:sp>
    </p:spTree>
    <p:extLst>
      <p:ext uri="{BB962C8B-B14F-4D97-AF65-F5344CB8AC3E}">
        <p14:creationId xmlns:p14="http://schemas.microsoft.com/office/powerpoint/2010/main" val="30198034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1" y="758093"/>
            <a:ext cx="10436181" cy="4154984"/>
          </a:xfrm>
          <a:prstGeom prst="rect">
            <a:avLst/>
          </a:prstGeom>
        </p:spPr>
        <p:txBody>
          <a:bodyPr wrap="square">
            <a:spAutoFit/>
          </a:bodyPr>
          <a:lstStyle/>
          <a:p>
            <a:r>
              <a:rPr lang="ru-RU" sz="2400" dirty="0"/>
              <a:t>При высоком ДЗЛК и нормальном СВ показаны средства, уменьшающие ДЗЛК и снижающие ОПСС. Немедленный эффект может быть получен при назначении </a:t>
            </a:r>
            <a:r>
              <a:rPr lang="ru-RU" sz="2400" dirty="0" smtClean="0"/>
              <a:t>нитроглицерина</a:t>
            </a:r>
            <a:endParaRPr lang="ru-RU" sz="2400" dirty="0"/>
          </a:p>
          <a:p>
            <a:endParaRPr lang="ru-RU" sz="2400" dirty="0"/>
          </a:p>
          <a:p>
            <a:r>
              <a:rPr lang="ru-RU" sz="2400" dirty="0"/>
              <a:t>Терапия нитроглицерином может ухудшить газовый состав артериальной крови вследствие увеличения легочного шунтирования крови. При отсутствии желаемого эффекта от нитроглицерина рекомендуется введение </a:t>
            </a:r>
            <a:r>
              <a:rPr lang="ru-RU" sz="2400" dirty="0" err="1"/>
              <a:t>добутамина</a:t>
            </a:r>
            <a:r>
              <a:rPr lang="ru-RU" sz="2400" dirty="0"/>
              <a:t> в малых дозах — 5 мкг/(кг-мин). От применения форсированного диуреза в качестве первой меры следует воздержаться, так как само высокое давление наполнения способствует поддержанию СВ. Внутривенное введение фуросемида может вызвать резкое падение СВ! </a:t>
            </a:r>
          </a:p>
        </p:txBody>
      </p:sp>
    </p:spTree>
    <p:extLst>
      <p:ext uri="{BB962C8B-B14F-4D97-AF65-F5344CB8AC3E}">
        <p14:creationId xmlns:p14="http://schemas.microsoft.com/office/powerpoint/2010/main" val="18670432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713" y="702997"/>
            <a:ext cx="10461938" cy="5262979"/>
          </a:xfrm>
          <a:prstGeom prst="rect">
            <a:avLst/>
          </a:prstGeom>
        </p:spPr>
        <p:txBody>
          <a:bodyPr wrap="square">
            <a:spAutoFit/>
          </a:bodyPr>
          <a:lstStyle/>
          <a:p>
            <a:r>
              <a:rPr lang="ru-RU" sz="2400" dirty="0"/>
              <a:t>Следует подчеркнуть, что повышенное ДЗЛК (до 20 мм </a:t>
            </a:r>
            <a:r>
              <a:rPr lang="ru-RU" sz="2400" dirty="0" err="1"/>
              <a:t>рт.ст</a:t>
            </a:r>
            <a:r>
              <a:rPr lang="ru-RU" sz="2400" dirty="0"/>
              <a:t>.), не сопровождающееся отеком легких, благоприятно для больных с застойной сердечной недостаточностью. В некоторых случаях при низком ДЗЛК показаны дополнительное введение жидкости и коррекция КОД </a:t>
            </a:r>
            <a:r>
              <a:rPr lang="ru-RU" sz="2400" dirty="0" smtClean="0"/>
              <a:t>плазмы</a:t>
            </a:r>
            <a:endParaRPr lang="ru-RU" sz="2400" dirty="0"/>
          </a:p>
          <a:p>
            <a:r>
              <a:rPr lang="ru-RU" sz="2400" dirty="0" smtClean="0"/>
              <a:t>«</a:t>
            </a:r>
            <a:r>
              <a:rPr lang="ru-RU" sz="2400" dirty="0"/>
              <a:t>Оптимальное давление наполнения», соответствующее ДЗЛК, по-видимому, является непостоянной величиной. Во время терапии, это давление может быть выше нормальных показателей. Поддержание ДЗЛК на уровне 20 мм </a:t>
            </a:r>
            <a:r>
              <a:rPr lang="ru-RU" sz="2400" dirty="0" err="1"/>
              <a:t>рт.ст</a:t>
            </a:r>
            <a:r>
              <a:rPr lang="ru-RU" sz="2400" dirty="0"/>
              <a:t>. наиболее благоприятно для больных с хронической (застойной) сердечной </a:t>
            </a:r>
            <a:r>
              <a:rPr lang="ru-RU" sz="2400" dirty="0" smtClean="0"/>
              <a:t>недостаточностью</a:t>
            </a:r>
            <a:endParaRPr lang="ru-RU" sz="2400" dirty="0"/>
          </a:p>
          <a:p>
            <a:r>
              <a:rPr lang="ru-RU" sz="2400" dirty="0"/>
              <a:t>При систолической недостаточности назначают </a:t>
            </a:r>
            <a:r>
              <a:rPr lang="ru-RU" sz="2400" dirty="0" err="1"/>
              <a:t>добутамин</a:t>
            </a:r>
            <a:r>
              <a:rPr lang="ru-RU" sz="2400" dirty="0"/>
              <a:t>. Его можно применять в сочетании с </a:t>
            </a:r>
            <a:r>
              <a:rPr lang="ru-RU" sz="2400" dirty="0" err="1"/>
              <a:t>амриноном</a:t>
            </a:r>
            <a:r>
              <a:rPr lang="ru-RU" sz="2400" dirty="0"/>
              <a:t>. В наиболее тяжелых случаях проводится терапия только </a:t>
            </a:r>
            <a:r>
              <a:rPr lang="ru-RU" sz="2400" dirty="0" err="1"/>
              <a:t>добутамином</a:t>
            </a:r>
            <a:r>
              <a:rPr lang="ru-RU" sz="2400" dirty="0"/>
              <a:t>. </a:t>
            </a:r>
            <a:r>
              <a:rPr lang="ru-RU" sz="2400" dirty="0" err="1"/>
              <a:t>Допамин</a:t>
            </a:r>
            <a:r>
              <a:rPr lang="ru-RU" sz="2400" dirty="0"/>
              <a:t> (дофамин) противопоказан, поскольку повышает ДЗЛК. При высоком АД внутривенно вводят </a:t>
            </a:r>
            <a:r>
              <a:rPr lang="ru-RU" sz="2400" dirty="0" err="1"/>
              <a:t>нитропруссид</a:t>
            </a:r>
            <a:r>
              <a:rPr lang="ru-RU" sz="2400" dirty="0"/>
              <a:t> натрия, оказывающий </a:t>
            </a:r>
            <a:r>
              <a:rPr lang="ru-RU" sz="2400" dirty="0" err="1"/>
              <a:t>вазодилатирующее</a:t>
            </a:r>
            <a:r>
              <a:rPr lang="ru-RU" sz="2400" dirty="0"/>
              <a:t> действие</a:t>
            </a:r>
          </a:p>
        </p:txBody>
      </p:sp>
    </p:spTree>
    <p:extLst>
      <p:ext uri="{BB962C8B-B14F-4D97-AF65-F5344CB8AC3E}">
        <p14:creationId xmlns:p14="http://schemas.microsoft.com/office/powerpoint/2010/main" val="35551680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69" y="745214"/>
            <a:ext cx="10590727" cy="3785652"/>
          </a:xfrm>
          <a:prstGeom prst="rect">
            <a:avLst/>
          </a:prstGeom>
        </p:spPr>
        <p:txBody>
          <a:bodyPr wrap="square">
            <a:spAutoFit/>
          </a:bodyPr>
          <a:lstStyle/>
          <a:p>
            <a:r>
              <a:rPr lang="ru-RU" sz="2400" b="1" dirty="0"/>
              <a:t>Правожелудочковая </a:t>
            </a:r>
            <a:r>
              <a:rPr lang="ru-RU" sz="2400" b="1" dirty="0" smtClean="0"/>
              <a:t>недостаточность </a:t>
            </a:r>
            <a:endParaRPr lang="ru-RU" sz="2400" b="1" dirty="0"/>
          </a:p>
          <a:p>
            <a:r>
              <a:rPr lang="ru-RU" sz="2400" dirty="0" smtClean="0"/>
              <a:t>При </a:t>
            </a:r>
            <a:r>
              <a:rPr lang="ru-RU" sz="2400" dirty="0"/>
              <a:t>первичной правожелудочковой недостаточности лечебные мероприятия существенно не отличаются от таковых при левожелудочковой недостаточности. Исключение составляет вторичная правожелудочковая недостаточность, возникшая, например, при избыточной </a:t>
            </a:r>
            <a:r>
              <a:rPr lang="ru-RU" sz="2400" dirty="0" err="1"/>
              <a:t>инфузии</a:t>
            </a:r>
            <a:r>
              <a:rPr lang="ru-RU" sz="2400" dirty="0"/>
              <a:t> </a:t>
            </a:r>
            <a:r>
              <a:rPr lang="ru-RU" sz="2400" dirty="0" smtClean="0"/>
              <a:t>жидкости</a:t>
            </a:r>
            <a:endParaRPr lang="ru-RU" sz="2400" dirty="0"/>
          </a:p>
          <a:p>
            <a:endParaRPr lang="ru-RU" sz="2400" dirty="0"/>
          </a:p>
          <a:p>
            <a:r>
              <a:rPr lang="ru-RU" sz="2400" dirty="0"/>
              <a:t>Основным ориентиром, как и при левожелудочковой недостаточности, является ДЗЛК. Важным показателем служит ЦВД. Использование </a:t>
            </a:r>
            <a:r>
              <a:rPr lang="ru-RU" sz="2400" dirty="0" err="1"/>
              <a:t>неинвазивных</a:t>
            </a:r>
            <a:r>
              <a:rPr lang="ru-RU" sz="2400" dirty="0"/>
              <a:t> мониторингов гемодинамики также важно, поскольку позволяет в динамике оценивать такие показатели, как СВ, ОПСС и ДНЛЖ</a:t>
            </a:r>
          </a:p>
        </p:txBody>
      </p:sp>
    </p:spTree>
    <p:extLst>
      <p:ext uri="{BB962C8B-B14F-4D97-AF65-F5344CB8AC3E}">
        <p14:creationId xmlns:p14="http://schemas.microsoft.com/office/powerpoint/2010/main" val="15201834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8" y="815945"/>
            <a:ext cx="10487696" cy="5262979"/>
          </a:xfrm>
          <a:prstGeom prst="rect">
            <a:avLst/>
          </a:prstGeom>
        </p:spPr>
        <p:txBody>
          <a:bodyPr wrap="square">
            <a:spAutoFit/>
          </a:bodyPr>
          <a:lstStyle/>
          <a:p>
            <a:r>
              <a:rPr lang="ru-RU" sz="2400" dirty="0"/>
              <a:t>При повышении давления заклинивания, ДНЛЖ и ЦВД необходимо уменьшение темпа </a:t>
            </a:r>
            <a:r>
              <a:rPr lang="ru-RU" sz="2400" dirty="0" err="1"/>
              <a:t>инфузионной</a:t>
            </a:r>
            <a:r>
              <a:rPr lang="ru-RU" sz="2400" dirty="0"/>
              <a:t> терапии или полное прекращение </a:t>
            </a:r>
            <a:r>
              <a:rPr lang="ru-RU" sz="2400" dirty="0" err="1"/>
              <a:t>инфузии</a:t>
            </a:r>
            <a:r>
              <a:rPr lang="ru-RU" sz="2400" dirty="0"/>
              <a:t> до нормализации ЦВД (6—12 см </a:t>
            </a:r>
            <a:r>
              <a:rPr lang="ru-RU" sz="2400" dirty="0" err="1"/>
              <a:t>вод.ст</a:t>
            </a:r>
            <a:r>
              <a:rPr lang="ru-RU" sz="2400" dirty="0"/>
              <a:t>.). В этих случаях наиболее показан </a:t>
            </a:r>
            <a:r>
              <a:rPr lang="ru-RU" sz="2400" dirty="0" err="1"/>
              <a:t>добутамин</a:t>
            </a:r>
            <a:r>
              <a:rPr lang="ru-RU" sz="2400" dirty="0"/>
              <a:t>, доза которого определяется тем эффектом, который он вызывает (от 5 до 15 мкг/кг/мин</a:t>
            </a:r>
            <a:r>
              <a:rPr lang="ru-RU" sz="2400" dirty="0" smtClean="0"/>
              <a:t>)</a:t>
            </a:r>
          </a:p>
          <a:p>
            <a:endParaRPr lang="ru-RU" sz="2400" dirty="0"/>
          </a:p>
          <a:p>
            <a:r>
              <a:rPr lang="ru-RU" sz="2400" dirty="0"/>
              <a:t>При сниженном ЦВД и ДЗЛК </a:t>
            </a:r>
            <a:r>
              <a:rPr lang="ru-RU" sz="2400" dirty="0" err="1"/>
              <a:t>инфузионная</a:t>
            </a:r>
            <a:r>
              <a:rPr lang="ru-RU" sz="2400" dirty="0"/>
              <a:t> терапия может оказать нормализующее влияние на гемодинамику. Однако при повышенных уровнях ДЗЛК этот эффект бывает и </a:t>
            </a:r>
            <a:r>
              <a:rPr lang="ru-RU" sz="2400" dirty="0" smtClean="0"/>
              <a:t>отрицательным</a:t>
            </a:r>
            <a:endParaRPr lang="ru-RU" sz="2400" dirty="0"/>
          </a:p>
          <a:p>
            <a:endParaRPr lang="ru-RU" sz="2400" dirty="0"/>
          </a:p>
          <a:p>
            <a:r>
              <a:rPr lang="ru-RU" sz="2400" dirty="0" err="1"/>
              <a:t>Добутамин</a:t>
            </a:r>
            <a:r>
              <a:rPr lang="ru-RU" sz="2400" dirty="0"/>
              <a:t> может быть использован при инфаркте миокарда и эмболии легочной артерии. От применения вазодилататоров следует воздержаться, поскольку они снижают венозный приток к правому отделу сердца, в связи с чем возможно дальнейшее падение СВ</a:t>
            </a:r>
          </a:p>
        </p:txBody>
      </p:sp>
    </p:spTree>
    <p:extLst>
      <p:ext uri="{BB962C8B-B14F-4D97-AF65-F5344CB8AC3E}">
        <p14:creationId xmlns:p14="http://schemas.microsoft.com/office/powerpoint/2010/main" val="31722713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7" y="812776"/>
            <a:ext cx="10449059" cy="4154984"/>
          </a:xfrm>
          <a:prstGeom prst="rect">
            <a:avLst/>
          </a:prstGeom>
        </p:spPr>
        <p:txBody>
          <a:bodyPr wrap="square">
            <a:spAutoFit/>
          </a:bodyPr>
          <a:lstStyle/>
          <a:p>
            <a:r>
              <a:rPr lang="ru-RU" sz="2400" b="1" dirty="0"/>
              <a:t>ОСТРЫЙ ИНФАРКТ МИОКАРДА  </a:t>
            </a:r>
          </a:p>
          <a:p>
            <a:r>
              <a:rPr lang="ru-RU" sz="2400" dirty="0" smtClean="0"/>
              <a:t>Инфаркт </a:t>
            </a:r>
            <a:r>
              <a:rPr lang="ru-RU" sz="2400" dirty="0"/>
              <a:t>миокарда — острое заболевание, обусловленное возникновением одного или нескольких очагов ишемического некроза в сердечной мышце вследствие абсолютной или относительной недостаточности коронарного </a:t>
            </a:r>
            <a:r>
              <a:rPr lang="ru-RU" sz="2400" dirty="0" smtClean="0"/>
              <a:t>кровотока</a:t>
            </a:r>
            <a:endParaRPr lang="ru-RU" sz="2400" dirty="0"/>
          </a:p>
          <a:p>
            <a:endParaRPr lang="ru-RU" sz="2400" dirty="0"/>
          </a:p>
          <a:p>
            <a:r>
              <a:rPr lang="ru-RU" sz="2400" dirty="0"/>
              <a:t>Развитие инфаркта миокарда связано с полной окклюзией коронарной артерии (тромбом, </a:t>
            </a:r>
            <a:r>
              <a:rPr lang="ru-RU" sz="2400" dirty="0" err="1"/>
              <a:t>эмболом</a:t>
            </a:r>
            <a:r>
              <a:rPr lang="ru-RU" sz="2400" dirty="0"/>
              <a:t>, атеросклеротической бляшкой) или с острым несоответствием объема кровоснабжения по коронарным сосудам (как правило, патологически измененным) потребностям миокарда в кислороде и питательных веществах</a:t>
            </a:r>
          </a:p>
        </p:txBody>
      </p:sp>
    </p:spTree>
    <p:extLst>
      <p:ext uri="{BB962C8B-B14F-4D97-AF65-F5344CB8AC3E}">
        <p14:creationId xmlns:p14="http://schemas.microsoft.com/office/powerpoint/2010/main" val="29743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592599678"/>
              </p:ext>
            </p:extLst>
          </p:nvPr>
        </p:nvGraphicFramePr>
        <p:xfrm>
          <a:off x="914400" y="946201"/>
          <a:ext cx="10367493" cy="4614048"/>
        </p:xfrm>
        <a:graphic>
          <a:graphicData uri="http://schemas.openxmlformats.org/drawingml/2006/table">
            <a:tbl>
              <a:tblPr firstRow="1" firstCol="1" bandRow="1"/>
              <a:tblGrid>
                <a:gridCol w="1957589"/>
                <a:gridCol w="4954073"/>
                <a:gridCol w="3455831"/>
              </a:tblGrid>
              <a:tr h="299953">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Обозначения</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Физиологические колебания</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99953">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МОС</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Минутный объем сердца</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5—7 л/мин</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99953">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СИ</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Сердечный индекс</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2,5—3,5 лДмин-м2)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99953">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УО</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Ударный объем</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70—80 мл</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99953">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ВПК</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Время полного кругооборота крови</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40-69 с</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99953">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ЧСС</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Частота сердечных сокращений</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60—80 уд/мин</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99953">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РЛЖ</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Работа левого желудочка</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6—7 </a:t>
                      </a:r>
                      <a:r>
                        <a:rPr lang="ru-RU" sz="1600" b="1" dirty="0" err="1">
                          <a:effectLst/>
                          <a:latin typeface="Times New Roman" panose="02020603050405020304" pitchFamily="18" charset="0"/>
                          <a:ea typeface="Times New Roman" panose="02020603050405020304" pitchFamily="18" charset="0"/>
                          <a:cs typeface="Times New Roman" panose="02020603050405020304" pitchFamily="18" charset="0"/>
                        </a:rPr>
                        <a:t>кгм</a:t>
                      </a: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/мин</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99953">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ОЦК</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Объем циркулирующей крови</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65—70 мл/кг</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511597">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ДЗЛА </a:t>
                      </a:r>
                      <a:b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(ДЗЛК)</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Давление заклинивания легочной артерии (легочных капилляров)</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5—12 мм рт.ст.</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99953">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САД</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Среднее артериальное давление</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90—95 мм рт.ст.</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99953">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ЦВД</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Центральное венозное давление</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6—12 см вод.ст.</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511597">
                <a:tc>
                  <a:txBody>
                    <a:bodyPr/>
                    <a:lstStyle/>
                    <a:p>
                      <a:pPr>
                        <a:lnSpc>
                          <a:spcPct val="107000"/>
                        </a:lnSpc>
                        <a:spcAft>
                          <a:spcPts val="0"/>
                        </a:spcAft>
                      </a:pPr>
                      <a:r>
                        <a:rPr lang="ru-RU" sz="1600" b="1">
                          <a:effectLst/>
                          <a:latin typeface="Times New Roman" panose="02020603050405020304" pitchFamily="18" charset="0"/>
                          <a:ea typeface="Times New Roman" panose="02020603050405020304" pitchFamily="18" charset="0"/>
                          <a:cs typeface="Times New Roman" panose="02020603050405020304" pitchFamily="18" charset="0"/>
                        </a:rPr>
                        <a:t>ОПСС</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Общее периферическое сопротивление сосудов</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nSpc>
                          <a:spcPct val="107000"/>
                        </a:lnSpc>
                        <a:spcAft>
                          <a:spcPts val="0"/>
                        </a:spcAft>
                      </a:pP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1200—2500 дин-с-1см-5м2)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154" marR="44154" marT="44154" marB="44154"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bl>
          </a:graphicData>
        </a:graphic>
      </p:graphicFrame>
      <p:sp>
        <p:nvSpPr>
          <p:cNvPr id="4" name="Прямоугольник 3"/>
          <p:cNvSpPr/>
          <p:nvPr/>
        </p:nvSpPr>
        <p:spPr>
          <a:xfrm>
            <a:off x="914400" y="484536"/>
            <a:ext cx="10367492" cy="461665"/>
          </a:xfrm>
          <a:prstGeom prst="rect">
            <a:avLst/>
          </a:prstGeom>
        </p:spPr>
        <p:txBody>
          <a:bodyPr wrap="square">
            <a:spAutoFit/>
          </a:bodyPr>
          <a:lstStyle/>
          <a:p>
            <a:r>
              <a:rPr lang="ru-RU" sz="2400" dirty="0"/>
              <a:t>Основные показатели кровообращения и их физиологические колебания </a:t>
            </a:r>
          </a:p>
        </p:txBody>
      </p:sp>
      <p:sp>
        <p:nvSpPr>
          <p:cNvPr id="5" name="Прямоугольник 4"/>
          <p:cNvSpPr/>
          <p:nvPr/>
        </p:nvSpPr>
        <p:spPr>
          <a:xfrm>
            <a:off x="914400" y="5464615"/>
            <a:ext cx="10367492" cy="830997"/>
          </a:xfrm>
          <a:prstGeom prst="rect">
            <a:avLst/>
          </a:prstGeom>
        </p:spPr>
        <p:txBody>
          <a:bodyPr wrap="square">
            <a:spAutoFit/>
          </a:bodyPr>
          <a:lstStyle/>
          <a:p>
            <a:r>
              <a:rPr lang="ru-RU" sz="2400" dirty="0"/>
              <a:t>Посредством коэффициента 80 переводятся величины давления и объема в дин-с/см5. Фактически эта величина является индексом </a:t>
            </a:r>
            <a:r>
              <a:rPr lang="ru-RU" sz="2400" dirty="0" smtClean="0"/>
              <a:t>ОПСС</a:t>
            </a:r>
            <a:endParaRPr lang="ru-RU" sz="2400" dirty="0"/>
          </a:p>
        </p:txBody>
      </p:sp>
    </p:spTree>
    <p:extLst>
      <p:ext uri="{BB962C8B-B14F-4D97-AF65-F5344CB8AC3E}">
        <p14:creationId xmlns:p14="http://schemas.microsoft.com/office/powerpoint/2010/main" val="32847103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2" y="728962"/>
            <a:ext cx="10668001" cy="4893647"/>
          </a:xfrm>
          <a:prstGeom prst="rect">
            <a:avLst/>
          </a:prstGeom>
        </p:spPr>
        <p:txBody>
          <a:bodyPr wrap="square">
            <a:spAutoFit/>
          </a:bodyPr>
          <a:lstStyle/>
          <a:p>
            <a:r>
              <a:rPr lang="ru-RU" sz="2400" dirty="0"/>
              <a:t>Инфаркт миокарда встречается часто, особенно у мужчин старше 50 лет. В последние десятилетия отмечаются значительный рост как заболеваемости инфарктом миокарда, так и смертности от него, а также более высокая заболеваемость мужчин молодого возраста (30—40 лет). Инфаркт миокарда сопровождается, как правило, типичной болью, чувством страха смерти, выраженной вегетативной реакцией, нарушениями ритма с возможным появлением признаков шока, отека </a:t>
            </a:r>
            <a:r>
              <a:rPr lang="ru-RU" sz="2400" dirty="0" smtClean="0"/>
              <a:t>легких</a:t>
            </a:r>
            <a:endParaRPr lang="ru-RU" sz="2400" dirty="0"/>
          </a:p>
          <a:p>
            <a:endParaRPr lang="ru-RU" sz="2400" dirty="0"/>
          </a:p>
          <a:p>
            <a:r>
              <a:rPr lang="ru-RU" sz="2400" dirty="0"/>
              <a:t>Боль при инфаркте миокарда продолжительная, интенсивная, обычно локализуется в глубине грудной клетки (чаще в центральной части или в </a:t>
            </a:r>
            <a:r>
              <a:rPr lang="ru-RU" sz="2400" dirty="0" err="1"/>
              <a:t>эпигастральной</a:t>
            </a:r>
            <a:r>
              <a:rPr lang="ru-RU" sz="2400" dirty="0"/>
              <a:t> области) и носит сжимающий, разрывающий характер. Может </a:t>
            </a:r>
            <a:r>
              <a:rPr lang="ru-RU" sz="2400" dirty="0" err="1"/>
              <a:t>иррадиировать</a:t>
            </a:r>
            <a:r>
              <a:rPr lang="ru-RU" sz="2400" dirty="0"/>
              <a:t> в верхние конечности, в область живота, спины, нижнюю челюсть и шею</a:t>
            </a:r>
          </a:p>
        </p:txBody>
      </p:sp>
    </p:spTree>
    <p:extLst>
      <p:ext uri="{BB962C8B-B14F-4D97-AF65-F5344CB8AC3E}">
        <p14:creationId xmlns:p14="http://schemas.microsoft.com/office/powerpoint/2010/main" val="22974485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6" y="774346"/>
            <a:ext cx="10410422" cy="3046988"/>
          </a:xfrm>
          <a:prstGeom prst="rect">
            <a:avLst/>
          </a:prstGeom>
        </p:spPr>
        <p:txBody>
          <a:bodyPr wrap="square">
            <a:spAutoFit/>
          </a:bodyPr>
          <a:lstStyle/>
          <a:p>
            <a:r>
              <a:rPr lang="ru-RU" sz="2400" dirty="0"/>
              <a:t>В типичных случаях трудностей для диагностики не представляет. Но всегда следует помнить о возможности атипичного течения заболевания. Для установления окончательного диагноза необходимы наблюдение за развитием клинической картины и повторное обследование больного, включающее определение активности ферментов и электрокардиографическое исследование, эхокардиографию (выявление зоны асинергии миокарда при инфаркте), </a:t>
            </a:r>
            <a:r>
              <a:rPr lang="ru-RU" sz="2400" dirty="0" err="1"/>
              <a:t>сцинтиграфию</a:t>
            </a:r>
            <a:r>
              <a:rPr lang="ru-RU" sz="2400" dirty="0"/>
              <a:t> миокарда с 67Ga или 201Тl (визуализация очага некроза</a:t>
            </a:r>
            <a:r>
              <a:rPr lang="ru-RU" sz="2400" dirty="0" smtClean="0"/>
              <a:t>)</a:t>
            </a:r>
            <a:endParaRPr lang="ru-RU" sz="2400" dirty="0"/>
          </a:p>
        </p:txBody>
      </p:sp>
    </p:spTree>
    <p:extLst>
      <p:ext uri="{BB962C8B-B14F-4D97-AF65-F5344CB8AC3E}">
        <p14:creationId xmlns:p14="http://schemas.microsoft.com/office/powerpoint/2010/main" val="12948167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8742" y="816151"/>
            <a:ext cx="10552091" cy="3785652"/>
          </a:xfrm>
          <a:prstGeom prst="rect">
            <a:avLst/>
          </a:prstGeom>
        </p:spPr>
        <p:txBody>
          <a:bodyPr wrap="square">
            <a:spAutoFit/>
          </a:bodyPr>
          <a:lstStyle/>
          <a:p>
            <a:r>
              <a:rPr lang="ru-RU" sz="2400" b="1" dirty="0"/>
              <a:t>Лечение</a:t>
            </a:r>
          </a:p>
          <a:p>
            <a:r>
              <a:rPr lang="ru-RU" sz="2400" dirty="0" smtClean="0"/>
              <a:t>В </a:t>
            </a:r>
            <a:r>
              <a:rPr lang="ru-RU" sz="2400" dirty="0"/>
              <a:t>терапии острой коронарной недостаточности большинство авторов выделяют следующие направления:</a:t>
            </a:r>
          </a:p>
          <a:p>
            <a:r>
              <a:rPr lang="ru-RU" sz="2400" dirty="0"/>
              <a:t>•	немедленное купирование болевого </a:t>
            </a:r>
            <a:r>
              <a:rPr lang="ru-RU" sz="2400" dirty="0" smtClean="0"/>
              <a:t>синдрома</a:t>
            </a:r>
            <a:endParaRPr lang="ru-RU" sz="2400" dirty="0"/>
          </a:p>
          <a:p>
            <a:r>
              <a:rPr lang="ru-RU" sz="2400" dirty="0"/>
              <a:t>•	попытку восстановления коронарного кровотока в месте </a:t>
            </a:r>
            <a:r>
              <a:rPr lang="ru-RU" sz="2400" dirty="0" smtClean="0"/>
              <a:t>окклюзии</a:t>
            </a:r>
            <a:endParaRPr lang="ru-RU" sz="2400" dirty="0"/>
          </a:p>
          <a:p>
            <a:r>
              <a:rPr lang="ru-RU" sz="2400" dirty="0"/>
              <a:t>•	предупреждение опасных для жизни нарушений ритма </a:t>
            </a:r>
            <a:r>
              <a:rPr lang="ru-RU" sz="2400" dirty="0" smtClean="0"/>
              <a:t>сердца</a:t>
            </a:r>
            <a:endParaRPr lang="ru-RU" sz="2400" dirty="0"/>
          </a:p>
          <a:p>
            <a:r>
              <a:rPr lang="ru-RU" sz="2400" dirty="0"/>
              <a:t>•	ограничение зоны </a:t>
            </a:r>
            <a:r>
              <a:rPr lang="ru-RU" sz="2400" dirty="0" smtClean="0"/>
              <a:t>инфаркта</a:t>
            </a:r>
            <a:endParaRPr lang="ru-RU" sz="2400" dirty="0"/>
          </a:p>
          <a:p>
            <a:r>
              <a:rPr lang="ru-RU" sz="2400" dirty="0"/>
              <a:t>•	лечение </a:t>
            </a:r>
            <a:r>
              <a:rPr lang="ru-RU" sz="2400" dirty="0" smtClean="0"/>
              <a:t>осложнений</a:t>
            </a:r>
          </a:p>
          <a:p>
            <a:endParaRPr lang="ru-RU" sz="2400" dirty="0"/>
          </a:p>
          <a:p>
            <a:r>
              <a:rPr lang="ru-RU" sz="2400" dirty="0"/>
              <a:t>Немалое значение отводится психологической и физической реабилитации</a:t>
            </a:r>
          </a:p>
        </p:txBody>
      </p:sp>
    </p:spTree>
    <p:extLst>
      <p:ext uri="{BB962C8B-B14F-4D97-AF65-F5344CB8AC3E}">
        <p14:creationId xmlns:p14="http://schemas.microsoft.com/office/powerpoint/2010/main" val="27006188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5" y="819319"/>
            <a:ext cx="10358907" cy="3785652"/>
          </a:xfrm>
          <a:prstGeom prst="rect">
            <a:avLst/>
          </a:prstGeom>
        </p:spPr>
        <p:txBody>
          <a:bodyPr wrap="square">
            <a:spAutoFit/>
          </a:bodyPr>
          <a:lstStyle/>
          <a:p>
            <a:r>
              <a:rPr lang="ru-RU" sz="2400" b="1" dirty="0"/>
              <a:t>Купирование болевого синдрома </a:t>
            </a:r>
          </a:p>
          <a:p>
            <a:r>
              <a:rPr lang="ru-RU" sz="2400" dirty="0"/>
              <a:t>Облегчение страданий больного благоприятно влияет на гемодинамические показатели — АД, сердечный ритм и др. </a:t>
            </a:r>
          </a:p>
          <a:p>
            <a:r>
              <a:rPr lang="ru-RU" sz="2400" dirty="0"/>
              <a:t>При развитии клинической картины инфаркта миокарда на </a:t>
            </a:r>
            <a:r>
              <a:rPr lang="ru-RU" sz="2400" dirty="0" err="1"/>
              <a:t>догоспитальном</a:t>
            </a:r>
            <a:r>
              <a:rPr lang="ru-RU" sz="2400" dirty="0"/>
              <a:t> этапе больному должен быть обеспечен покой. Для купирования болей применяют ненаркотические анальгетики: баралгин (5 мл) или 50 % раствор анальгина (2 мл) с 1 % раствором (1—2 мл) димедрола внутривенно. Одновременно вводят 0,5—1 мг (0,5 мл) 0,1 % раствора атропина. У 1/3 больных болевой синдром на </a:t>
            </a:r>
            <a:r>
              <a:rPr lang="ru-RU" sz="2400" dirty="0" err="1"/>
              <a:t>догоспитальном</a:t>
            </a:r>
            <a:r>
              <a:rPr lang="ru-RU" sz="2400" dirty="0"/>
              <a:t> этапе купируют ненаркотическими анальгетиками</a:t>
            </a:r>
          </a:p>
        </p:txBody>
      </p:sp>
    </p:spTree>
    <p:extLst>
      <p:ext uri="{BB962C8B-B14F-4D97-AF65-F5344CB8AC3E}">
        <p14:creationId xmlns:p14="http://schemas.microsoft.com/office/powerpoint/2010/main" val="27740718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9" y="761467"/>
            <a:ext cx="10461937" cy="3046988"/>
          </a:xfrm>
          <a:prstGeom prst="rect">
            <a:avLst/>
          </a:prstGeom>
        </p:spPr>
        <p:txBody>
          <a:bodyPr wrap="square">
            <a:spAutoFit/>
          </a:bodyPr>
          <a:lstStyle/>
          <a:p>
            <a:r>
              <a:rPr lang="ru-RU" sz="2400" dirty="0"/>
              <a:t>При отсутствии эффекта используются более сильные препараты — наркотические анальгетики. Внутривенно вводят 1 % раствор морфина (1—2 мл) или 2 % раствор </a:t>
            </a:r>
            <a:r>
              <a:rPr lang="ru-RU" sz="2400" dirty="0" err="1"/>
              <a:t>промедола</a:t>
            </a:r>
            <a:r>
              <a:rPr lang="ru-RU" sz="2400" dirty="0"/>
              <a:t> (1—2 мл) в 10 мл изотонического раствора натрия хлорида в течение 3—5 мин. Для уменьшения побочных действий и усиления обезболивающего эффекта их комбинируют с 0,1 % раствором атропина (0,5—0,75 мл) — при отсутствии тахикардии, антигистаминными препаратами — 1 % раствором димедрола (1—2 мл), 2,5 % раствором </a:t>
            </a:r>
            <a:r>
              <a:rPr lang="ru-RU" sz="2400" dirty="0" err="1"/>
              <a:t>пипольфена</a:t>
            </a:r>
            <a:r>
              <a:rPr lang="ru-RU" sz="2400" dirty="0"/>
              <a:t> (1—2 мл) и </a:t>
            </a:r>
            <a:r>
              <a:rPr lang="ru-RU" sz="2400" dirty="0" smtClean="0"/>
              <a:t>др.</a:t>
            </a:r>
            <a:endParaRPr lang="ru-RU" sz="2400" dirty="0"/>
          </a:p>
        </p:txBody>
      </p:sp>
    </p:spTree>
    <p:extLst>
      <p:ext uri="{BB962C8B-B14F-4D97-AF65-F5344CB8AC3E}">
        <p14:creationId xmlns:p14="http://schemas.microsoft.com/office/powerpoint/2010/main" val="3315743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7" y="812776"/>
            <a:ext cx="10384665" cy="4893647"/>
          </a:xfrm>
          <a:prstGeom prst="rect">
            <a:avLst/>
          </a:prstGeom>
        </p:spPr>
        <p:txBody>
          <a:bodyPr wrap="square">
            <a:spAutoFit/>
          </a:bodyPr>
          <a:lstStyle/>
          <a:p>
            <a:r>
              <a:rPr lang="ru-RU" sz="2400" dirty="0"/>
              <a:t>Для снятия интенсивной боли, особенно при нормальном или повышенном АД, более эффективно применение препаратов для нейролептаналгезии — 0,05—0,1 мг </a:t>
            </a:r>
            <a:r>
              <a:rPr lang="ru-RU" sz="2400" dirty="0" err="1"/>
              <a:t>фентанила</a:t>
            </a:r>
            <a:r>
              <a:rPr lang="ru-RU" sz="2400" dirty="0"/>
              <a:t> (1—2 мл 0,005 % раствора) и </a:t>
            </a:r>
            <a:r>
              <a:rPr lang="ru-RU" sz="2400" dirty="0" err="1"/>
              <a:t>дроперидола</a:t>
            </a:r>
            <a:r>
              <a:rPr lang="ru-RU" sz="2400" dirty="0"/>
              <a:t> в дозах, зависящих от систолического АД: до 100 мм </a:t>
            </a:r>
            <a:r>
              <a:rPr lang="ru-RU" sz="2400" dirty="0" err="1"/>
              <a:t>рт.ст</a:t>
            </a:r>
            <a:r>
              <a:rPr lang="ru-RU" sz="2400" dirty="0"/>
              <a:t>. — 2,5 мг (1 мл), до 120 мм </a:t>
            </a:r>
            <a:r>
              <a:rPr lang="ru-RU" sz="2400" dirty="0" err="1"/>
              <a:t>рт.ст</a:t>
            </a:r>
            <a:r>
              <a:rPr lang="ru-RU" sz="2400" dirty="0"/>
              <a:t>. — 5 мг (2 мл), до 160 мм </a:t>
            </a:r>
            <a:r>
              <a:rPr lang="ru-RU" sz="2400" dirty="0" err="1"/>
              <a:t>рт.ст</a:t>
            </a:r>
            <a:r>
              <a:rPr lang="ru-RU" sz="2400" dirty="0"/>
              <a:t>. — 7,5 мг (3 мл), выше 160 мм </a:t>
            </a:r>
            <a:r>
              <a:rPr lang="ru-RU" sz="2400" dirty="0" err="1"/>
              <a:t>рт.ст</a:t>
            </a:r>
            <a:r>
              <a:rPr lang="ru-RU" sz="2400" dirty="0"/>
              <a:t>. — 10 мг (4 мл). Препараты разводят в 10 мл изотонического раствора натрия хлорида или глюкозы и вводят внутривенно в течение 5—7 мин под контролем ЧДД и </a:t>
            </a:r>
            <a:r>
              <a:rPr lang="ru-RU" sz="2400" dirty="0" smtClean="0"/>
              <a:t>АД</a:t>
            </a:r>
            <a:endParaRPr lang="ru-RU" sz="2400" dirty="0"/>
          </a:p>
          <a:p>
            <a:endParaRPr lang="ru-RU" sz="2400" dirty="0"/>
          </a:p>
          <a:p>
            <a:r>
              <a:rPr lang="ru-RU" sz="2400" dirty="0"/>
              <a:t>Больным пожилого и старческого возраста с сопутствующей ДН II—III степени или НК II—III степени </a:t>
            </a:r>
            <a:r>
              <a:rPr lang="ru-RU" sz="2400" dirty="0" err="1"/>
              <a:t>фентанил</a:t>
            </a:r>
            <a:r>
              <a:rPr lang="ru-RU" sz="2400" dirty="0"/>
              <a:t> назначают по 1 мл внутривенно. Дозы </a:t>
            </a:r>
            <a:r>
              <a:rPr lang="ru-RU" sz="2400" dirty="0" err="1"/>
              <a:t>дроперидола</a:t>
            </a:r>
            <a:r>
              <a:rPr lang="ru-RU" sz="2400" dirty="0"/>
              <a:t> 3—4 мл требуют мониторного контроля за АД и применяются редко</a:t>
            </a:r>
          </a:p>
        </p:txBody>
      </p:sp>
    </p:spTree>
    <p:extLst>
      <p:ext uri="{BB962C8B-B14F-4D97-AF65-F5344CB8AC3E}">
        <p14:creationId xmlns:p14="http://schemas.microsoft.com/office/powerpoint/2010/main" val="40399184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6" y="735297"/>
            <a:ext cx="10436180" cy="5262979"/>
          </a:xfrm>
          <a:prstGeom prst="rect">
            <a:avLst/>
          </a:prstGeom>
        </p:spPr>
        <p:txBody>
          <a:bodyPr wrap="square">
            <a:spAutoFit/>
          </a:bodyPr>
          <a:lstStyle/>
          <a:p>
            <a:r>
              <a:rPr lang="ru-RU" sz="2400" dirty="0"/>
              <a:t>В лечении болевого синдрома с успехом могут быть использованы препараты, оказывающие действие на опиоидные рецепторы (</a:t>
            </a:r>
            <a:r>
              <a:rPr lang="ru-RU" sz="2400" dirty="0" err="1"/>
              <a:t>налбуфин</a:t>
            </a:r>
            <a:r>
              <a:rPr lang="ru-RU" sz="2400" dirty="0"/>
              <a:t>, </a:t>
            </a:r>
            <a:r>
              <a:rPr lang="ru-RU" sz="2400" dirty="0" err="1"/>
              <a:t>бупренорфин</a:t>
            </a:r>
            <a:r>
              <a:rPr lang="ru-RU" sz="2400" dirty="0"/>
              <a:t>). В комплексе интенсивной терапии на </a:t>
            </a:r>
            <a:r>
              <a:rPr lang="ru-RU" sz="2400" dirty="0" err="1"/>
              <a:t>догоспитальном</a:t>
            </a:r>
            <a:r>
              <a:rPr lang="ru-RU" sz="2400" dirty="0"/>
              <a:t> этапе предпочтительно введение </a:t>
            </a:r>
            <a:r>
              <a:rPr lang="ru-RU" sz="2400" dirty="0" err="1"/>
              <a:t>налбуфина</a:t>
            </a:r>
            <a:r>
              <a:rPr lang="ru-RU" sz="2400" dirty="0"/>
              <a:t> в дозе 0,3 мг/кг массы тела. Этот препарат характеризуется развивающимся в течение 5 мин глубоким обезболивающим эффектом, отсутствием существенного отрицательного влияния на гемодинамику и дыхание, минимальными побочными явлениями. Применение </a:t>
            </a:r>
            <a:r>
              <a:rPr lang="ru-RU" sz="2400" dirty="0" err="1"/>
              <a:t>бупренорфина</a:t>
            </a:r>
            <a:r>
              <a:rPr lang="ru-RU" sz="2400" dirty="0"/>
              <a:t> в дозе 0,006 мг/кг массы тела для купирования острой боли ввиду его отсроченного действия должно быть подкреплено введением ненаркотических анальгетиков и седативных средств, потенцирующих его анальгетический эффект. При внутривенном введении препараты разводят в 10 мл изотонического раствора натрия хлорида и вводят со скоростью не более 5 мл/мин во избежание выраженных побочных эффектов</a:t>
            </a:r>
          </a:p>
        </p:txBody>
      </p:sp>
    </p:spTree>
    <p:extLst>
      <p:ext uri="{BB962C8B-B14F-4D97-AF65-F5344CB8AC3E}">
        <p14:creationId xmlns:p14="http://schemas.microsoft.com/office/powerpoint/2010/main" val="20808673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8590" y="751138"/>
            <a:ext cx="10539211" cy="4893647"/>
          </a:xfrm>
          <a:prstGeom prst="rect">
            <a:avLst/>
          </a:prstGeom>
        </p:spPr>
        <p:txBody>
          <a:bodyPr wrap="square">
            <a:spAutoFit/>
          </a:bodyPr>
          <a:lstStyle/>
          <a:p>
            <a:r>
              <a:rPr lang="ru-RU" sz="2400" dirty="0"/>
              <a:t>При затянувшемся болевом приступе хороший эффект может дать ингаляционный наркоз закисью азота в смеси с кислородом в концентрации 3:1 с постепенным уменьшением содержания закиси азота во вдыхаемой смеси до соотношений 2:1, а затем и </a:t>
            </a:r>
            <a:r>
              <a:rPr lang="ru-RU" sz="2400" dirty="0" smtClean="0"/>
              <a:t>1:1</a:t>
            </a:r>
            <a:endParaRPr lang="ru-RU" sz="2400" dirty="0"/>
          </a:p>
          <a:p>
            <a:endParaRPr lang="ru-RU" sz="2400" dirty="0"/>
          </a:p>
          <a:p>
            <a:r>
              <a:rPr lang="ru-RU" sz="2400" dirty="0" smtClean="0"/>
              <a:t>Нитроглицерин</a:t>
            </a:r>
            <a:r>
              <a:rPr lang="ru-RU" sz="2400" dirty="0"/>
              <a:t>, примененный внутривенно, может уменьшить размеры поражения. Всем больным с систолическим давлением выше 100 мм </a:t>
            </a:r>
            <a:r>
              <a:rPr lang="ru-RU" sz="2400" dirty="0" err="1"/>
              <a:t>рт.ст</a:t>
            </a:r>
            <a:r>
              <a:rPr lang="ru-RU" sz="2400" dirty="0"/>
              <a:t>. показано внутривенное введение нитратов. Вводят 1 мл 0,01 % раствора нитроглицерина (0,1 мг, или 100 мкг) в 100 мл изотонического раствора хлорида натрия внутривенно </a:t>
            </a:r>
            <a:r>
              <a:rPr lang="ru-RU" sz="2400" dirty="0" err="1"/>
              <a:t>капельно</a:t>
            </a:r>
            <a:r>
              <a:rPr lang="ru-RU" sz="2400" dirty="0"/>
              <a:t> со скоростью 25—50 мкг/мин под контролем АД, увеличивая каждые 5—10 мин скорость введения на 10—15 мкг/мин до снижения АД на 10—15 % от исходного уровня, но не ниже 100 мм </a:t>
            </a:r>
            <a:r>
              <a:rPr lang="ru-RU" sz="2400" dirty="0" err="1"/>
              <a:t>рт.ст</a:t>
            </a:r>
            <a:r>
              <a:rPr lang="ru-RU" sz="2400" dirty="0"/>
              <a:t>. При необходимости внутривенная </a:t>
            </a:r>
            <a:r>
              <a:rPr lang="ru-RU" sz="2400" dirty="0" err="1"/>
              <a:t>инфузия</a:t>
            </a:r>
            <a:r>
              <a:rPr lang="ru-RU" sz="2400" dirty="0"/>
              <a:t> нитратов продолжается 24 ч. </a:t>
            </a:r>
          </a:p>
        </p:txBody>
      </p:sp>
    </p:spTree>
    <p:extLst>
      <p:ext uri="{BB962C8B-B14F-4D97-AF65-F5344CB8AC3E}">
        <p14:creationId xmlns:p14="http://schemas.microsoft.com/office/powerpoint/2010/main" val="9193200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8" y="797141"/>
            <a:ext cx="10474817" cy="1569660"/>
          </a:xfrm>
          <a:prstGeom prst="rect">
            <a:avLst/>
          </a:prstGeom>
        </p:spPr>
        <p:txBody>
          <a:bodyPr wrap="square">
            <a:spAutoFit/>
          </a:bodyPr>
          <a:lstStyle/>
          <a:p>
            <a:r>
              <a:rPr lang="ru-RU" sz="2400" dirty="0"/>
              <a:t>При длительных </a:t>
            </a:r>
            <a:r>
              <a:rPr lang="ru-RU" sz="2400" dirty="0" err="1"/>
              <a:t>некупирующихся</a:t>
            </a:r>
            <a:r>
              <a:rPr lang="ru-RU" sz="2400" dirty="0"/>
              <a:t> болях, кардиогенном шоке и сердечной недостаточности решается вопрос о внутриаортальной баллонной </a:t>
            </a:r>
            <a:r>
              <a:rPr lang="ru-RU" sz="2400" dirty="0" err="1"/>
              <a:t>контрпульсации</a:t>
            </a:r>
            <a:r>
              <a:rPr lang="ru-RU" sz="2400" dirty="0"/>
              <a:t>, срочной баллонной </a:t>
            </a:r>
            <a:r>
              <a:rPr lang="ru-RU" sz="2400" dirty="0" err="1"/>
              <a:t>ангиопластике</a:t>
            </a:r>
            <a:r>
              <a:rPr lang="ru-RU" sz="2400" dirty="0"/>
              <a:t>, срочном аортокоронарном </a:t>
            </a:r>
            <a:r>
              <a:rPr lang="ru-RU" sz="2400" dirty="0" smtClean="0"/>
              <a:t>шунтировании</a:t>
            </a:r>
            <a:endParaRPr lang="ru-RU" sz="2400" dirty="0"/>
          </a:p>
        </p:txBody>
      </p:sp>
    </p:spTree>
    <p:extLst>
      <p:ext uri="{BB962C8B-B14F-4D97-AF65-F5344CB8AC3E}">
        <p14:creationId xmlns:p14="http://schemas.microsoft.com/office/powerpoint/2010/main" val="20351038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71" y="842115"/>
            <a:ext cx="10474816" cy="2308324"/>
          </a:xfrm>
          <a:prstGeom prst="rect">
            <a:avLst/>
          </a:prstGeom>
        </p:spPr>
        <p:txBody>
          <a:bodyPr wrap="square">
            <a:spAutoFit/>
          </a:bodyPr>
          <a:lstStyle/>
          <a:p>
            <a:r>
              <a:rPr lang="ru-RU" sz="2400" b="1" dirty="0" err="1"/>
              <a:t>Антикоагулянтная</a:t>
            </a:r>
            <a:r>
              <a:rPr lang="ru-RU" sz="2400" b="1" dirty="0"/>
              <a:t>, </a:t>
            </a:r>
            <a:r>
              <a:rPr lang="ru-RU" sz="2400" b="1" dirty="0" err="1"/>
              <a:t>тромболитическая</a:t>
            </a:r>
            <a:r>
              <a:rPr lang="ru-RU" sz="2400" b="1" dirty="0"/>
              <a:t> терапия  </a:t>
            </a:r>
          </a:p>
          <a:p>
            <a:r>
              <a:rPr lang="ru-RU" sz="2400" dirty="0" smtClean="0"/>
              <a:t>При </a:t>
            </a:r>
            <a:r>
              <a:rPr lang="ru-RU" sz="2400" dirty="0"/>
              <a:t>отсутствии противопоказаний проводят </a:t>
            </a:r>
            <a:r>
              <a:rPr lang="ru-RU" sz="2400" dirty="0" err="1"/>
              <a:t>антикоагулянтную</a:t>
            </a:r>
            <a:r>
              <a:rPr lang="ru-RU" sz="2400" dirty="0"/>
              <a:t> терапию гепарином (первая доза не менее 10 000—15 000 ЕД внутривенно </a:t>
            </a:r>
            <a:r>
              <a:rPr lang="ru-RU" sz="2400" dirty="0" err="1"/>
              <a:t>болюсно</a:t>
            </a:r>
            <a:r>
              <a:rPr lang="ru-RU" sz="2400" dirty="0"/>
              <a:t>). При внутривенном введении его действие начинается немедленно и продолжается 4—6 ч. Последующие </a:t>
            </a:r>
            <a:r>
              <a:rPr lang="ru-RU" sz="2400" dirty="0" err="1"/>
              <a:t>инфузии</a:t>
            </a:r>
            <a:r>
              <a:rPr lang="ru-RU" sz="2400" dirty="0"/>
              <a:t> производятся со скоростью 1000—1300 ЕД/ч. </a:t>
            </a:r>
          </a:p>
        </p:txBody>
      </p:sp>
    </p:spTree>
    <p:extLst>
      <p:ext uri="{BB962C8B-B14F-4D97-AF65-F5344CB8AC3E}">
        <p14:creationId xmlns:p14="http://schemas.microsoft.com/office/powerpoint/2010/main" val="1637408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1521" y="764635"/>
            <a:ext cx="10483402" cy="3785652"/>
          </a:xfrm>
          <a:prstGeom prst="rect">
            <a:avLst/>
          </a:prstGeom>
        </p:spPr>
        <p:txBody>
          <a:bodyPr wrap="square">
            <a:spAutoFit/>
          </a:bodyPr>
          <a:lstStyle/>
          <a:p>
            <a:r>
              <a:rPr lang="ru-RU" sz="2400" dirty="0"/>
              <a:t>Основная функция кровообращения - доставка тканям необходимого количества кислорода и питательных </a:t>
            </a:r>
            <a:r>
              <a:rPr lang="ru-RU" sz="2400" dirty="0" smtClean="0"/>
              <a:t>веществ</a:t>
            </a:r>
          </a:p>
          <a:p>
            <a:endParaRPr lang="ru-RU" sz="2400" dirty="0"/>
          </a:p>
          <a:p>
            <a:r>
              <a:rPr lang="ru-RU" sz="2400" dirty="0"/>
              <a:t>Кровь переносит энергетические вещества, витамины, ионы, гормоны и биологически активные вещества с места их образования в различные </a:t>
            </a:r>
            <a:r>
              <a:rPr lang="ru-RU" sz="2400" dirty="0" smtClean="0"/>
              <a:t>органы</a:t>
            </a:r>
          </a:p>
          <a:p>
            <a:r>
              <a:rPr lang="ru-RU" sz="2400" dirty="0" smtClean="0"/>
              <a:t> </a:t>
            </a:r>
            <a:endParaRPr lang="ru-RU" sz="2400" dirty="0"/>
          </a:p>
          <a:p>
            <a:r>
              <a:rPr lang="ru-RU" sz="2400" dirty="0"/>
              <a:t>Баланс жидкости в организме, сохранение постоянной температуры тела, освобождение клеток от продуктов жизнедеятельности и доставка их к органам экскреции происходят благодаря постоянной циркуляции крови по </a:t>
            </a:r>
            <a:r>
              <a:rPr lang="ru-RU" sz="2400" dirty="0" smtClean="0"/>
              <a:t>сосудам</a:t>
            </a:r>
            <a:endParaRPr lang="ru-RU" sz="2400" dirty="0"/>
          </a:p>
        </p:txBody>
      </p:sp>
    </p:spTree>
    <p:extLst>
      <p:ext uri="{BB962C8B-B14F-4D97-AF65-F5344CB8AC3E}">
        <p14:creationId xmlns:p14="http://schemas.microsoft.com/office/powerpoint/2010/main" val="18997846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1318" y="748964"/>
            <a:ext cx="10629364" cy="5509200"/>
          </a:xfrm>
          <a:prstGeom prst="rect">
            <a:avLst/>
          </a:prstGeom>
        </p:spPr>
        <p:txBody>
          <a:bodyPr wrap="square">
            <a:spAutoFit/>
          </a:bodyPr>
          <a:lstStyle/>
          <a:p>
            <a:r>
              <a:rPr lang="ru-RU" sz="2200" dirty="0"/>
              <a:t>С успехом применяют </a:t>
            </a:r>
            <a:r>
              <a:rPr lang="ru-RU" sz="2200" dirty="0" err="1"/>
              <a:t>тромболитические</a:t>
            </a:r>
            <a:r>
              <a:rPr lang="ru-RU" sz="2200" dirty="0"/>
              <a:t> препараты: </a:t>
            </a:r>
          </a:p>
          <a:p>
            <a:r>
              <a:rPr lang="ru-RU" sz="2200" dirty="0"/>
              <a:t>• </a:t>
            </a:r>
            <a:r>
              <a:rPr lang="ru-RU" sz="2200" dirty="0" err="1"/>
              <a:t>стрептокиназу</a:t>
            </a:r>
            <a:r>
              <a:rPr lang="ru-RU" sz="2200" dirty="0"/>
              <a:t> — внутривенно в дозе 1 000 000 ME в течение 30 мин или 1 500 000 ME в течение 1 ч </a:t>
            </a:r>
            <a:r>
              <a:rPr lang="ru-RU" sz="2200" dirty="0" err="1"/>
              <a:t>капельно</a:t>
            </a:r>
            <a:r>
              <a:rPr lang="ru-RU" sz="2200" dirty="0"/>
              <a:t> в 100—150 мл изотонического раствора хлорида натрия; </a:t>
            </a:r>
          </a:p>
          <a:p>
            <a:r>
              <a:rPr lang="ru-RU" sz="2200" dirty="0"/>
              <a:t>• </a:t>
            </a:r>
            <a:r>
              <a:rPr lang="ru-RU" sz="2200" dirty="0" err="1"/>
              <a:t>стрептодеказу</a:t>
            </a:r>
            <a:r>
              <a:rPr lang="ru-RU" sz="2200" dirty="0"/>
              <a:t> — внутривенно — 300 000 ФЕ в 20—30 мл изотонического раствора хлорида натрия медленно, затем через 30 мин еще 2 700 000 ФЕ внутривенно со скоростью 300 000 - 600 000 ФЕ/мин; </a:t>
            </a:r>
          </a:p>
          <a:p>
            <a:r>
              <a:rPr lang="ru-RU" sz="2200" dirty="0"/>
              <a:t>• </a:t>
            </a:r>
            <a:r>
              <a:rPr lang="ru-RU" sz="2200" dirty="0" err="1"/>
              <a:t>урокиназу</a:t>
            </a:r>
            <a:r>
              <a:rPr lang="ru-RU" sz="2200" dirty="0"/>
              <a:t> — 4400 ЕД/кг внутривенно в течение 10 мин, а затем в дозе 4400 ЕД/кг каждый час в течение 10—12 ч, редко в течение 72 ч; </a:t>
            </a:r>
          </a:p>
          <a:p>
            <a:r>
              <a:rPr lang="ru-RU" sz="2200" dirty="0"/>
              <a:t>• фибринолизин — 80 000—100 000 ЕД внутривенно </a:t>
            </a:r>
            <a:r>
              <a:rPr lang="ru-RU" sz="2200" dirty="0" err="1"/>
              <a:t>капельно</a:t>
            </a:r>
            <a:r>
              <a:rPr lang="ru-RU" sz="2200" dirty="0"/>
              <a:t>, растворив в изотоническом растворе хлорида натрия (100—160 ЕД в 1 мл). Начальная скорость введения 10—12 капель в минуту; </a:t>
            </a:r>
          </a:p>
          <a:p>
            <a:r>
              <a:rPr lang="ru-RU" sz="2200" dirty="0"/>
              <a:t>• </a:t>
            </a:r>
            <a:r>
              <a:rPr lang="ru-RU" sz="2200" dirty="0" err="1"/>
              <a:t>альтеплазу</a:t>
            </a:r>
            <a:r>
              <a:rPr lang="ru-RU" sz="2200" dirty="0"/>
              <a:t> (тканевый активатор </a:t>
            </a:r>
            <a:r>
              <a:rPr lang="ru-RU" sz="2200" dirty="0" err="1"/>
              <a:t>плазминогена</a:t>
            </a:r>
            <a:r>
              <a:rPr lang="ru-RU" sz="2200" dirty="0"/>
              <a:t>) — максимальная доза 100 мг. Вводят 15 мг внутривенно </a:t>
            </a:r>
            <a:r>
              <a:rPr lang="ru-RU" sz="2200" dirty="0" err="1"/>
              <a:t>струйно</a:t>
            </a:r>
            <a:r>
              <a:rPr lang="ru-RU" sz="2200" dirty="0"/>
              <a:t>, затем 0,75 мг/кг внутривенно в течение 30 мин (не более 50 мг), в последующие 60 мин 0,5 мг/кг внутривенно (не более 35 мг). </a:t>
            </a:r>
          </a:p>
          <a:p>
            <a:r>
              <a:rPr lang="ru-RU" sz="2200" dirty="0"/>
              <a:t>Практически все </a:t>
            </a:r>
            <a:r>
              <a:rPr lang="ru-RU" sz="2200" dirty="0" err="1"/>
              <a:t>тромболитики</a:t>
            </a:r>
            <a:r>
              <a:rPr lang="ru-RU" sz="2200" dirty="0"/>
              <a:t> одинаково улучшают функцию левого желудочка и снижают смертность</a:t>
            </a:r>
          </a:p>
        </p:txBody>
      </p:sp>
    </p:spTree>
    <p:extLst>
      <p:ext uri="{BB962C8B-B14F-4D97-AF65-F5344CB8AC3E}">
        <p14:creationId xmlns:p14="http://schemas.microsoft.com/office/powerpoint/2010/main" val="2201566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6" y="844871"/>
            <a:ext cx="10461938" cy="4524315"/>
          </a:xfrm>
          <a:prstGeom prst="rect">
            <a:avLst/>
          </a:prstGeom>
        </p:spPr>
        <p:txBody>
          <a:bodyPr wrap="square">
            <a:spAutoFit/>
          </a:bodyPr>
          <a:lstStyle/>
          <a:p>
            <a:r>
              <a:rPr lang="ru-RU" sz="2400" dirty="0"/>
              <a:t>После проведения </a:t>
            </a:r>
            <a:r>
              <a:rPr lang="ru-RU" sz="2400" dirty="0" err="1"/>
              <a:t>фибринолитической</a:t>
            </a:r>
            <a:r>
              <a:rPr lang="ru-RU" sz="2400" dirty="0"/>
              <a:t> и </a:t>
            </a:r>
            <a:r>
              <a:rPr lang="ru-RU" sz="2400" dirty="0" err="1"/>
              <a:t>антикоагулянтной</a:t>
            </a:r>
            <a:r>
              <a:rPr lang="ru-RU" sz="2400" dirty="0"/>
              <a:t> терапии показан длительный курс лечения </a:t>
            </a:r>
            <a:r>
              <a:rPr lang="ru-RU" sz="2400" dirty="0" err="1"/>
              <a:t>антиагрегантами</a:t>
            </a:r>
            <a:r>
              <a:rPr lang="ru-RU" sz="2400" dirty="0"/>
              <a:t>: </a:t>
            </a:r>
          </a:p>
          <a:p>
            <a:r>
              <a:rPr lang="ru-RU" sz="2400" dirty="0"/>
              <a:t>• аспирин (ацетилсалициловая кислота) — 125—300 мг 1 раз в день или через день и </a:t>
            </a:r>
            <a:r>
              <a:rPr lang="ru-RU" sz="2400" dirty="0" err="1"/>
              <a:t>дипиридамол</a:t>
            </a:r>
            <a:r>
              <a:rPr lang="ru-RU" sz="2400" dirty="0"/>
              <a:t> по 50—75 мг 3 раза в день внутрь (усиливает </a:t>
            </a:r>
            <a:r>
              <a:rPr lang="ru-RU" sz="2400" dirty="0" err="1"/>
              <a:t>антиагрегантный</a:t>
            </a:r>
            <a:r>
              <a:rPr lang="ru-RU" sz="2400" dirty="0"/>
              <a:t> эффект аспирина</a:t>
            </a:r>
            <a:r>
              <a:rPr lang="ru-RU" sz="2400" dirty="0" smtClean="0"/>
              <a:t>)</a:t>
            </a:r>
            <a:endParaRPr lang="ru-RU" sz="2400" dirty="0"/>
          </a:p>
          <a:p>
            <a:r>
              <a:rPr lang="ru-RU" sz="2400" dirty="0"/>
              <a:t>• </a:t>
            </a:r>
            <a:r>
              <a:rPr lang="ru-RU" sz="2400" dirty="0" err="1"/>
              <a:t>тиклопедин</a:t>
            </a:r>
            <a:r>
              <a:rPr lang="ru-RU" sz="2400" dirty="0"/>
              <a:t> по 125—250 мг 1—2 раза вдень или через </a:t>
            </a:r>
            <a:r>
              <a:rPr lang="ru-RU" sz="2400" dirty="0" smtClean="0"/>
              <a:t>день </a:t>
            </a:r>
            <a:endParaRPr lang="ru-RU" sz="2400" dirty="0"/>
          </a:p>
          <a:p>
            <a:endParaRPr lang="ru-RU" sz="2400" dirty="0"/>
          </a:p>
          <a:p>
            <a:r>
              <a:rPr lang="ru-RU" sz="2400" dirty="0"/>
              <a:t>Степень тяжести инфаркта миокарда, частота смертельных исходов в значительной мере определяются теми осложнениями, которые возникли в первые дни болезни. Среди них наиболее опасны и в то же время наиболее распространены острая недостаточность кровообращения, нарушения сердечного ритма и проводимости</a:t>
            </a:r>
          </a:p>
        </p:txBody>
      </p:sp>
    </p:spTree>
    <p:extLst>
      <p:ext uri="{BB962C8B-B14F-4D97-AF65-F5344CB8AC3E}">
        <p14:creationId xmlns:p14="http://schemas.microsoft.com/office/powerpoint/2010/main" val="5100310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7" y="819113"/>
            <a:ext cx="10564969" cy="4524315"/>
          </a:xfrm>
          <a:prstGeom prst="rect">
            <a:avLst/>
          </a:prstGeom>
        </p:spPr>
        <p:txBody>
          <a:bodyPr wrap="square">
            <a:spAutoFit/>
          </a:bodyPr>
          <a:lstStyle/>
          <a:p>
            <a:r>
              <a:rPr lang="ru-RU" sz="2400" b="1" dirty="0"/>
              <a:t>ПРИМЕНЕНИЕ ИНОТРОПНЫХ И ВАЗОАКТИВНЫХ ПРЕПАРАТОВ</a:t>
            </a:r>
          </a:p>
          <a:p>
            <a:r>
              <a:rPr lang="ru-RU" sz="2400" dirty="0"/>
              <a:t>Во время интенсивной терапии шока нужно хорошо ориентироваться в возникающих функциональных изменениях сердечно-сосудистой системы: колебаниях ОЦК, реализации венозного притока, в показателях деятельности сердца и сосудистого сопротивления. Эти изменения могут быть связаны не только с исходным состоянием больного, но и с проводимой терапией. </a:t>
            </a:r>
          </a:p>
          <a:p>
            <a:r>
              <a:rPr lang="ru-RU" sz="2400" dirty="0"/>
              <a:t>Наибольшее распространение получили инотропные препараты положительного действия с коротким периодом полувыведения и вазоактивные средства. Применение вазодилататоров позволяет уменьшить нагрузку на сердце путем снижения венозного возврата (</a:t>
            </a:r>
            <a:r>
              <a:rPr lang="ru-RU" sz="2400" dirty="0" err="1"/>
              <a:t>преднагрузки</a:t>
            </a:r>
            <a:r>
              <a:rPr lang="ru-RU" sz="2400" dirty="0"/>
              <a:t>) или сосудистого сопротивления, на преодоление которого направлена работа сердечного насоса (</a:t>
            </a:r>
            <a:r>
              <a:rPr lang="ru-RU" sz="2400" dirty="0" err="1"/>
              <a:t>постнагрузки</a:t>
            </a:r>
            <a:r>
              <a:rPr lang="ru-RU" sz="2400" dirty="0"/>
              <a:t>)</a:t>
            </a:r>
          </a:p>
        </p:txBody>
      </p:sp>
    </p:spTree>
    <p:extLst>
      <p:ext uri="{BB962C8B-B14F-4D97-AF65-F5344CB8AC3E}">
        <p14:creationId xmlns:p14="http://schemas.microsoft.com/office/powerpoint/2010/main" val="41987249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2986" y="809402"/>
            <a:ext cx="10410422" cy="5262979"/>
          </a:xfrm>
          <a:prstGeom prst="rect">
            <a:avLst/>
          </a:prstGeom>
        </p:spPr>
        <p:txBody>
          <a:bodyPr wrap="square">
            <a:spAutoFit/>
          </a:bodyPr>
          <a:lstStyle/>
          <a:p>
            <a:r>
              <a:rPr lang="ru-RU" sz="2400" b="1" dirty="0"/>
              <a:t>ФАРМАКОТЕРАПИЯ ГЕМОДИНАМИЧЕСКИХ НАРУШЕНИЙ</a:t>
            </a:r>
          </a:p>
          <a:p>
            <a:r>
              <a:rPr lang="ru-RU" sz="2400" dirty="0" smtClean="0"/>
              <a:t>Агонисты </a:t>
            </a:r>
            <a:r>
              <a:rPr lang="ru-RU" sz="2400" dirty="0"/>
              <a:t>а1-рецепторов вызывают </a:t>
            </a:r>
            <a:r>
              <a:rPr lang="ru-RU" sz="2400" dirty="0" err="1"/>
              <a:t>вазоконстрикцию</a:t>
            </a:r>
            <a:r>
              <a:rPr lang="ru-RU" sz="2400" dirty="0"/>
              <a:t> и некоторое повышение </a:t>
            </a:r>
            <a:r>
              <a:rPr lang="ru-RU" sz="2400" dirty="0" err="1"/>
              <a:t>контрактильности</a:t>
            </a:r>
            <a:r>
              <a:rPr lang="ru-RU" sz="2400" dirty="0"/>
              <a:t> </a:t>
            </a:r>
            <a:r>
              <a:rPr lang="ru-RU" sz="2400" dirty="0" smtClean="0"/>
              <a:t>миокарда </a:t>
            </a:r>
            <a:endParaRPr lang="ru-RU" sz="2400" dirty="0"/>
          </a:p>
          <a:p>
            <a:endParaRPr lang="ru-RU" sz="2400" dirty="0"/>
          </a:p>
          <a:p>
            <a:r>
              <a:rPr lang="ru-RU" sz="2400" dirty="0"/>
              <a:t>Агонисты а2-рецепторов уменьшают высвобождение норадреналина в миокарде, оказывают седативное </a:t>
            </a:r>
            <a:r>
              <a:rPr lang="ru-RU" sz="2400" dirty="0" smtClean="0"/>
              <a:t>действие</a:t>
            </a:r>
            <a:endParaRPr lang="ru-RU" sz="2400" dirty="0"/>
          </a:p>
          <a:p>
            <a:endParaRPr lang="ru-RU" sz="2400" dirty="0"/>
          </a:p>
          <a:p>
            <a:r>
              <a:rPr lang="ru-RU" sz="2400" dirty="0"/>
              <a:t>Агонисты бета1-рецепторов способствуют повышению </a:t>
            </a:r>
            <a:r>
              <a:rPr lang="ru-RU" sz="2400" dirty="0" err="1"/>
              <a:t>контрактильности</a:t>
            </a:r>
            <a:r>
              <a:rPr lang="ru-RU" sz="2400" dirty="0"/>
              <a:t> миокарда, учащению ЧСС и высвобождению ренина (оказывают положительное инотропное и </a:t>
            </a:r>
            <a:r>
              <a:rPr lang="ru-RU" sz="2400" dirty="0" err="1"/>
              <a:t>хронотропное</a:t>
            </a:r>
            <a:r>
              <a:rPr lang="ru-RU" sz="2400" dirty="0"/>
              <a:t> действие</a:t>
            </a:r>
            <a:r>
              <a:rPr lang="ru-RU" sz="2400" dirty="0" smtClean="0"/>
              <a:t>)</a:t>
            </a:r>
            <a:endParaRPr lang="ru-RU" sz="2400" dirty="0"/>
          </a:p>
          <a:p>
            <a:endParaRPr lang="ru-RU" sz="2400" dirty="0"/>
          </a:p>
          <a:p>
            <a:r>
              <a:rPr lang="ru-RU" sz="2400" dirty="0"/>
              <a:t>Агонисты бета2-рецепторов повышают </a:t>
            </a:r>
            <a:r>
              <a:rPr lang="ru-RU" sz="2400" dirty="0" err="1"/>
              <a:t>контрактильность</a:t>
            </a:r>
            <a:r>
              <a:rPr lang="ru-RU" sz="2400" dirty="0"/>
              <a:t> миокарда и уровень плазменного калия, вызывают </a:t>
            </a:r>
            <a:r>
              <a:rPr lang="ru-RU" sz="2400" dirty="0" err="1"/>
              <a:t>вазодилатацию</a:t>
            </a:r>
            <a:r>
              <a:rPr lang="ru-RU" sz="2400" dirty="0"/>
              <a:t> в мышцах, расширяют бронхи и почечные </a:t>
            </a:r>
            <a:r>
              <a:rPr lang="ru-RU" sz="2400" dirty="0" smtClean="0"/>
              <a:t>сосуды</a:t>
            </a:r>
            <a:endParaRPr lang="ru-RU" sz="2400" dirty="0"/>
          </a:p>
        </p:txBody>
      </p:sp>
    </p:spTree>
    <p:extLst>
      <p:ext uri="{BB962C8B-B14F-4D97-AF65-F5344CB8AC3E}">
        <p14:creationId xmlns:p14="http://schemas.microsoft.com/office/powerpoint/2010/main" val="17482527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7" y="909678"/>
            <a:ext cx="10410423" cy="2308324"/>
          </a:xfrm>
          <a:prstGeom prst="rect">
            <a:avLst/>
          </a:prstGeom>
        </p:spPr>
        <p:txBody>
          <a:bodyPr wrap="square">
            <a:spAutoFit/>
          </a:bodyPr>
          <a:lstStyle/>
          <a:p>
            <a:r>
              <a:rPr lang="ru-RU" sz="2400" dirty="0"/>
              <a:t>Комбинируя указанные препараты, регулируют уровень АД, СВ и ЧСС. Кроме препаратов этой группы, в клинической практике используются вазодилататоры, которые позволяют уменьшать сосудистое сопротивление и увеличивать емкость сосудистого русла. Смысл этой терапии заключается в том, чтобы при наиболее экономных режимах работы сердца добиться достаточной перфузии в органах и тканях</a:t>
            </a:r>
          </a:p>
        </p:txBody>
      </p:sp>
    </p:spTree>
    <p:extLst>
      <p:ext uri="{BB962C8B-B14F-4D97-AF65-F5344CB8AC3E}">
        <p14:creationId xmlns:p14="http://schemas.microsoft.com/office/powerpoint/2010/main" val="121218928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9955" y="793356"/>
            <a:ext cx="10552090" cy="5262979"/>
          </a:xfrm>
          <a:prstGeom prst="rect">
            <a:avLst/>
          </a:prstGeom>
        </p:spPr>
        <p:txBody>
          <a:bodyPr wrap="square">
            <a:spAutoFit/>
          </a:bodyPr>
          <a:lstStyle/>
          <a:p>
            <a:r>
              <a:rPr lang="ru-RU" sz="2400" b="1" dirty="0"/>
              <a:t>Расчет скорости </a:t>
            </a:r>
            <a:r>
              <a:rPr lang="ru-RU" sz="2400" b="1" dirty="0" err="1"/>
              <a:t>инфузии</a:t>
            </a:r>
            <a:r>
              <a:rPr lang="ru-RU" sz="2400" b="1" dirty="0"/>
              <a:t> </a:t>
            </a:r>
          </a:p>
          <a:p>
            <a:r>
              <a:rPr lang="ru-RU" sz="2400" dirty="0"/>
              <a:t>Если определен препарат, необходимый в данной конкретной ситуации, то: </a:t>
            </a:r>
          </a:p>
          <a:p>
            <a:r>
              <a:rPr lang="ru-RU" sz="2400" dirty="0"/>
              <a:t>1) нужно знать дозу, т.е. какое количество препарата содержится в стандартной упаковке (ампуле или флаконе); </a:t>
            </a:r>
          </a:p>
          <a:p>
            <a:r>
              <a:rPr lang="ru-RU" sz="2400" dirty="0"/>
              <a:t>2) рассчитать скорость внутривенного введения после разведения препарата в известном объеме </a:t>
            </a:r>
            <a:r>
              <a:rPr lang="ru-RU" sz="2400" dirty="0" smtClean="0"/>
              <a:t>растворителя</a:t>
            </a:r>
            <a:endParaRPr lang="ru-RU" sz="2400" dirty="0"/>
          </a:p>
          <a:p>
            <a:endParaRPr lang="ru-RU" sz="2400" dirty="0"/>
          </a:p>
          <a:p>
            <a:r>
              <a:rPr lang="ru-RU" sz="2400" dirty="0"/>
              <a:t>Объем растворителя обычно равен 250 мл (так называемое правило 250 мл). </a:t>
            </a:r>
            <a:r>
              <a:rPr lang="ru-RU" sz="2400" dirty="0" err="1"/>
              <a:t>Инфузию</a:t>
            </a:r>
            <a:r>
              <a:rPr lang="ru-RU" sz="2400" dirty="0"/>
              <a:t> проводят со скоростью 15 капель в минуту (в 1 мл 60 капель). Если объем растворителя составляет 250 мл и скорость </a:t>
            </a:r>
            <a:r>
              <a:rPr lang="ru-RU" sz="2400" dirty="0" err="1"/>
              <a:t>инфузии</a:t>
            </a:r>
            <a:r>
              <a:rPr lang="ru-RU" sz="2400" dirty="0"/>
              <a:t> 15 капель в минуту, то необходимая доза в микрограммах в минуту должна быть равной количеству растворенного препарата (в миллиграммах). Для более точного определения дозы вводимого препарата рассчитывают скорость в микрограммах в минуту на 1 кг массы тела</a:t>
            </a:r>
          </a:p>
        </p:txBody>
      </p:sp>
    </p:spTree>
    <p:extLst>
      <p:ext uri="{BB962C8B-B14F-4D97-AF65-F5344CB8AC3E}">
        <p14:creationId xmlns:p14="http://schemas.microsoft.com/office/powerpoint/2010/main" val="16195003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9" y="764430"/>
            <a:ext cx="10461938" cy="5262979"/>
          </a:xfrm>
          <a:prstGeom prst="rect">
            <a:avLst/>
          </a:prstGeom>
        </p:spPr>
        <p:txBody>
          <a:bodyPr wrap="square">
            <a:spAutoFit/>
          </a:bodyPr>
          <a:lstStyle/>
          <a:p>
            <a:r>
              <a:rPr lang="ru-RU" sz="2400" b="1" dirty="0"/>
              <a:t>Адреналин</a:t>
            </a:r>
            <a:r>
              <a:rPr lang="ru-RU" sz="2400" dirty="0"/>
              <a:t> </a:t>
            </a:r>
          </a:p>
          <a:p>
            <a:r>
              <a:rPr lang="ru-RU" sz="2400" dirty="0" smtClean="0"/>
              <a:t>Этот </a:t>
            </a:r>
            <a:r>
              <a:rPr lang="ru-RU" sz="2400" dirty="0"/>
              <a:t>гормон образуется в мозговом слое надпочечников и адренергических нервных окончаниях, является катехоламином прямого действия, вызывает стимуляцию сразу нескольких </a:t>
            </a:r>
            <a:r>
              <a:rPr lang="ru-RU" sz="2400" dirty="0" err="1"/>
              <a:t>адренорецепторов</a:t>
            </a:r>
            <a:r>
              <a:rPr lang="ru-RU" sz="2400" dirty="0"/>
              <a:t>: а1-, бета1- и </a:t>
            </a:r>
            <a:r>
              <a:rPr lang="ru-RU" sz="2400" dirty="0" smtClean="0"/>
              <a:t>бета2-</a:t>
            </a:r>
          </a:p>
          <a:p>
            <a:r>
              <a:rPr lang="ru-RU" sz="2400" dirty="0" smtClean="0"/>
              <a:t> </a:t>
            </a:r>
            <a:endParaRPr lang="ru-RU" sz="2400" dirty="0"/>
          </a:p>
          <a:p>
            <a:r>
              <a:rPr lang="ru-RU" sz="2400" dirty="0"/>
              <a:t>Стимуляция а1-адренорецепторов сопровождается выраженным </a:t>
            </a:r>
            <a:r>
              <a:rPr lang="ru-RU" sz="2400" dirty="0" err="1"/>
              <a:t>вазоконстрикторным</a:t>
            </a:r>
            <a:r>
              <a:rPr lang="ru-RU" sz="2400" dirty="0"/>
              <a:t> действием — общим системным сужением сосудов, в том числе </a:t>
            </a:r>
            <a:r>
              <a:rPr lang="ru-RU" sz="2400" dirty="0" err="1"/>
              <a:t>прекапиллярных</a:t>
            </a:r>
            <a:r>
              <a:rPr lang="ru-RU" sz="2400" dirty="0"/>
              <a:t> сосудов кожи, слизистых оболочек, сосудов почек, а также выраженным сужением </a:t>
            </a:r>
            <a:r>
              <a:rPr lang="ru-RU" sz="2400" dirty="0" smtClean="0"/>
              <a:t>вен</a:t>
            </a:r>
            <a:endParaRPr lang="ru-RU" sz="2400" dirty="0"/>
          </a:p>
          <a:p>
            <a:endParaRPr lang="ru-RU" sz="2400" dirty="0"/>
          </a:p>
          <a:p>
            <a:r>
              <a:rPr lang="ru-RU" sz="2400" dirty="0"/>
              <a:t>Стимуляция бета1-адренорецепторов сопровождается отчетливым положительным </a:t>
            </a:r>
            <a:r>
              <a:rPr lang="ru-RU" sz="2400" dirty="0" err="1"/>
              <a:t>хронотропным</a:t>
            </a:r>
            <a:r>
              <a:rPr lang="ru-RU" sz="2400" dirty="0"/>
              <a:t> и инотропным </a:t>
            </a:r>
            <a:r>
              <a:rPr lang="ru-RU" sz="2400" dirty="0" smtClean="0"/>
              <a:t>эффектом</a:t>
            </a:r>
            <a:endParaRPr lang="ru-RU" sz="2400" dirty="0"/>
          </a:p>
          <a:p>
            <a:endParaRPr lang="ru-RU" sz="2400" dirty="0"/>
          </a:p>
          <a:p>
            <a:r>
              <a:rPr lang="ru-RU" sz="2400" dirty="0"/>
              <a:t>Стимуляция бета2-адренорецепторов вызывает расширение бронхов</a:t>
            </a:r>
          </a:p>
        </p:txBody>
      </p:sp>
    </p:spTree>
    <p:extLst>
      <p:ext uri="{BB962C8B-B14F-4D97-AF65-F5344CB8AC3E}">
        <p14:creationId xmlns:p14="http://schemas.microsoft.com/office/powerpoint/2010/main" val="142759670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4" y="784058"/>
            <a:ext cx="10461938" cy="5262979"/>
          </a:xfrm>
          <a:prstGeom prst="rect">
            <a:avLst/>
          </a:prstGeom>
        </p:spPr>
        <p:txBody>
          <a:bodyPr wrap="square">
            <a:spAutoFit/>
          </a:bodyPr>
          <a:lstStyle/>
          <a:p>
            <a:r>
              <a:rPr lang="ru-RU" sz="2400" dirty="0"/>
              <a:t>Адреналин часто бывает незаменим в критических ситуациях, поскольку он может восстановить спонтанную сердечную деятельность при асистолии, повысить АД во время шока, улучшить автоматизм работы сердца и сократимость миокарда, увеличить ЧСС. Этот препарат купирует </a:t>
            </a:r>
            <a:r>
              <a:rPr lang="ru-RU" sz="2400" dirty="0" err="1"/>
              <a:t>бронхоспазм</a:t>
            </a:r>
            <a:r>
              <a:rPr lang="ru-RU" sz="2400" dirty="0"/>
              <a:t> и нередко является средством выбора при анафилактическом шоке. Используется в основном как средство первой помощи и редко — для длительной </a:t>
            </a:r>
            <a:r>
              <a:rPr lang="ru-RU" sz="2400" dirty="0" smtClean="0"/>
              <a:t>терапии</a:t>
            </a:r>
          </a:p>
          <a:p>
            <a:endParaRPr lang="ru-RU" sz="2400" dirty="0" smtClean="0"/>
          </a:p>
          <a:p>
            <a:r>
              <a:rPr lang="ru-RU" sz="2400" b="1" dirty="0"/>
              <a:t>Приготовление раствора </a:t>
            </a:r>
          </a:p>
          <a:p>
            <a:r>
              <a:rPr lang="ru-RU" sz="2400" dirty="0"/>
              <a:t>Адреналина гидрохлорид выпускается в виде 0,1 % раствора в ампулах по 1 мл (в разведении 1:1000 или 1 мг/мл). Для внутривенной </a:t>
            </a:r>
            <a:r>
              <a:rPr lang="ru-RU" sz="2400" dirty="0" err="1"/>
              <a:t>инфузии</a:t>
            </a:r>
            <a:r>
              <a:rPr lang="ru-RU" sz="2400" dirty="0"/>
              <a:t> 1 мл 0,1 % раствора адреналина гидрохлорида разводят в 250 мл изотонического раствора натрия хлорида, что создает концентрацию, равную 4 мкг/мл</a:t>
            </a:r>
          </a:p>
          <a:p>
            <a:endParaRPr lang="ru-RU" sz="2400" dirty="0"/>
          </a:p>
        </p:txBody>
      </p:sp>
    </p:spTree>
    <p:extLst>
      <p:ext uri="{BB962C8B-B14F-4D97-AF65-F5344CB8AC3E}">
        <p14:creationId xmlns:p14="http://schemas.microsoft.com/office/powerpoint/2010/main" val="10515593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2833" y="809195"/>
            <a:ext cx="10513453" cy="4832092"/>
          </a:xfrm>
          <a:prstGeom prst="rect">
            <a:avLst/>
          </a:prstGeom>
        </p:spPr>
        <p:txBody>
          <a:bodyPr wrap="square">
            <a:spAutoFit/>
          </a:bodyPr>
          <a:lstStyle/>
          <a:p>
            <a:r>
              <a:rPr lang="ru-RU" sz="2200" dirty="0"/>
              <a:t>Дозы при внутривенном введении: </a:t>
            </a:r>
          </a:p>
          <a:p>
            <a:r>
              <a:rPr lang="ru-RU" sz="2200" dirty="0" smtClean="0"/>
              <a:t>1</a:t>
            </a:r>
            <a:r>
              <a:rPr lang="ru-RU" sz="2200" dirty="0"/>
              <a:t>) при любой форме остановки сердца (асистолия, ФЖ, электромеханическая диссоциация) начальная доза — 1 мл 0,1 % раствора адреналина гидрохлорида, разведенного в 10 мл изотонического раствора натрия хлорида; </a:t>
            </a:r>
          </a:p>
          <a:p>
            <a:r>
              <a:rPr lang="ru-RU" sz="2200" dirty="0"/>
              <a:t>2) при анафилактическом шоке и анафилактических реакциях — 3—5 мл 0,1 % раствора адреналина гидрохлорида, разведенного в 10 мл изотонического раствора натрия хлорида. Последующая </a:t>
            </a:r>
            <a:r>
              <a:rPr lang="ru-RU" sz="2200" dirty="0" err="1"/>
              <a:t>инфузия</a:t>
            </a:r>
            <a:r>
              <a:rPr lang="ru-RU" sz="2200" dirty="0"/>
              <a:t> со скоростью от 2 до 4 мкг/мин; </a:t>
            </a:r>
          </a:p>
          <a:p>
            <a:r>
              <a:rPr lang="ru-RU" sz="2200" dirty="0"/>
              <a:t>3) при стойкой артериальной гипотензии начальная скорость введения — 2 мкг/мин, при отсутствии эффекта скорость увеличивают до достижения требуемого уровня АД; </a:t>
            </a:r>
          </a:p>
          <a:p>
            <a:r>
              <a:rPr lang="ru-RU" sz="2200" dirty="0"/>
              <a:t>4) действие в зависимости от скорости введения: </a:t>
            </a:r>
          </a:p>
          <a:p>
            <a:r>
              <a:rPr lang="ru-RU" sz="2200" dirty="0"/>
              <a:t>• менее 1 мкг/мин — сосудосуживающее, </a:t>
            </a:r>
          </a:p>
          <a:p>
            <a:r>
              <a:rPr lang="ru-RU" sz="2200" dirty="0"/>
              <a:t>• от 1 до 4 мкг/мин — </a:t>
            </a:r>
            <a:r>
              <a:rPr lang="ru-RU" sz="2200" dirty="0" err="1"/>
              <a:t>кардиостимулирующее</a:t>
            </a:r>
            <a:r>
              <a:rPr lang="ru-RU" sz="2200" dirty="0"/>
              <a:t>, </a:t>
            </a:r>
          </a:p>
          <a:p>
            <a:r>
              <a:rPr lang="ru-RU" sz="2200" dirty="0"/>
              <a:t>• от 5 до 20 мкг/мин — а-</a:t>
            </a:r>
            <a:r>
              <a:rPr lang="ru-RU" sz="2200" dirty="0" err="1"/>
              <a:t>адреностимулирующее</a:t>
            </a:r>
            <a:r>
              <a:rPr lang="ru-RU" sz="2200" dirty="0"/>
              <a:t>, </a:t>
            </a:r>
          </a:p>
          <a:p>
            <a:r>
              <a:rPr lang="ru-RU" sz="2200" dirty="0"/>
              <a:t>• более 20 мкг/мин — преобладающее а-</a:t>
            </a:r>
            <a:r>
              <a:rPr lang="ru-RU" sz="2200" dirty="0" err="1"/>
              <a:t>адреностимулирующее</a:t>
            </a:r>
            <a:endParaRPr lang="ru-RU" sz="2200" dirty="0"/>
          </a:p>
        </p:txBody>
      </p:sp>
    </p:spTree>
    <p:extLst>
      <p:ext uri="{BB962C8B-B14F-4D97-AF65-F5344CB8AC3E}">
        <p14:creationId xmlns:p14="http://schemas.microsoft.com/office/powerpoint/2010/main" val="21453764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7229" y="864705"/>
            <a:ext cx="10449058" cy="1938992"/>
          </a:xfrm>
          <a:prstGeom prst="rect">
            <a:avLst/>
          </a:prstGeom>
        </p:spPr>
        <p:txBody>
          <a:bodyPr wrap="square">
            <a:spAutoFit/>
          </a:bodyPr>
          <a:lstStyle/>
          <a:p>
            <a:r>
              <a:rPr lang="ru-RU" sz="2400" dirty="0"/>
              <a:t>Побочное действие: адреналин может вызвать субэндокардиальную ишемию и даже инфаркт миокарда, аритмии и метаболический ацидоз; малые дозы препарата могут привести к острой почечной недостаточности. В связи с этим препарат не находит широкого применения для длительной внутривенной </a:t>
            </a:r>
            <a:r>
              <a:rPr lang="ru-RU" sz="2400" dirty="0" smtClean="0"/>
              <a:t>терапии</a:t>
            </a:r>
            <a:endParaRPr lang="ru-RU" sz="2400" dirty="0"/>
          </a:p>
        </p:txBody>
      </p:sp>
    </p:spTree>
    <p:extLst>
      <p:ext uri="{BB962C8B-B14F-4D97-AF65-F5344CB8AC3E}">
        <p14:creationId xmlns:p14="http://schemas.microsoft.com/office/powerpoint/2010/main" val="82168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348" y="841909"/>
            <a:ext cx="10513453" cy="3785652"/>
          </a:xfrm>
          <a:prstGeom prst="rect">
            <a:avLst/>
          </a:prstGeom>
        </p:spPr>
        <p:txBody>
          <a:bodyPr wrap="square">
            <a:spAutoFit/>
          </a:bodyPr>
          <a:lstStyle/>
          <a:p>
            <a:r>
              <a:rPr lang="ru-RU" sz="2400" dirty="0"/>
              <a:t>Сердце состоит из двух «насосов»: левого и правого желудочков, которые должны проталкивать одинаковое количество крови, чтобы предупредить застой в </a:t>
            </a:r>
            <a:r>
              <a:rPr lang="ru-RU" sz="2400" dirty="0" smtClean="0"/>
              <a:t>большом и малом круге </a:t>
            </a:r>
            <a:endParaRPr lang="ru-RU" sz="2400" dirty="0"/>
          </a:p>
          <a:p>
            <a:endParaRPr lang="ru-RU" sz="2400" dirty="0"/>
          </a:p>
          <a:p>
            <a:r>
              <a:rPr lang="ru-RU" sz="2400" dirty="0"/>
              <a:t>Левый желудочек, обладающий мощной мускулатурой, может создавать высокое давление. При достаточной </a:t>
            </a:r>
            <a:r>
              <a:rPr lang="ru-RU" sz="2400" dirty="0" err="1"/>
              <a:t>оксигенации</a:t>
            </a:r>
            <a:r>
              <a:rPr lang="ru-RU" sz="2400" dirty="0"/>
              <a:t> он легко приспосабливается к внезапным требованиям увеличения </a:t>
            </a:r>
            <a:r>
              <a:rPr lang="ru-RU" sz="2400" dirty="0" smtClean="0"/>
              <a:t>СВ</a:t>
            </a:r>
            <a:endParaRPr lang="ru-RU" sz="2400" dirty="0"/>
          </a:p>
          <a:p>
            <a:endParaRPr lang="ru-RU" sz="2400" dirty="0"/>
          </a:p>
          <a:p>
            <a:r>
              <a:rPr lang="ru-RU" sz="2400" dirty="0"/>
              <a:t>Правый желудочек, обеспечивая достаточный МОС, не может адекватно функционировать при внезапном повышении сопротивления</a:t>
            </a:r>
          </a:p>
        </p:txBody>
      </p:sp>
    </p:spTree>
    <p:extLst>
      <p:ext uri="{BB962C8B-B14F-4D97-AF65-F5344CB8AC3E}">
        <p14:creationId xmlns:p14="http://schemas.microsoft.com/office/powerpoint/2010/main" val="21060635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1469" y="822281"/>
            <a:ext cx="10436181" cy="4893647"/>
          </a:xfrm>
          <a:prstGeom prst="rect">
            <a:avLst/>
          </a:prstGeom>
        </p:spPr>
        <p:txBody>
          <a:bodyPr wrap="square">
            <a:spAutoFit/>
          </a:bodyPr>
          <a:lstStyle/>
          <a:p>
            <a:r>
              <a:rPr lang="ru-RU" sz="2400" b="1" dirty="0"/>
              <a:t>Норадреналин</a:t>
            </a:r>
          </a:p>
          <a:p>
            <a:r>
              <a:rPr lang="ru-RU" sz="2400" dirty="0"/>
              <a:t>Естественный катехоламин, являющийся предшественником адреналина. Синтезируется в постсинаптических окончаниях симпатических нервов, осуществляет </a:t>
            </a:r>
            <a:r>
              <a:rPr lang="ru-RU" sz="2400" dirty="0" err="1"/>
              <a:t>нейромедиаторную</a:t>
            </a:r>
            <a:r>
              <a:rPr lang="ru-RU" sz="2400" dirty="0"/>
              <a:t> функцию. Норадреналин стимулирует а-, бета1-адренорецепторы, почти не воздействует на бета2-адренорецепторы. Отличается от адреналина более сильным </a:t>
            </a:r>
            <a:r>
              <a:rPr lang="ru-RU" sz="2400" dirty="0" err="1"/>
              <a:t>вазоконстрикторным</a:t>
            </a:r>
            <a:r>
              <a:rPr lang="ru-RU" sz="2400" dirty="0"/>
              <a:t> и </a:t>
            </a:r>
            <a:r>
              <a:rPr lang="ru-RU" sz="2400" dirty="0" err="1"/>
              <a:t>прессорным</a:t>
            </a:r>
            <a:r>
              <a:rPr lang="ru-RU" sz="2400" dirty="0"/>
              <a:t> действием, меньшим стимулирующим влиянием на автоматизм и </a:t>
            </a:r>
            <a:r>
              <a:rPr lang="ru-RU" sz="2400" dirty="0" err="1"/>
              <a:t>контрактильную</a:t>
            </a:r>
            <a:r>
              <a:rPr lang="ru-RU" sz="2400" dirty="0"/>
              <a:t> способность миокарда. Препарат вызывает значительное повышение периферического сосудистого сопротивления, снижает кровоток в кишечнике, почках и печени, вызывая выраженную ренальную и </a:t>
            </a:r>
            <a:r>
              <a:rPr lang="ru-RU" sz="2400" dirty="0" err="1"/>
              <a:t>мезентериальную</a:t>
            </a:r>
            <a:r>
              <a:rPr lang="ru-RU" sz="2400" dirty="0"/>
              <a:t> </a:t>
            </a:r>
            <a:r>
              <a:rPr lang="ru-RU" sz="2400" dirty="0" err="1"/>
              <a:t>вазоконстрикцию</a:t>
            </a:r>
            <a:r>
              <a:rPr lang="ru-RU" sz="2400" dirty="0"/>
              <a:t>. Добавление малых доз дофамина (1 мкг/кг/мин) способствует сохранению почечного кровотока при введении норадреналина</a:t>
            </a:r>
          </a:p>
        </p:txBody>
      </p:sp>
    </p:spTree>
    <p:extLst>
      <p:ext uri="{BB962C8B-B14F-4D97-AF65-F5344CB8AC3E}">
        <p14:creationId xmlns:p14="http://schemas.microsoft.com/office/powerpoint/2010/main" val="11562858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48744" y="912846"/>
            <a:ext cx="10204360" cy="2677656"/>
          </a:xfrm>
          <a:prstGeom prst="rect">
            <a:avLst/>
          </a:prstGeom>
        </p:spPr>
        <p:txBody>
          <a:bodyPr wrap="square">
            <a:spAutoFit/>
          </a:bodyPr>
          <a:lstStyle/>
          <a:p>
            <a:r>
              <a:rPr lang="ru-RU" sz="2400" dirty="0"/>
              <a:t>Показания к применению: стойкая и значительная гипотензия с падением АД ниже 70 мм </a:t>
            </a:r>
            <a:r>
              <a:rPr lang="ru-RU" sz="2400" dirty="0" err="1"/>
              <a:t>рт.ст</a:t>
            </a:r>
            <a:r>
              <a:rPr lang="ru-RU" sz="2400" dirty="0"/>
              <a:t>., а также при значительном снижении </a:t>
            </a:r>
            <a:r>
              <a:rPr lang="ru-RU" sz="2400" dirty="0" smtClean="0"/>
              <a:t>ОПСС</a:t>
            </a:r>
            <a:endParaRPr lang="ru-RU" sz="2400" dirty="0"/>
          </a:p>
          <a:p>
            <a:endParaRPr lang="ru-RU" sz="2400" b="1" dirty="0"/>
          </a:p>
          <a:p>
            <a:r>
              <a:rPr lang="ru-RU" sz="2400" b="1" dirty="0"/>
              <a:t>Приготовление раствора </a:t>
            </a:r>
          </a:p>
          <a:p>
            <a:r>
              <a:rPr lang="ru-RU" sz="2400" dirty="0"/>
              <a:t>Содержимое 2 ампул (4 мг норадреналина </a:t>
            </a:r>
            <a:r>
              <a:rPr lang="ru-RU" sz="2400" dirty="0" err="1"/>
              <a:t>гидротартрата</a:t>
            </a:r>
            <a:r>
              <a:rPr lang="ru-RU" sz="2400" dirty="0"/>
              <a:t> разводят в 500 мл изотонического раствора натрия хлорида или 5 % раствора глюкозы, что создает концентрацию 16 мкг/мл)</a:t>
            </a:r>
          </a:p>
        </p:txBody>
      </p:sp>
    </p:spTree>
    <p:extLst>
      <p:ext uri="{BB962C8B-B14F-4D97-AF65-F5344CB8AC3E}">
        <p14:creationId xmlns:p14="http://schemas.microsoft.com/office/powerpoint/2010/main" val="37106429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5864" y="864292"/>
            <a:ext cx="10397543" cy="4524315"/>
          </a:xfrm>
          <a:prstGeom prst="rect">
            <a:avLst/>
          </a:prstGeom>
        </p:spPr>
        <p:txBody>
          <a:bodyPr wrap="square">
            <a:spAutoFit/>
          </a:bodyPr>
          <a:lstStyle/>
          <a:p>
            <a:r>
              <a:rPr lang="ru-RU" sz="2400" b="1" dirty="0"/>
              <a:t>Дозы при внутривенном введении </a:t>
            </a:r>
          </a:p>
          <a:p>
            <a:r>
              <a:rPr lang="ru-RU" sz="2400" dirty="0"/>
              <a:t>Первоначальная скорость введения 0,5—1 мкг/мин методом титрования до получения эффекта. Дозы 1—2 мкг/мин увеличивают СВ, свыше 3 мкг/мин — оказывают </a:t>
            </a:r>
            <a:r>
              <a:rPr lang="ru-RU" sz="2400" dirty="0" err="1"/>
              <a:t>вазоконстрикторное</a:t>
            </a:r>
            <a:r>
              <a:rPr lang="ru-RU" sz="2400" dirty="0"/>
              <a:t> действие. При рефракторном шоке доза может быть увеличена до 8—30 </a:t>
            </a:r>
            <a:r>
              <a:rPr lang="ru-RU" sz="2400" dirty="0" smtClean="0"/>
              <a:t>мкг/мин </a:t>
            </a:r>
            <a:endParaRPr lang="ru-RU" sz="2400" dirty="0"/>
          </a:p>
          <a:p>
            <a:endParaRPr lang="ru-RU" sz="2400" dirty="0"/>
          </a:p>
          <a:p>
            <a:r>
              <a:rPr lang="ru-RU" sz="2400" b="1" dirty="0"/>
              <a:t>Побочное действие </a:t>
            </a:r>
          </a:p>
          <a:p>
            <a:r>
              <a:rPr lang="ru-RU" sz="2400" dirty="0"/>
              <a:t>При длительной </a:t>
            </a:r>
            <a:r>
              <a:rPr lang="ru-RU" sz="2400" dirty="0" err="1"/>
              <a:t>инфузии</a:t>
            </a:r>
            <a:r>
              <a:rPr lang="ru-RU" sz="2400" dirty="0"/>
              <a:t> могут развиться почечная недостаточность и другие осложнения (гангрена конечностей), связанные с </a:t>
            </a:r>
            <a:r>
              <a:rPr lang="ru-RU" sz="2400" dirty="0" err="1"/>
              <a:t>вазоконстрикторным</a:t>
            </a:r>
            <a:r>
              <a:rPr lang="ru-RU" sz="2400" dirty="0"/>
              <a:t> воздействием препарата. При </a:t>
            </a:r>
            <a:r>
              <a:rPr lang="ru-RU" sz="2400" dirty="0" err="1"/>
              <a:t>экстравазальном</a:t>
            </a:r>
            <a:r>
              <a:rPr lang="ru-RU" sz="2400" dirty="0"/>
              <a:t> введении препарата возможно появление некрозов, что требует обкалывания участка экстравазата раствором </a:t>
            </a:r>
            <a:r>
              <a:rPr lang="ru-RU" sz="2400" dirty="0" err="1"/>
              <a:t>фентоламина</a:t>
            </a:r>
            <a:endParaRPr lang="ru-RU" sz="2400" dirty="0"/>
          </a:p>
        </p:txBody>
      </p:sp>
    </p:spTree>
    <p:extLst>
      <p:ext uri="{BB962C8B-B14F-4D97-AF65-F5344CB8AC3E}">
        <p14:creationId xmlns:p14="http://schemas.microsoft.com/office/powerpoint/2010/main" val="37001203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1317" y="603340"/>
            <a:ext cx="10577847" cy="5262979"/>
          </a:xfrm>
          <a:prstGeom prst="rect">
            <a:avLst/>
          </a:prstGeom>
        </p:spPr>
        <p:txBody>
          <a:bodyPr wrap="square">
            <a:spAutoFit/>
          </a:bodyPr>
          <a:lstStyle/>
          <a:p>
            <a:r>
              <a:rPr lang="ru-RU" sz="2400" b="1" dirty="0" err="1"/>
              <a:t>Допамин</a:t>
            </a:r>
            <a:r>
              <a:rPr lang="ru-RU" sz="2400" b="1" dirty="0"/>
              <a:t> </a:t>
            </a:r>
          </a:p>
          <a:p>
            <a:r>
              <a:rPr lang="ru-RU" sz="2400" dirty="0"/>
              <a:t>Это предшественник норадреналина. Он стимулирует а- и бета-рецепторы, оказывает специфическое воздействие только на </a:t>
            </a:r>
            <a:r>
              <a:rPr lang="ru-RU" sz="2400" dirty="0" err="1"/>
              <a:t>дофаминергические</a:t>
            </a:r>
            <a:r>
              <a:rPr lang="ru-RU" sz="2400" dirty="0"/>
              <a:t> рецепторы. Действие этого препарата во многом зависит от </a:t>
            </a:r>
            <a:r>
              <a:rPr lang="ru-RU" sz="2400" dirty="0" smtClean="0"/>
              <a:t>дозы </a:t>
            </a:r>
            <a:endParaRPr lang="ru-RU" sz="2400" dirty="0"/>
          </a:p>
          <a:p>
            <a:endParaRPr lang="ru-RU" sz="2400" dirty="0"/>
          </a:p>
          <a:p>
            <a:r>
              <a:rPr lang="ru-RU" sz="2400" dirty="0"/>
              <a:t>Показания к применению: острая сердечная недостаточность, кардиогенный и септический шок; начальная (</a:t>
            </a:r>
            <a:r>
              <a:rPr lang="ru-RU" sz="2400" dirty="0" err="1"/>
              <a:t>олигурическая</a:t>
            </a:r>
            <a:r>
              <a:rPr lang="ru-RU" sz="2400" dirty="0"/>
              <a:t>) стадия острой почечной </a:t>
            </a:r>
            <a:r>
              <a:rPr lang="ru-RU" sz="2400" dirty="0" smtClean="0"/>
              <a:t>недостаточности</a:t>
            </a:r>
            <a:endParaRPr lang="ru-RU" sz="2400" dirty="0"/>
          </a:p>
          <a:p>
            <a:endParaRPr lang="ru-RU" sz="2400" dirty="0"/>
          </a:p>
          <a:p>
            <a:r>
              <a:rPr lang="ru-RU" sz="2400" b="1" dirty="0"/>
              <a:t>Приготовление раствора </a:t>
            </a:r>
          </a:p>
          <a:p>
            <a:r>
              <a:rPr lang="ru-RU" sz="2400" dirty="0" err="1"/>
              <a:t>Допамина</a:t>
            </a:r>
            <a:r>
              <a:rPr lang="ru-RU" sz="2400" dirty="0"/>
              <a:t> гидрохлорид (дофамин) выпускается в ампулах по 200 мг. 400 мг препарата (2 ампулы) разводят в 250 мл изотонического раствора натрия хлорида или 5 % раствора глюкозы. В данном растворе концентрация </a:t>
            </a:r>
            <a:r>
              <a:rPr lang="ru-RU" sz="2400" dirty="0" err="1"/>
              <a:t>допамина</a:t>
            </a:r>
            <a:r>
              <a:rPr lang="ru-RU" sz="2400" dirty="0"/>
              <a:t> составляет 1600 </a:t>
            </a:r>
            <a:r>
              <a:rPr lang="ru-RU" sz="2400" dirty="0" smtClean="0"/>
              <a:t>мкг/мл</a:t>
            </a:r>
            <a:endParaRPr lang="ru-RU" sz="2400" dirty="0"/>
          </a:p>
        </p:txBody>
      </p:sp>
    </p:spTree>
    <p:extLst>
      <p:ext uri="{BB962C8B-B14F-4D97-AF65-F5344CB8AC3E}">
        <p14:creationId xmlns:p14="http://schemas.microsoft.com/office/powerpoint/2010/main" val="37660804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9955" y="706371"/>
            <a:ext cx="10436180" cy="5262979"/>
          </a:xfrm>
          <a:prstGeom prst="rect">
            <a:avLst/>
          </a:prstGeom>
        </p:spPr>
        <p:txBody>
          <a:bodyPr wrap="square">
            <a:spAutoFit/>
          </a:bodyPr>
          <a:lstStyle/>
          <a:p>
            <a:r>
              <a:rPr lang="ru-RU" sz="2400" dirty="0"/>
              <a:t>Дозы при внутривенном введении: </a:t>
            </a:r>
          </a:p>
          <a:p>
            <a:r>
              <a:rPr lang="ru-RU" sz="2400" dirty="0"/>
              <a:t>1) начальная скорость введения 1 мкг/(кг-мин), затем ее увеличивают до получения желаемого эффекта; </a:t>
            </a:r>
          </a:p>
          <a:p>
            <a:r>
              <a:rPr lang="ru-RU" sz="2400" dirty="0"/>
              <a:t>2) малые дозы — 1—3 мкг/(кг-мин) вводят внутривенно; при этом </a:t>
            </a:r>
            <a:r>
              <a:rPr lang="ru-RU" sz="2400" dirty="0" err="1"/>
              <a:t>допамин</a:t>
            </a:r>
            <a:r>
              <a:rPr lang="ru-RU" sz="2400" dirty="0"/>
              <a:t> действует преимущественно на чревную и особенно почечную область, вызывая </a:t>
            </a:r>
            <a:r>
              <a:rPr lang="ru-RU" sz="2400" dirty="0" err="1"/>
              <a:t>вазодилатацию</a:t>
            </a:r>
            <a:r>
              <a:rPr lang="ru-RU" sz="2400" dirty="0"/>
              <a:t> этих областей и способствуя увеличению почечного и </a:t>
            </a:r>
            <a:r>
              <a:rPr lang="ru-RU" sz="2400" dirty="0" err="1"/>
              <a:t>мезентериального</a:t>
            </a:r>
            <a:r>
              <a:rPr lang="ru-RU" sz="2400" dirty="0"/>
              <a:t> кровотока; </a:t>
            </a:r>
          </a:p>
          <a:p>
            <a:r>
              <a:rPr lang="ru-RU" sz="2400" dirty="0"/>
              <a:t>3) при постепенном увеличении скорости до 10 мкг/(кг-мин) возрастают периферическая </a:t>
            </a:r>
            <a:r>
              <a:rPr lang="ru-RU" sz="2400" dirty="0" err="1"/>
              <a:t>вазоконстрикция</a:t>
            </a:r>
            <a:r>
              <a:rPr lang="ru-RU" sz="2400" dirty="0"/>
              <a:t> и легочное </a:t>
            </a:r>
            <a:r>
              <a:rPr lang="ru-RU" sz="2400" dirty="0" err="1"/>
              <a:t>окклюзионное</a:t>
            </a:r>
            <a:r>
              <a:rPr lang="ru-RU" sz="2400" dirty="0"/>
              <a:t> давление; </a:t>
            </a:r>
          </a:p>
          <a:p>
            <a:r>
              <a:rPr lang="ru-RU" sz="2400" dirty="0"/>
              <a:t>4) большие дозы — 5—15 мкг/(кг-мин) стимулируют бета1-рецепторы миокарда, оказывают опосредованное действие за счет высвобождения норадреналина в миокарде, т.е. оказывают отчетливое инотропное действие; 5) в дозах свыше 20 мкг/(кг-мин) </a:t>
            </a:r>
            <a:r>
              <a:rPr lang="ru-RU" sz="2400" dirty="0" err="1"/>
              <a:t>допамин</a:t>
            </a:r>
            <a:r>
              <a:rPr lang="ru-RU" sz="2400" dirty="0"/>
              <a:t> может вызвать спазм сосудов почек и брыжейки</a:t>
            </a:r>
          </a:p>
        </p:txBody>
      </p:sp>
    </p:spTree>
    <p:extLst>
      <p:ext uri="{BB962C8B-B14F-4D97-AF65-F5344CB8AC3E}">
        <p14:creationId xmlns:p14="http://schemas.microsoft.com/office/powerpoint/2010/main" val="10448356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0107" y="803066"/>
            <a:ext cx="10436180" cy="4524315"/>
          </a:xfrm>
          <a:prstGeom prst="rect">
            <a:avLst/>
          </a:prstGeom>
        </p:spPr>
        <p:txBody>
          <a:bodyPr wrap="square">
            <a:spAutoFit/>
          </a:bodyPr>
          <a:lstStyle/>
          <a:p>
            <a:r>
              <a:rPr lang="ru-RU" sz="2400" dirty="0"/>
              <a:t>Для определения оптимального гемодинамического эффекта необходимо </a:t>
            </a:r>
            <a:r>
              <a:rPr lang="ru-RU" sz="2400" dirty="0" err="1"/>
              <a:t>мониторирование</a:t>
            </a:r>
            <a:r>
              <a:rPr lang="ru-RU" sz="2400" dirty="0"/>
              <a:t> показателей гемодинамики. Если возникает тахикардия, рекомендуется снизить дозы или прекратить дальнейшее введение. Нельзя смешивать препарат с бикарбонатом натрия, поскольку он </a:t>
            </a:r>
            <a:r>
              <a:rPr lang="ru-RU" sz="2400" dirty="0" smtClean="0"/>
              <a:t>инактивируется</a:t>
            </a:r>
            <a:endParaRPr lang="ru-RU" sz="2400" dirty="0"/>
          </a:p>
          <a:p>
            <a:endParaRPr lang="ru-RU" sz="2400" dirty="0"/>
          </a:p>
          <a:p>
            <a:r>
              <a:rPr lang="ru-RU" sz="2400" b="1" dirty="0"/>
              <a:t>Побочное действие</a:t>
            </a:r>
            <a:r>
              <a:rPr lang="ru-RU" sz="2400" dirty="0"/>
              <a:t>: </a:t>
            </a:r>
          </a:p>
          <a:p>
            <a:r>
              <a:rPr lang="ru-RU" sz="2400" dirty="0"/>
              <a:t>1) повышение ДЗЛК, возможно появление </a:t>
            </a:r>
            <a:r>
              <a:rPr lang="ru-RU" sz="2400" dirty="0" err="1"/>
              <a:t>тахиаритмий</a:t>
            </a:r>
            <a:r>
              <a:rPr lang="ru-RU" sz="2400" dirty="0"/>
              <a:t>; </a:t>
            </a:r>
          </a:p>
          <a:p>
            <a:r>
              <a:rPr lang="ru-RU" sz="2400" dirty="0"/>
              <a:t>2) в больших дозах может вызвать выраженную </a:t>
            </a:r>
            <a:r>
              <a:rPr lang="ru-RU" sz="2400" dirty="0" err="1"/>
              <a:t>вазоконстрикцию</a:t>
            </a:r>
            <a:r>
              <a:rPr lang="ru-RU" sz="2400" dirty="0"/>
              <a:t>. </a:t>
            </a:r>
          </a:p>
          <a:p>
            <a:endParaRPr lang="ru-RU" sz="2400" b="1" dirty="0"/>
          </a:p>
          <a:p>
            <a:r>
              <a:rPr lang="ru-RU" sz="2400" b="1" dirty="0"/>
              <a:t>Противопоказания</a:t>
            </a:r>
          </a:p>
          <a:p>
            <a:r>
              <a:rPr lang="ru-RU" sz="2400" dirty="0"/>
              <a:t> Не рекомендуется вводить препарат больным, страдающим аритмиями. Следует соблюдать осторожность при высоком ДЗЛК</a:t>
            </a:r>
          </a:p>
        </p:txBody>
      </p:sp>
    </p:spTree>
    <p:extLst>
      <p:ext uri="{BB962C8B-B14F-4D97-AF65-F5344CB8AC3E}">
        <p14:creationId xmlns:p14="http://schemas.microsoft.com/office/powerpoint/2010/main" val="1579340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32833" y="780682"/>
            <a:ext cx="10474817" cy="3416320"/>
          </a:xfrm>
          <a:prstGeom prst="rect">
            <a:avLst/>
          </a:prstGeom>
        </p:spPr>
        <p:txBody>
          <a:bodyPr wrap="square">
            <a:spAutoFit/>
          </a:bodyPr>
          <a:lstStyle/>
          <a:p>
            <a:r>
              <a:rPr lang="ru-RU" sz="2400" b="1" dirty="0" err="1"/>
              <a:t>Добутамин</a:t>
            </a:r>
            <a:r>
              <a:rPr lang="ru-RU" sz="2400" b="1" dirty="0"/>
              <a:t> (</a:t>
            </a:r>
            <a:r>
              <a:rPr lang="ru-RU" sz="2400" b="1" dirty="0" err="1"/>
              <a:t>добутрекс</a:t>
            </a:r>
            <a:r>
              <a:rPr lang="ru-RU" sz="2400" b="1" dirty="0"/>
              <a:t>)  </a:t>
            </a:r>
          </a:p>
          <a:p>
            <a:r>
              <a:rPr lang="ru-RU" sz="2400" dirty="0" smtClean="0"/>
              <a:t>Это </a:t>
            </a:r>
            <a:r>
              <a:rPr lang="ru-RU" sz="2400" dirty="0"/>
              <a:t>синтетический катехоламин, оказывающий выраженное инотропное действие. Основной механизм его действия - стимуляция бета-рецепторов и повышение сократительной способности миокарда. В отличие от </a:t>
            </a:r>
            <a:r>
              <a:rPr lang="ru-RU" sz="2400" dirty="0" err="1"/>
              <a:t>допамина</a:t>
            </a:r>
            <a:r>
              <a:rPr lang="ru-RU" sz="2400" dirty="0"/>
              <a:t> у </a:t>
            </a:r>
            <a:r>
              <a:rPr lang="ru-RU" sz="2400" dirty="0" err="1"/>
              <a:t>добутамина</a:t>
            </a:r>
            <a:r>
              <a:rPr lang="ru-RU" sz="2400" dirty="0"/>
              <a:t> отсутствует </a:t>
            </a:r>
            <a:r>
              <a:rPr lang="ru-RU" sz="2400" dirty="0" err="1"/>
              <a:t>спланхнический</a:t>
            </a:r>
            <a:r>
              <a:rPr lang="ru-RU" sz="2400" dirty="0"/>
              <a:t> </a:t>
            </a:r>
            <a:r>
              <a:rPr lang="ru-RU" sz="2400" dirty="0" err="1"/>
              <a:t>вазодилатирующий</a:t>
            </a:r>
            <a:r>
              <a:rPr lang="ru-RU" sz="2400" dirty="0"/>
              <a:t> эффект, но имеется тенденция к системной </a:t>
            </a:r>
            <a:r>
              <a:rPr lang="ru-RU" sz="2400" dirty="0" err="1"/>
              <a:t>вазодилатации</a:t>
            </a:r>
            <a:r>
              <a:rPr lang="ru-RU" sz="2400" dirty="0"/>
              <a:t>. Он в меньшей степени увеличивает ЧСС и ДЗЛК. В связи с этим </a:t>
            </a:r>
            <a:r>
              <a:rPr lang="ru-RU" sz="2400" dirty="0" err="1"/>
              <a:t>добутамин</a:t>
            </a:r>
            <a:r>
              <a:rPr lang="ru-RU" sz="2400" dirty="0"/>
              <a:t> показан при лечении сердечной недостаточности с низким СВ, высоким периферическим сопротивлением на фоне нормального или повышенного АД</a:t>
            </a:r>
          </a:p>
        </p:txBody>
      </p:sp>
    </p:spTree>
    <p:extLst>
      <p:ext uri="{BB962C8B-B14F-4D97-AF65-F5344CB8AC3E}">
        <p14:creationId xmlns:p14="http://schemas.microsoft.com/office/powerpoint/2010/main" val="3422943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5864" y="806234"/>
            <a:ext cx="10307391" cy="4893647"/>
          </a:xfrm>
          <a:prstGeom prst="rect">
            <a:avLst/>
          </a:prstGeom>
        </p:spPr>
        <p:txBody>
          <a:bodyPr wrap="square">
            <a:spAutoFit/>
          </a:bodyPr>
          <a:lstStyle/>
          <a:p>
            <a:r>
              <a:rPr lang="ru-RU" sz="2400" b="1" dirty="0"/>
              <a:t>Показания к применению</a:t>
            </a:r>
          </a:p>
          <a:p>
            <a:r>
              <a:rPr lang="ru-RU" sz="2400" dirty="0" err="1"/>
              <a:t>Добутамин</a:t>
            </a:r>
            <a:r>
              <a:rPr lang="ru-RU" sz="2400" dirty="0"/>
              <a:t> назначают при острой и хронической сердечной недостаточности, обусловленной кардиальными (острый инфаркт миокарда, кардиогенный шок) и </a:t>
            </a:r>
            <a:r>
              <a:rPr lang="ru-RU" sz="2400" dirty="0" err="1"/>
              <a:t>некардиальными</a:t>
            </a:r>
            <a:r>
              <a:rPr lang="ru-RU" sz="2400" dirty="0"/>
              <a:t> причинами (острая недостаточность кровообращения после травмы, во время и после хирургической операции), особенно в тех случаях, когда среднее АД выше 70 мм </a:t>
            </a:r>
            <a:r>
              <a:rPr lang="ru-RU" sz="2400" dirty="0" err="1"/>
              <a:t>рт.ст</a:t>
            </a:r>
            <a:r>
              <a:rPr lang="ru-RU" sz="2400" dirty="0"/>
              <a:t>., а давление в системе малого круга выше нормальных величин. Назначают при повышенном давлении наполнения желудочка и риске перегрузки правых отделов сердца, ведущих к отеку легких; при сниженном МОС, обусловленном режимом ПДКВ при ИВЛ. Во время лечения </a:t>
            </a:r>
            <a:r>
              <a:rPr lang="ru-RU" sz="2400" dirty="0" err="1"/>
              <a:t>добутамином</a:t>
            </a:r>
            <a:r>
              <a:rPr lang="ru-RU" sz="2400" dirty="0"/>
              <a:t>, как и другими катехоламинами, необходим тщательный контроль за ЧСС, ритмом сердца, ЭКГ, уровнем АД и скоростью вливания. </a:t>
            </a:r>
            <a:r>
              <a:rPr lang="ru-RU" sz="2400" dirty="0" err="1"/>
              <a:t>Гиповолемия</a:t>
            </a:r>
            <a:r>
              <a:rPr lang="ru-RU" sz="2400" dirty="0"/>
              <a:t> должна быть устранена до начала лечения</a:t>
            </a:r>
          </a:p>
        </p:txBody>
      </p:sp>
    </p:spTree>
    <p:extLst>
      <p:ext uri="{BB962C8B-B14F-4D97-AF65-F5344CB8AC3E}">
        <p14:creationId xmlns:p14="http://schemas.microsoft.com/office/powerpoint/2010/main" val="40636066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5" y="699828"/>
            <a:ext cx="10590727" cy="5632311"/>
          </a:xfrm>
          <a:prstGeom prst="rect">
            <a:avLst/>
          </a:prstGeom>
        </p:spPr>
        <p:txBody>
          <a:bodyPr wrap="square">
            <a:spAutoFit/>
          </a:bodyPr>
          <a:lstStyle/>
          <a:p>
            <a:r>
              <a:rPr lang="ru-RU" sz="2400" b="1" dirty="0"/>
              <a:t>Приготовление раствора</a:t>
            </a:r>
          </a:p>
          <a:p>
            <a:r>
              <a:rPr lang="ru-RU" sz="2400" dirty="0"/>
              <a:t>Флакон </a:t>
            </a:r>
            <a:r>
              <a:rPr lang="ru-RU" sz="2400" dirty="0" err="1"/>
              <a:t>добутамина</a:t>
            </a:r>
            <a:r>
              <a:rPr lang="ru-RU" sz="2400" dirty="0"/>
              <a:t>, содержащий 250 мг препарата, разводят в 250 мл 5 % раствора глюкозы до концентрации 1 мг/мл.</a:t>
            </a:r>
          </a:p>
          <a:p>
            <a:r>
              <a:rPr lang="ru-RU" sz="2400" dirty="0"/>
              <a:t>Противопоказан при гипертрофической </a:t>
            </a:r>
            <a:r>
              <a:rPr lang="ru-RU" sz="2400" dirty="0" err="1"/>
              <a:t>кардиомиопатии</a:t>
            </a:r>
            <a:r>
              <a:rPr lang="ru-RU" sz="2400" dirty="0"/>
              <a:t>. Из-за короткого периода полураспада </a:t>
            </a:r>
            <a:r>
              <a:rPr lang="ru-RU" sz="2400" dirty="0" err="1"/>
              <a:t>добутамин</a:t>
            </a:r>
            <a:r>
              <a:rPr lang="ru-RU" sz="2400" dirty="0"/>
              <a:t> вводят непрерывно внутривенно. Действие препарата наступает в период от 1 до 2 мин. Для создания его устойчивой концентрации в плазме и обеспечения максимума действия требуется обычно не более 10 мин. Применение ударной дозы не рекомендуется. </a:t>
            </a:r>
          </a:p>
          <a:p>
            <a:endParaRPr lang="ru-RU" sz="2400" dirty="0"/>
          </a:p>
          <a:p>
            <a:r>
              <a:rPr lang="ru-RU" sz="2400" b="1" dirty="0" smtClean="0"/>
              <a:t>Дозировка</a:t>
            </a:r>
            <a:endParaRPr lang="ru-RU" sz="2400" b="1" dirty="0"/>
          </a:p>
          <a:p>
            <a:r>
              <a:rPr lang="ru-RU" sz="2400" dirty="0"/>
              <a:t>Скорость внутривенного введения препарата, необходимая для повышения ударного и минутного объема сердца, колеблется от 2,5 до 10 мкг/(кг-мин). Часто требуется увеличение дозы до 20 мкг/(кг-мин), в более редких случаях — свыше 20 мкг/(кг-мин). Дозы </a:t>
            </a:r>
            <a:r>
              <a:rPr lang="ru-RU" sz="2400" dirty="0" err="1"/>
              <a:t>добутамина</a:t>
            </a:r>
            <a:r>
              <a:rPr lang="ru-RU" sz="2400" dirty="0"/>
              <a:t> выше 40 мкг/(кг-мин) могут быть токсичными</a:t>
            </a:r>
          </a:p>
        </p:txBody>
      </p:sp>
    </p:spTree>
    <p:extLst>
      <p:ext uri="{BB962C8B-B14F-4D97-AF65-F5344CB8AC3E}">
        <p14:creationId xmlns:p14="http://schemas.microsoft.com/office/powerpoint/2010/main" val="17399288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7075" y="741841"/>
            <a:ext cx="10539211" cy="4524315"/>
          </a:xfrm>
          <a:prstGeom prst="rect">
            <a:avLst/>
          </a:prstGeom>
        </p:spPr>
        <p:txBody>
          <a:bodyPr wrap="square">
            <a:spAutoFit/>
          </a:bodyPr>
          <a:lstStyle/>
          <a:p>
            <a:r>
              <a:rPr lang="ru-RU" sz="2400" b="1" dirty="0" err="1"/>
              <a:t>Дигоксин</a:t>
            </a:r>
            <a:r>
              <a:rPr lang="ru-RU" sz="2400" b="1" dirty="0"/>
              <a:t> </a:t>
            </a:r>
          </a:p>
          <a:p>
            <a:r>
              <a:rPr lang="ru-RU" sz="2400" dirty="0"/>
              <a:t>В отличие от бета-адренергических агонистов гликозиды наперстянки имеют длительный период полувыведения (35 ч) и элиминируются почками. Поэтому они менее управляемы. Если удерживается синусовый ритм, их применение противопоказано. Инотропное действие гликозидов обусловлено </a:t>
            </a:r>
            <a:r>
              <a:rPr lang="ru-RU" sz="2400" dirty="0" err="1"/>
              <a:t>ингибицией</a:t>
            </a:r>
            <a:r>
              <a:rPr lang="ru-RU" sz="2400" dirty="0"/>
              <a:t> </a:t>
            </a:r>
            <a:r>
              <a:rPr lang="ru-RU" sz="2400" dirty="0" err="1"/>
              <a:t>Na</a:t>
            </a:r>
            <a:r>
              <a:rPr lang="ru-RU" sz="2400" dirty="0"/>
              <a:t>-K-</a:t>
            </a:r>
            <a:r>
              <a:rPr lang="ru-RU" sz="2400" dirty="0" err="1"/>
              <a:t>АТФазы</a:t>
            </a:r>
            <a:r>
              <a:rPr lang="ru-RU" sz="2400" dirty="0"/>
              <a:t>, что связано со стимуляцией обмена Са2+. </a:t>
            </a:r>
            <a:r>
              <a:rPr lang="ru-RU" sz="2400" dirty="0" err="1"/>
              <a:t>Дигоксин</a:t>
            </a:r>
            <a:r>
              <a:rPr lang="ru-RU" sz="2400" dirty="0"/>
              <a:t> показан при фибрилляции предсердий с ЖТ и пароксизмальной мерцательной </a:t>
            </a:r>
            <a:r>
              <a:rPr lang="ru-RU" sz="2400" dirty="0" smtClean="0"/>
              <a:t>аритмии </a:t>
            </a:r>
            <a:endParaRPr lang="ru-RU" sz="2400" dirty="0"/>
          </a:p>
          <a:p>
            <a:endParaRPr lang="ru-RU" sz="2400" dirty="0" smtClean="0"/>
          </a:p>
          <a:p>
            <a:r>
              <a:rPr lang="ru-RU" sz="2400" dirty="0" smtClean="0"/>
              <a:t>Для </a:t>
            </a:r>
            <a:r>
              <a:rPr lang="ru-RU" sz="2400" dirty="0"/>
              <a:t>внутривенных инъекций у взрослых применяют в дозе 0,25—0,5 мг (1—2 мл 0,025 % раствора). Вводят его медленно в 10 мл 20 % или 40 % раствора глюкозы. При неотложных ситуациях 0,75—1,5 мг </a:t>
            </a:r>
            <a:r>
              <a:rPr lang="ru-RU" sz="2400" dirty="0" err="1"/>
              <a:t>дигоксина</a:t>
            </a:r>
            <a:r>
              <a:rPr lang="ru-RU" sz="2400" dirty="0"/>
              <a:t> разводят в 250 мл 5 % раствора декстрозы или глюкозы и вводят внутривенно в течение 2 ч</a:t>
            </a:r>
          </a:p>
        </p:txBody>
      </p:sp>
    </p:spTree>
    <p:extLst>
      <p:ext uri="{BB962C8B-B14F-4D97-AF65-F5344CB8AC3E}">
        <p14:creationId xmlns:p14="http://schemas.microsoft.com/office/powerpoint/2010/main" val="1977714716"/>
      </p:ext>
    </p:extLst>
  </p:cSld>
  <p:clrMapOvr>
    <a:masterClrMapping/>
  </p:clrMapOvr>
</p:sld>
</file>

<file path=ppt/theme/theme1.xml><?xml version="1.0" encoding="utf-8"?>
<a:theme xmlns:a="http://schemas.openxmlformats.org/drawingml/2006/main" name="Ретро">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269</TotalTime>
  <Words>12043</Words>
  <Application>Microsoft Office PowerPoint</Application>
  <PresentationFormat>Произвольный</PresentationFormat>
  <Paragraphs>605</Paragraphs>
  <Slides>142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142</vt:i4>
      </vt:variant>
    </vt:vector>
  </HeadingPairs>
  <TitlesOfParts>
    <vt:vector size="143" baseType="lpstr">
      <vt:lpstr>Ретро</vt:lpstr>
      <vt:lpstr>ОСТРАЯ СЕРДЕЧНО-СОСУДИСТАЯ НЕДОСТАТОЧНОСТЬ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ОСТРАЯ СЕРДЕЧНО-СОСУДИСТАЯ НЕДОСТАТОЧНОСТЬ</dc:title>
  <dc:creator>Юля</dc:creator>
  <cp:lastModifiedBy>ADMIN</cp:lastModifiedBy>
  <cp:revision>36</cp:revision>
  <dcterms:created xsi:type="dcterms:W3CDTF">2020-01-29T06:53:54Z</dcterms:created>
  <dcterms:modified xsi:type="dcterms:W3CDTF">2022-01-25T07:58:23Z</dcterms:modified>
</cp:coreProperties>
</file>