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301" r:id="rId27"/>
    <p:sldId id="302" r:id="rId28"/>
    <p:sldId id="303" r:id="rId29"/>
    <p:sldId id="304" r:id="rId30"/>
    <p:sldId id="305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9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Закрытые повреждения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25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2833" y="877378"/>
            <a:ext cx="10603605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Вывихом</a:t>
            </a:r>
            <a:r>
              <a:rPr lang="ru-RU" sz="2400" dirty="0"/>
              <a:t> (</a:t>
            </a:r>
            <a:r>
              <a:rPr lang="ru-RU" sz="2400" dirty="0" err="1"/>
              <a:t>luxatio</a:t>
            </a:r>
            <a:r>
              <a:rPr lang="ru-RU" sz="2400" dirty="0"/>
              <a:t>) называют стойкое смещение суставных концов костей с повреждением капсулы и частичной или полной утратой функций </a:t>
            </a:r>
            <a:r>
              <a:rPr lang="ru-RU" sz="2400" dirty="0" smtClean="0"/>
              <a:t>сустава</a:t>
            </a:r>
          </a:p>
          <a:p>
            <a:endParaRPr lang="ru-RU" sz="2400" dirty="0"/>
          </a:p>
          <a:p>
            <a:r>
              <a:rPr lang="ru-RU" sz="2400" dirty="0"/>
              <a:t>Классификация </a:t>
            </a:r>
            <a:r>
              <a:rPr lang="ru-RU" sz="2400" dirty="0" smtClean="0"/>
              <a:t>вывихов:</a:t>
            </a:r>
            <a:endParaRPr lang="ru-RU" sz="2400" dirty="0"/>
          </a:p>
          <a:p>
            <a:pPr marL="514350" indent="-514350">
              <a:buAutoNum type="arabicPeriod"/>
            </a:pPr>
            <a:r>
              <a:rPr lang="ru-RU" sz="2400" dirty="0" smtClean="0"/>
              <a:t>Открытые </a:t>
            </a:r>
            <a:endParaRPr lang="ru-RU" sz="2400" dirty="0"/>
          </a:p>
          <a:p>
            <a:pPr marL="514350" indent="-514350">
              <a:buAutoNum type="arabicPeriod"/>
            </a:pPr>
            <a:r>
              <a:rPr lang="ru-RU" sz="2400" dirty="0" smtClean="0"/>
              <a:t>Закрытые</a:t>
            </a:r>
          </a:p>
          <a:p>
            <a:endParaRPr lang="ru-RU" sz="2400" dirty="0"/>
          </a:p>
          <a:p>
            <a:r>
              <a:rPr lang="ru-RU" sz="2400" dirty="0"/>
              <a:t>Классификация вывихов по времени с момента </a:t>
            </a:r>
            <a:r>
              <a:rPr lang="ru-RU" sz="2400" dirty="0" smtClean="0"/>
              <a:t>травмы:</a:t>
            </a:r>
            <a:endParaRPr lang="ru-RU" sz="2400" dirty="0"/>
          </a:p>
          <a:p>
            <a:r>
              <a:rPr lang="ru-RU" sz="2400" dirty="0" smtClean="0"/>
              <a:t>1. Свежие</a:t>
            </a:r>
            <a:r>
              <a:rPr lang="ru-RU" sz="2400" dirty="0"/>
              <a:t>	</a:t>
            </a:r>
          </a:p>
          <a:p>
            <a:r>
              <a:rPr lang="ru-RU" sz="2400" dirty="0" smtClean="0"/>
              <a:t>2. Несвежие</a:t>
            </a:r>
            <a:endParaRPr lang="ru-RU" sz="2400" dirty="0"/>
          </a:p>
          <a:p>
            <a:r>
              <a:rPr lang="ru-RU" sz="2400" dirty="0" smtClean="0"/>
              <a:t>3. Застарелые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595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8590" y="732335"/>
            <a:ext cx="1052633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Невправимыми</a:t>
            </a:r>
            <a:r>
              <a:rPr lang="ru-RU" sz="2400" dirty="0"/>
              <a:t> называют вывихи, при которых возникает интерпозиция мягких тканей, а их вправление без хирургического вмешательства оказывается </a:t>
            </a:r>
            <a:r>
              <a:rPr lang="ru-RU" sz="2400" dirty="0" smtClean="0"/>
              <a:t>невозможным</a:t>
            </a:r>
          </a:p>
          <a:p>
            <a:endParaRPr lang="ru-RU" sz="2400" dirty="0"/>
          </a:p>
          <a:p>
            <a:r>
              <a:rPr lang="ru-RU" sz="2400" b="1" dirty="0"/>
              <a:t>Привычными</a:t>
            </a:r>
            <a:r>
              <a:rPr lang="ru-RU" sz="2400" dirty="0"/>
              <a:t> называют постоянно повторяющиеся вывихи в одном и том же суставе. Наиболее часто встречается привычный вывих плеча. Обычно возникновение привычного вывиха связано с выраженными повреждениями суставной капсулы при первичном вывихе (иногда имеются врождённые изменения). Привычные вывихи легко вправляются, но потом возникают вновь даже при незначительной нагрузке. </a:t>
            </a:r>
          </a:p>
        </p:txBody>
      </p:sp>
    </p:spTree>
    <p:extLst>
      <p:ext uri="{BB962C8B-B14F-4D97-AF65-F5344CB8AC3E}">
        <p14:creationId xmlns:p14="http://schemas.microsoft.com/office/powerpoint/2010/main" val="422800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2885" y="660986"/>
            <a:ext cx="1047052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Механизм травмы</a:t>
            </a:r>
          </a:p>
          <a:p>
            <a:r>
              <a:rPr lang="ru-RU" sz="2400" dirty="0"/>
              <a:t>Обычно вывихи возникают вследствие непрямой травмы (падение на вытянутую или согнутую конечность, удар по фиксированной конечности), а также из-за чрезмерного сокращения мышц. Вывихнутой принять считать периферическую по отношению к суставу часть конечности. Исключения - вывих акромиального конца ключицы и вывихи </a:t>
            </a:r>
            <a:r>
              <a:rPr lang="ru-RU" sz="2400" dirty="0" smtClean="0"/>
              <a:t>позвонков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7977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5712" y="635641"/>
            <a:ext cx="106293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Диагностика</a:t>
            </a:r>
            <a:r>
              <a:rPr lang="ru-RU" sz="2400" dirty="0"/>
              <a:t> вывиха основана следующих данных:</a:t>
            </a:r>
          </a:p>
          <a:p>
            <a:r>
              <a:rPr lang="ru-RU" sz="2400" dirty="0" smtClean="0"/>
              <a:t>1.  Характерный </a:t>
            </a:r>
            <a:r>
              <a:rPr lang="ru-RU" sz="2400" dirty="0"/>
              <a:t>механизм травмы в </a:t>
            </a:r>
            <a:r>
              <a:rPr lang="ru-RU" sz="2400" dirty="0" smtClean="0"/>
              <a:t>анамнезе</a:t>
            </a:r>
            <a:endParaRPr lang="ru-RU" sz="2400" dirty="0"/>
          </a:p>
          <a:p>
            <a:r>
              <a:rPr lang="ru-RU" sz="2400" dirty="0" smtClean="0"/>
              <a:t>2.  Боль </a:t>
            </a:r>
            <a:r>
              <a:rPr lang="ru-RU" sz="2400" dirty="0"/>
              <a:t>в суставе, усиливающаяся при попытке </a:t>
            </a:r>
            <a:r>
              <a:rPr lang="ru-RU" sz="2400" dirty="0" smtClean="0"/>
              <a:t>движений</a:t>
            </a:r>
            <a:endParaRPr lang="ru-RU" sz="2400" dirty="0"/>
          </a:p>
          <a:p>
            <a:r>
              <a:rPr lang="ru-RU" sz="2400" dirty="0" smtClean="0"/>
              <a:t>3.  Деформация </a:t>
            </a:r>
            <a:r>
              <a:rPr lang="ru-RU" sz="2400" dirty="0"/>
              <a:t>в области сустава и изменение оси конечности (суставной конец кости может пальпироваться или быть виден в необычном для него месте</a:t>
            </a:r>
            <a:r>
              <a:rPr lang="ru-RU" sz="2400" dirty="0" smtClean="0"/>
              <a:t>)</a:t>
            </a:r>
            <a:endParaRPr lang="ru-RU" sz="2400" dirty="0"/>
          </a:p>
          <a:p>
            <a:r>
              <a:rPr lang="ru-RU" sz="2400" dirty="0" smtClean="0"/>
              <a:t>4.  Вынужденное </a:t>
            </a:r>
            <a:r>
              <a:rPr lang="ru-RU" sz="2400" dirty="0"/>
              <a:t>положение конечности и изменение её длины (чаще укорочение</a:t>
            </a:r>
            <a:r>
              <a:rPr lang="ru-RU" sz="2400" dirty="0" smtClean="0"/>
              <a:t>)</a:t>
            </a:r>
            <a:endParaRPr lang="ru-RU" sz="2400" dirty="0"/>
          </a:p>
          <a:p>
            <a:r>
              <a:rPr lang="ru-RU" sz="2400" dirty="0" smtClean="0"/>
              <a:t>5.  Отсутствие </a:t>
            </a:r>
            <a:r>
              <a:rPr lang="ru-RU" sz="2400" dirty="0"/>
              <a:t>активных и резкое ограничение пассивных движений в </a:t>
            </a:r>
            <a:r>
              <a:rPr lang="ru-RU" sz="2400" dirty="0" smtClean="0"/>
              <a:t>суставе</a:t>
            </a:r>
            <a:endParaRPr lang="ru-RU" sz="2400" dirty="0"/>
          </a:p>
          <a:p>
            <a:r>
              <a:rPr lang="ru-RU" sz="2400" dirty="0" smtClean="0"/>
              <a:t>6.  «Пружинящая </a:t>
            </a:r>
            <a:r>
              <a:rPr lang="ru-RU" sz="2400" dirty="0"/>
              <a:t>фиксация»: попытка пассивного выведения конечности из вынужденного положения сопровождается эластическим пружинящим </a:t>
            </a:r>
            <a:r>
              <a:rPr lang="ru-RU" sz="2400" dirty="0" smtClean="0"/>
              <a:t>сопротивлением</a:t>
            </a:r>
          </a:p>
          <a:p>
            <a:endParaRPr lang="ru-RU" sz="2400" dirty="0"/>
          </a:p>
          <a:p>
            <a:r>
              <a:rPr lang="ru-RU" sz="2400" dirty="0"/>
              <a:t>Обязательный компонент диагностики вывиха - рентгенологическое исследование</a:t>
            </a:r>
          </a:p>
        </p:txBody>
      </p:sp>
    </p:spTree>
    <p:extLst>
      <p:ext uri="{BB962C8B-B14F-4D97-AF65-F5344CB8AC3E}">
        <p14:creationId xmlns:p14="http://schemas.microsoft.com/office/powerpoint/2010/main" val="342264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5865" y="797142"/>
            <a:ext cx="1046193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/>
          </a:p>
          <a:p>
            <a:r>
              <a:rPr lang="ru-RU" sz="2400" b="1" dirty="0"/>
              <a:t>Первая помощь</a:t>
            </a:r>
          </a:p>
          <a:p>
            <a:r>
              <a:rPr lang="ru-RU" sz="2400" dirty="0"/>
              <a:t>Первая помощь при вывихе состоит из введения анальгетиков при выраженном болевом синдроме, после чего осуществляют транспортную иммобилизацию. Для вправления вывиха пострадавшего как можно быстрее следует доставить в травматологический пункт или приёмное отделение больницы, имеющей дежурную травматологическую </a:t>
            </a:r>
            <a:r>
              <a:rPr lang="ru-RU" sz="2400" dirty="0" smtClean="0"/>
              <a:t>службу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5516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2833" y="722419"/>
            <a:ext cx="107195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ПЕРЕЛОМЫ КОСТЕЙ</a:t>
            </a:r>
          </a:p>
          <a:p>
            <a:r>
              <a:rPr lang="ru-RU" sz="2400" dirty="0" smtClean="0"/>
              <a:t>Перелом </a:t>
            </a:r>
            <a:r>
              <a:rPr lang="ru-RU" sz="2400" dirty="0"/>
              <a:t>– это нарушение целостности кости, вызванное механическим воздействием или патологическим </a:t>
            </a:r>
            <a:r>
              <a:rPr lang="ru-RU" sz="2400" dirty="0" smtClean="0"/>
              <a:t>процессом</a:t>
            </a:r>
          </a:p>
          <a:p>
            <a:endParaRPr lang="ru-RU" sz="2400" dirty="0"/>
          </a:p>
          <a:p>
            <a:r>
              <a:rPr lang="ru-RU" sz="2400" dirty="0"/>
              <a:t>Классификация переломов:</a:t>
            </a:r>
          </a:p>
          <a:p>
            <a:r>
              <a:rPr lang="ru-RU" sz="2400" dirty="0" smtClean="0"/>
              <a:t>1. </a:t>
            </a:r>
            <a:r>
              <a:rPr lang="ru-RU" sz="2400" dirty="0"/>
              <a:t>Одиночные и множественные</a:t>
            </a:r>
          </a:p>
          <a:p>
            <a:r>
              <a:rPr lang="ru-RU" sz="2400" dirty="0" smtClean="0"/>
              <a:t>2. </a:t>
            </a:r>
            <a:r>
              <a:rPr lang="ru-RU" sz="2400" dirty="0"/>
              <a:t>Сочетанные и комбинированные</a:t>
            </a:r>
          </a:p>
          <a:p>
            <a:r>
              <a:rPr lang="ru-RU" sz="2400" dirty="0" smtClean="0"/>
              <a:t>3. </a:t>
            </a:r>
            <a:r>
              <a:rPr lang="ru-RU" sz="2400" dirty="0"/>
              <a:t>Простые и сложные</a:t>
            </a:r>
          </a:p>
          <a:p>
            <a:r>
              <a:rPr lang="ru-RU" sz="2400" dirty="0" smtClean="0"/>
              <a:t>4. </a:t>
            </a:r>
            <a:r>
              <a:rPr lang="ru-RU" sz="2400" dirty="0"/>
              <a:t>Со смещением костных отломков и без смещения </a:t>
            </a:r>
            <a:r>
              <a:rPr lang="ru-RU" sz="2400" dirty="0" smtClean="0"/>
              <a:t>отломков</a:t>
            </a:r>
          </a:p>
          <a:p>
            <a:endParaRPr lang="ru-RU" sz="2400" dirty="0"/>
          </a:p>
          <a:p>
            <a:r>
              <a:rPr lang="ru-RU" sz="2400" dirty="0"/>
              <a:t>По происхождению:</a:t>
            </a:r>
          </a:p>
          <a:p>
            <a:r>
              <a:rPr lang="ru-RU" sz="2400" dirty="0" smtClean="0"/>
              <a:t>1. Приобретенные </a:t>
            </a:r>
            <a:r>
              <a:rPr lang="ru-RU" sz="2400" dirty="0"/>
              <a:t>(травматические и патологические)</a:t>
            </a:r>
          </a:p>
          <a:p>
            <a:r>
              <a:rPr lang="ru-RU" sz="2400" dirty="0" smtClean="0"/>
              <a:t>2. Врожденные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0065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9954" y="752169"/>
            <a:ext cx="1051345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По </a:t>
            </a:r>
            <a:r>
              <a:rPr lang="ru-RU" sz="2400" dirty="0"/>
              <a:t>отделам трубчатой кости:</a:t>
            </a:r>
          </a:p>
          <a:p>
            <a:r>
              <a:rPr lang="ru-RU" sz="2400" dirty="0" smtClean="0"/>
              <a:t>1. </a:t>
            </a:r>
            <a:r>
              <a:rPr lang="ru-RU" sz="2400" dirty="0" err="1"/>
              <a:t>Э</a:t>
            </a:r>
            <a:r>
              <a:rPr lang="ru-RU" sz="2400" dirty="0" err="1" smtClean="0"/>
              <a:t>пифизарные</a:t>
            </a:r>
            <a:endParaRPr lang="ru-RU" sz="2400" dirty="0"/>
          </a:p>
          <a:p>
            <a:r>
              <a:rPr lang="ru-RU" sz="2400" dirty="0" smtClean="0"/>
              <a:t>2. </a:t>
            </a:r>
            <a:r>
              <a:rPr lang="ru-RU" sz="2400" dirty="0" err="1" smtClean="0"/>
              <a:t>Метафизарные</a:t>
            </a:r>
            <a:endParaRPr lang="ru-RU" sz="2400" dirty="0"/>
          </a:p>
          <a:p>
            <a:r>
              <a:rPr lang="ru-RU" sz="2400" dirty="0" smtClean="0"/>
              <a:t>3. </a:t>
            </a:r>
            <a:r>
              <a:rPr lang="ru-RU" sz="2400" dirty="0" err="1" smtClean="0"/>
              <a:t>Диафизарные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dirty="0"/>
              <a:t>По линии перелома:</a:t>
            </a:r>
          </a:p>
          <a:p>
            <a:r>
              <a:rPr lang="ru-RU" sz="2400" dirty="0" smtClean="0"/>
              <a:t>1. Поперечные</a:t>
            </a:r>
            <a:endParaRPr lang="ru-RU" sz="2400" dirty="0"/>
          </a:p>
          <a:p>
            <a:r>
              <a:rPr lang="ru-RU" sz="2400" dirty="0" smtClean="0"/>
              <a:t>2. Косые</a:t>
            </a:r>
            <a:endParaRPr lang="ru-RU" sz="2400" dirty="0"/>
          </a:p>
          <a:p>
            <a:r>
              <a:rPr lang="ru-RU" sz="2400" dirty="0" smtClean="0"/>
              <a:t>3. Винтообразные</a:t>
            </a:r>
            <a:endParaRPr lang="ru-RU" sz="2400" dirty="0"/>
          </a:p>
          <a:p>
            <a:r>
              <a:rPr lang="ru-RU" sz="2400" dirty="0" smtClean="0"/>
              <a:t>4. </a:t>
            </a:r>
            <a:r>
              <a:rPr lang="ru-RU" sz="2400" dirty="0" err="1" smtClean="0"/>
              <a:t>Оскольчатые</a:t>
            </a:r>
            <a:endParaRPr lang="ru-RU" sz="2400" dirty="0"/>
          </a:p>
          <a:p>
            <a:r>
              <a:rPr lang="ru-RU" sz="2400" dirty="0" smtClean="0"/>
              <a:t>5. Вколоченные</a:t>
            </a:r>
            <a:endParaRPr lang="ru-RU" sz="2400" dirty="0"/>
          </a:p>
          <a:p>
            <a:r>
              <a:rPr lang="ru-RU" sz="2400" dirty="0" smtClean="0"/>
              <a:t>6. Компрессионные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96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1319" y="700653"/>
            <a:ext cx="104748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По отношению к слизистым и коже:</a:t>
            </a:r>
          </a:p>
          <a:p>
            <a:r>
              <a:rPr lang="ru-RU" sz="2400" dirty="0"/>
              <a:t>1. Открытые</a:t>
            </a:r>
          </a:p>
          <a:p>
            <a:r>
              <a:rPr lang="ru-RU" sz="2400" dirty="0"/>
              <a:t>2. </a:t>
            </a:r>
            <a:r>
              <a:rPr lang="ru-RU" sz="2400" dirty="0" smtClean="0"/>
              <a:t>Закрытые</a:t>
            </a:r>
          </a:p>
          <a:p>
            <a:endParaRPr lang="ru-RU" sz="2400" dirty="0"/>
          </a:p>
          <a:p>
            <a:r>
              <a:rPr lang="ru-RU" sz="2400" dirty="0"/>
              <a:t>По характеру повреждения кости  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Полные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Неполные</a:t>
            </a:r>
          </a:p>
          <a:p>
            <a:pPr marL="457200" indent="-457200">
              <a:buAutoNum type="arabicPeriod"/>
            </a:pPr>
            <a:endParaRPr lang="ru-RU" sz="2400" dirty="0"/>
          </a:p>
          <a:p>
            <a:r>
              <a:rPr lang="ru-RU" sz="2400" dirty="0" smtClean="0"/>
              <a:t>Когда </a:t>
            </a:r>
            <a:r>
              <a:rPr lang="ru-RU" sz="2400" dirty="0"/>
              <a:t>линия перелома проходит через весь поперечник кости, перелом называют полным. Они встречаются </a:t>
            </a:r>
            <a:r>
              <a:rPr lang="ru-RU" sz="2400" dirty="0" smtClean="0"/>
              <a:t>чаще</a:t>
            </a:r>
            <a:endParaRPr lang="ru-RU" sz="2400" dirty="0"/>
          </a:p>
          <a:p>
            <a:r>
              <a:rPr lang="ru-RU" sz="2400" dirty="0" smtClean="0"/>
              <a:t>Если </a:t>
            </a:r>
            <a:r>
              <a:rPr lang="ru-RU" sz="2400" dirty="0"/>
              <a:t>поверхность излома не затрагивает весь поперечник кости, перелом называют неполным. К неполным переломам относят трещины, </a:t>
            </a:r>
            <a:r>
              <a:rPr lang="ru-RU" sz="2400" dirty="0" err="1"/>
              <a:t>поднадкостничные</a:t>
            </a:r>
            <a:r>
              <a:rPr lang="ru-RU" sz="2400" dirty="0"/>
              <a:t> переломы у детей, переломы по типу «зелёной веточки</a:t>
            </a:r>
            <a:r>
              <a:rPr lang="ru-RU" sz="2400" dirty="0" smtClean="0"/>
              <a:t>», дырчатые, краевые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4820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2986" y="784057"/>
            <a:ext cx="104876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По </a:t>
            </a:r>
            <a:r>
              <a:rPr lang="ru-RU" sz="2400" dirty="0" smtClean="0"/>
              <a:t>отсутствию </a:t>
            </a:r>
            <a:r>
              <a:rPr lang="ru-RU" sz="2400" dirty="0"/>
              <a:t>или </a:t>
            </a:r>
            <a:r>
              <a:rPr lang="ru-RU" sz="2400" dirty="0" smtClean="0"/>
              <a:t>наличию </a:t>
            </a:r>
            <a:r>
              <a:rPr lang="ru-RU" sz="2400" dirty="0"/>
              <a:t>смещения (</a:t>
            </a:r>
            <a:r>
              <a:rPr lang="ru-RU" sz="2400" dirty="0" err="1"/>
              <a:t>dislocatio</a:t>
            </a:r>
            <a:r>
              <a:rPr lang="ru-RU" sz="2400" dirty="0"/>
              <a:t>) костных отломков относительно друг друга различают переломы без смещения и со </a:t>
            </a:r>
            <a:r>
              <a:rPr lang="ru-RU" sz="2400" dirty="0" smtClean="0"/>
              <a:t>смещением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Смещение костных отломков может быть:</a:t>
            </a:r>
          </a:p>
          <a:p>
            <a:r>
              <a:rPr lang="ru-RU" sz="2400" dirty="0" smtClean="0"/>
              <a:t>1. По </a:t>
            </a:r>
            <a:r>
              <a:rPr lang="ru-RU" sz="2400" dirty="0"/>
              <a:t>ширине (</a:t>
            </a:r>
            <a:r>
              <a:rPr lang="ru-RU" sz="2400" dirty="0" err="1"/>
              <a:t>ad</a:t>
            </a:r>
            <a:r>
              <a:rPr lang="ru-RU" sz="2400" dirty="0"/>
              <a:t> </a:t>
            </a:r>
            <a:r>
              <a:rPr lang="ru-RU" sz="2400" dirty="0" err="1"/>
              <a:t>latum</a:t>
            </a:r>
            <a:r>
              <a:rPr lang="ru-RU" sz="2400" dirty="0" smtClean="0"/>
              <a:t>)</a:t>
            </a:r>
            <a:endParaRPr lang="ru-RU" sz="2400" dirty="0"/>
          </a:p>
          <a:p>
            <a:r>
              <a:rPr lang="ru-RU" sz="2400" dirty="0" smtClean="0"/>
              <a:t>2. По </a:t>
            </a:r>
            <a:r>
              <a:rPr lang="ru-RU" sz="2400" dirty="0"/>
              <a:t>длине (</a:t>
            </a:r>
            <a:r>
              <a:rPr lang="ru-RU" sz="2400" dirty="0" err="1"/>
              <a:t>ad</a:t>
            </a:r>
            <a:r>
              <a:rPr lang="ru-RU" sz="2400" dirty="0"/>
              <a:t> </a:t>
            </a:r>
            <a:r>
              <a:rPr lang="ru-RU" sz="2400" dirty="0" err="1"/>
              <a:t>longitudinem</a:t>
            </a:r>
            <a:r>
              <a:rPr lang="ru-RU" sz="2400" dirty="0" smtClean="0"/>
              <a:t>)</a:t>
            </a:r>
            <a:endParaRPr lang="ru-RU" sz="2400" dirty="0"/>
          </a:p>
          <a:p>
            <a:r>
              <a:rPr lang="ru-RU" sz="2400" dirty="0" smtClean="0"/>
              <a:t>3. Под </a:t>
            </a:r>
            <a:r>
              <a:rPr lang="ru-RU" sz="2400" dirty="0"/>
              <a:t>углом (</a:t>
            </a:r>
            <a:r>
              <a:rPr lang="ru-RU" sz="2400" dirty="0" err="1"/>
              <a:t>ad</a:t>
            </a:r>
            <a:r>
              <a:rPr lang="ru-RU" sz="2400" dirty="0"/>
              <a:t> </a:t>
            </a:r>
            <a:r>
              <a:rPr lang="ru-RU" sz="2400" dirty="0" err="1"/>
              <a:t>axin</a:t>
            </a:r>
            <a:r>
              <a:rPr lang="ru-RU" sz="2400" dirty="0" smtClean="0"/>
              <a:t>)</a:t>
            </a:r>
            <a:endParaRPr lang="ru-RU" sz="2400" dirty="0"/>
          </a:p>
          <a:p>
            <a:r>
              <a:rPr lang="ru-RU" sz="2400" dirty="0" smtClean="0"/>
              <a:t>4. Ротационное </a:t>
            </a:r>
            <a:r>
              <a:rPr lang="ru-RU" sz="2400" dirty="0"/>
              <a:t>(</a:t>
            </a:r>
            <a:r>
              <a:rPr lang="ru-RU" sz="2400" dirty="0" err="1"/>
              <a:t>ad</a:t>
            </a:r>
            <a:r>
              <a:rPr lang="ru-RU" sz="2400" dirty="0"/>
              <a:t> </a:t>
            </a:r>
            <a:r>
              <a:rPr lang="ru-RU" sz="2400" dirty="0" err="1"/>
              <a:t>peripherium</a:t>
            </a:r>
            <a:r>
              <a:rPr lang="ru-RU" sz="2400" dirty="0" smtClean="0"/>
              <a:t>)</a:t>
            </a:r>
            <a:endParaRPr lang="ru-RU" sz="2400" dirty="0"/>
          </a:p>
          <a:p>
            <a:r>
              <a:rPr lang="ru-RU" sz="2400" dirty="0" smtClean="0"/>
              <a:t>5. Различные </a:t>
            </a:r>
            <a:r>
              <a:rPr lang="ru-RU" sz="2400" dirty="0"/>
              <a:t>комбинации смещения</a:t>
            </a:r>
          </a:p>
        </p:txBody>
      </p:sp>
    </p:spTree>
    <p:extLst>
      <p:ext uri="{BB962C8B-B14F-4D97-AF65-F5344CB8AC3E}">
        <p14:creationId xmlns:p14="http://schemas.microsoft.com/office/powerpoint/2010/main" val="56272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4349" y="680819"/>
            <a:ext cx="1055208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зависимости от развития осложнений выделяют неосложнённые и осложнённые переломы. Возможные осложнения переломов:</a:t>
            </a:r>
          </a:p>
          <a:p>
            <a:r>
              <a:rPr lang="ru-RU" sz="2400" dirty="0" smtClean="0"/>
              <a:t>1. Кровотечение</a:t>
            </a:r>
            <a:endParaRPr lang="ru-RU" sz="2400" dirty="0"/>
          </a:p>
          <a:p>
            <a:r>
              <a:rPr lang="ru-RU" sz="2400" dirty="0" smtClean="0"/>
              <a:t>2. Массивная кровопотеря</a:t>
            </a:r>
            <a:endParaRPr lang="ru-RU" sz="2400" dirty="0"/>
          </a:p>
          <a:p>
            <a:r>
              <a:rPr lang="ru-RU" sz="2400" dirty="0" smtClean="0"/>
              <a:t>3. Травматический шок</a:t>
            </a:r>
            <a:endParaRPr lang="ru-RU" sz="2400" dirty="0"/>
          </a:p>
          <a:p>
            <a:r>
              <a:rPr lang="ru-RU" sz="2400" dirty="0" smtClean="0"/>
              <a:t>4. Повреждение </a:t>
            </a:r>
            <a:r>
              <a:rPr lang="ru-RU" sz="2400" dirty="0"/>
              <a:t>внутренних органов (лёгкого с образованием гемо- или пневмоторакса при переломе ребра, мозга - при вдавленном переломе черепа и т.д</a:t>
            </a:r>
            <a:r>
              <a:rPr lang="ru-RU" sz="2400" dirty="0" smtClean="0"/>
              <a:t>.)</a:t>
            </a:r>
            <a:endParaRPr lang="ru-RU" sz="2400" dirty="0"/>
          </a:p>
          <a:p>
            <a:r>
              <a:rPr lang="ru-RU" sz="2400" dirty="0" smtClean="0"/>
              <a:t>5. Повреждение </a:t>
            </a:r>
            <a:r>
              <a:rPr lang="ru-RU" sz="2400" dirty="0"/>
              <a:t>сосудов (кровотечение, пульсирующая гематома) и </a:t>
            </a:r>
            <a:r>
              <a:rPr lang="ru-RU" sz="2400" dirty="0" smtClean="0"/>
              <a:t>нервов</a:t>
            </a:r>
            <a:endParaRPr lang="ru-RU" sz="2400" dirty="0"/>
          </a:p>
          <a:p>
            <a:r>
              <a:rPr lang="ru-RU" sz="2400" dirty="0" smtClean="0"/>
              <a:t>6. Жировая эмболия</a:t>
            </a:r>
            <a:endParaRPr lang="ru-RU" sz="2400" dirty="0"/>
          </a:p>
          <a:p>
            <a:r>
              <a:rPr lang="ru-RU" sz="2400" dirty="0" smtClean="0"/>
              <a:t>7. </a:t>
            </a:r>
            <a:r>
              <a:rPr lang="ru-RU" sz="2400" dirty="0"/>
              <a:t>Р</a:t>
            </a:r>
            <a:r>
              <a:rPr lang="ru-RU" sz="2400" dirty="0" smtClean="0"/>
              <a:t>аневая </a:t>
            </a:r>
            <a:r>
              <a:rPr lang="ru-RU" sz="2400" dirty="0"/>
              <a:t>инфекция мягких тканей, остеомиелит, </a:t>
            </a:r>
            <a:r>
              <a:rPr lang="ru-RU" sz="2400" dirty="0" smtClean="0"/>
              <a:t>сепсис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7253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61622" y="816151"/>
            <a:ext cx="103589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К закрытым повреждениям мягких тканей относят сотрясение, ушиб, </a:t>
            </a:r>
            <a:r>
              <a:rPr lang="ru-RU" sz="2400" dirty="0" smtClean="0"/>
              <a:t>разрыв</a:t>
            </a:r>
          </a:p>
          <a:p>
            <a:endParaRPr lang="ru-RU" sz="2400" dirty="0"/>
          </a:p>
          <a:p>
            <a:r>
              <a:rPr lang="ru-RU" sz="2400" b="1" dirty="0"/>
              <a:t>Сотрясением</a:t>
            </a:r>
            <a:r>
              <a:rPr lang="ru-RU" sz="2400" dirty="0"/>
              <a:t> (</a:t>
            </a:r>
            <a:r>
              <a:rPr lang="ru-RU" sz="2400" dirty="0" err="1"/>
              <a:t>commotio</a:t>
            </a:r>
            <a:r>
              <a:rPr lang="ru-RU" sz="2400" dirty="0"/>
              <a:t>) называют механическое воздействие на ткани, приводящее к нарушению функционального их состояния без макроскопически видимых анатомических нарушений.</a:t>
            </a:r>
          </a:p>
          <a:p>
            <a:r>
              <a:rPr lang="ru-RU" sz="2400" dirty="0"/>
              <a:t>Патологические дегенеративные изменения, возникающие при воздействии сотрясения на мышцы, кости, суставы и нервы, имеющие место при длительной работе с вибрирующими инструментами, получили название вибрационной </a:t>
            </a:r>
            <a:r>
              <a:rPr lang="ru-RU" sz="2400" dirty="0" smtClean="0"/>
              <a:t>болезни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3141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7076" y="700035"/>
            <a:ext cx="106293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Диагностика переломов</a:t>
            </a:r>
          </a:p>
          <a:p>
            <a:r>
              <a:rPr lang="ru-RU" sz="2400" dirty="0"/>
              <a:t>Абсолютные и относительные признаки перелома</a:t>
            </a:r>
          </a:p>
          <a:p>
            <a:r>
              <a:rPr lang="ru-RU" sz="2400" dirty="0"/>
              <a:t>Клиническое обследование пострадавшего с переломом проводят по общим принципам. При сборе анамнеза необходимо дополнительно уточнить характер нарушения функций после повреждения (мог ли пациент двигать конечностью и опираться на неё, самостоятельно передвигаться и т.д.). В некоторых случаях в момент получения травмы пострадавший ощущает хруст ломающейся кости, что при адекватном состоянии больного можно считать достоверным признаком перелома.</a:t>
            </a:r>
          </a:p>
          <a:p>
            <a:r>
              <a:rPr lang="ru-RU" sz="2400" dirty="0"/>
              <a:t>При объективном исследовании определяют характерные для перелома симптомы, которые разделяют на две группы: абсолютные и </a:t>
            </a:r>
            <a:r>
              <a:rPr lang="ru-RU" sz="2400" dirty="0" smtClean="0"/>
              <a:t>относительные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8359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5712" y="764636"/>
            <a:ext cx="1047481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Абсолютные признаки перелома</a:t>
            </a:r>
          </a:p>
          <a:p>
            <a:r>
              <a:rPr lang="ru-RU" sz="2400" dirty="0"/>
              <a:t>Абсолютными называют симптомы, выявление хотя бы одного из которых достоверно свидетельствует о наличии перелома:</a:t>
            </a:r>
          </a:p>
          <a:p>
            <a:r>
              <a:rPr lang="ru-RU" sz="2400" dirty="0"/>
              <a:t>1. </a:t>
            </a:r>
            <a:r>
              <a:rPr lang="ru-RU" sz="2400" dirty="0" smtClean="0"/>
              <a:t>Деформация </a:t>
            </a:r>
            <a:r>
              <a:rPr lang="ru-RU" sz="2400" dirty="0"/>
              <a:t>в месте </a:t>
            </a:r>
            <a:r>
              <a:rPr lang="ru-RU" sz="2400" dirty="0" smtClean="0"/>
              <a:t>перелома</a:t>
            </a:r>
            <a:endParaRPr lang="ru-RU" sz="2400" dirty="0"/>
          </a:p>
          <a:p>
            <a:r>
              <a:rPr lang="ru-RU" sz="2400" dirty="0"/>
              <a:t>2. </a:t>
            </a:r>
            <a:r>
              <a:rPr lang="ru-RU" sz="2400" dirty="0" smtClean="0"/>
              <a:t>Патологическая подвижность</a:t>
            </a:r>
            <a:endParaRPr lang="ru-RU" sz="2400" dirty="0"/>
          </a:p>
          <a:p>
            <a:r>
              <a:rPr lang="ru-RU" sz="2400" dirty="0"/>
              <a:t>3. </a:t>
            </a:r>
            <a:r>
              <a:rPr lang="ru-RU" sz="2400" dirty="0" smtClean="0"/>
              <a:t>Крепитация </a:t>
            </a:r>
            <a:r>
              <a:rPr lang="ru-RU" sz="2400" dirty="0"/>
              <a:t>костных </a:t>
            </a:r>
            <a:r>
              <a:rPr lang="ru-RU" sz="2400" dirty="0" smtClean="0"/>
              <a:t>отломков</a:t>
            </a:r>
          </a:p>
          <a:p>
            <a:endParaRPr lang="ru-RU" sz="2400" dirty="0"/>
          </a:p>
          <a:p>
            <a:r>
              <a:rPr lang="ru-RU" sz="2400" dirty="0"/>
              <a:t>Следует отметить, что в ряде случаев при переломе может не быть ни одного из абсолютных признаков. Так бывает, например, при вколоченных переломах, переломах плоских костей и т.д.</a:t>
            </a:r>
          </a:p>
        </p:txBody>
      </p:sp>
    </p:spTree>
    <p:extLst>
      <p:ext uri="{BB962C8B-B14F-4D97-AF65-F5344CB8AC3E}">
        <p14:creationId xmlns:p14="http://schemas.microsoft.com/office/powerpoint/2010/main" val="306364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9954" y="757680"/>
            <a:ext cx="1068087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Деформация</a:t>
            </a:r>
            <a:r>
              <a:rPr lang="ru-RU" sz="2400" dirty="0"/>
              <a:t> в месте перелома - характерное изменение конфигурации повреждённого сегмента или конечности (</a:t>
            </a:r>
            <a:r>
              <a:rPr lang="ru-RU" sz="2400" dirty="0" err="1"/>
              <a:t>штыкообразная</a:t>
            </a:r>
            <a:r>
              <a:rPr lang="ru-RU" sz="2400" dirty="0"/>
              <a:t> деформация, изменение по оси, ротация в области перелома), иногда при этом визуально определяют костные </a:t>
            </a:r>
            <a:r>
              <a:rPr lang="ru-RU" sz="2400" dirty="0" smtClean="0"/>
              <a:t>отломки</a:t>
            </a:r>
          </a:p>
          <a:p>
            <a:endParaRPr lang="ru-RU" sz="2400" dirty="0"/>
          </a:p>
          <a:p>
            <a:r>
              <a:rPr lang="ru-RU" sz="2400" b="1" dirty="0"/>
              <a:t>Патологическая подвижность </a:t>
            </a:r>
            <a:r>
              <a:rPr lang="ru-RU" sz="2400" dirty="0"/>
              <a:t>- наличие движений вне зоны сустава. Её определяют следующим образом: проксимальную часть конечности фиксируют рукой, а дистальную часть, осторожно, не вызывая боли, пытаются пошевелить лёгкими </a:t>
            </a:r>
            <a:r>
              <a:rPr lang="ru-RU" sz="2400" dirty="0" err="1"/>
              <a:t>качательными</a:t>
            </a:r>
            <a:r>
              <a:rPr lang="ru-RU" sz="2400" dirty="0"/>
              <a:t> движениями. Симптом считают положительным в случае ощущения подвижности периферической части конечности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1528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7076" y="732542"/>
            <a:ext cx="1064224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Крепитация костных отломков </a:t>
            </a:r>
            <a:r>
              <a:rPr lang="ru-RU" sz="2400" dirty="0"/>
              <a:t>- характерный хруст или соответствующие </a:t>
            </a:r>
            <a:r>
              <a:rPr lang="ru-RU" sz="2400" dirty="0" err="1"/>
              <a:t>пальпаторные</a:t>
            </a:r>
            <a:r>
              <a:rPr lang="ru-RU" sz="2400" dirty="0"/>
              <a:t> ощущения, возникающие при касании между собой костных отломков. Её можно ощутить при попытках пострадавшего двигать конечностью, а также в момент наложения либо снятия повязки или транспортной шины. Специально вызывать костную крепитацию не следует из-за усиления боли, а также возможного повреждения мягких тканей, сосудов, нервов вследствие смещения костных </a:t>
            </a:r>
            <a:r>
              <a:rPr lang="ru-RU" sz="2400" dirty="0" smtClean="0"/>
              <a:t>отломков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3184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7076" y="703203"/>
            <a:ext cx="104876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Относительные симптомы перелома</a:t>
            </a:r>
          </a:p>
          <a:p>
            <a:r>
              <a:rPr lang="ru-RU" sz="2400" dirty="0"/>
              <a:t>Болевой синдром всегда сопутствует переломам костей. Боль носит интенсивный характер, усиливается при движении. Особенно важно выявление локальной болезненности и боли в области перелома при нагрузке по оси конечности</a:t>
            </a:r>
            <a:r>
              <a:rPr lang="ru-RU" sz="2400" dirty="0" smtClean="0"/>
              <a:t>. Так</a:t>
            </a:r>
            <a:r>
              <a:rPr lang="ru-RU" sz="2400" dirty="0"/>
              <a:t>, весьма достоверным признаком перелома ребра является появление локальной боли при одновременном надавливании на позвоночник и грудину.</a:t>
            </a:r>
          </a:p>
          <a:p>
            <a:r>
              <a:rPr lang="ru-RU" sz="2400" dirty="0"/>
              <a:t>В области перелома, как правило, имеется гематома, которая при переломе крупных костей, например, при переломе бедра, может достигать довольно больших размеров - до 1500 мл, а в случае множественных переломов костей таза - 2500 мл и более.</a:t>
            </a:r>
          </a:p>
          <a:p>
            <a:r>
              <a:rPr lang="ru-RU" sz="2400" dirty="0"/>
              <a:t>Для перелома весьма характерно укорочение и вынужденное положение конечности. Следует помнить, что эти же признаки могут появляться и при </a:t>
            </a:r>
            <a:r>
              <a:rPr lang="ru-RU" sz="2400" dirty="0" smtClean="0"/>
              <a:t>вывихе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4387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4197" y="738878"/>
            <a:ext cx="1038466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Нарушение функций конечности при переломе весьма существенно: </a:t>
            </a:r>
            <a:endParaRPr lang="ru-RU" sz="2400" dirty="0" smtClean="0"/>
          </a:p>
          <a:p>
            <a:r>
              <a:rPr lang="ru-RU" sz="2400" dirty="0" smtClean="0"/>
              <a:t>пациент </a:t>
            </a:r>
            <a:r>
              <a:rPr lang="ru-RU" sz="2400" dirty="0"/>
              <a:t>не может встать с опорой на конечность, оторвать конечность от поверхности (симптом «прилипшей пятки» при переломе лонных костей, вертлужной впадины, шейки бедра), конечность не может удерживать собственный вес и т.д.</a:t>
            </a:r>
          </a:p>
          <a:p>
            <a:r>
              <a:rPr lang="ru-RU" sz="2400" dirty="0"/>
              <a:t>Относительные симптомы чаще всего свидетельствует о возможности перелома и позволяют клинически его заподозрить даже при отсутствии абсолютных признаков. Подтверждать диагноз (перелом) во всех случаях необходимо с помощью рентгенологического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92452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8744" y="741840"/>
            <a:ext cx="1046193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Травматический шок</a:t>
            </a:r>
          </a:p>
          <a:p>
            <a:r>
              <a:rPr lang="ru-RU" sz="2400" dirty="0"/>
              <a:t>Травматический шок - синдром острых расстройств кровообращения (</a:t>
            </a:r>
            <a:r>
              <a:rPr lang="ru-RU" sz="2400" dirty="0" err="1"/>
              <a:t>гипоциркуляция</a:t>
            </a:r>
            <a:r>
              <a:rPr lang="ru-RU" sz="2400" dirty="0"/>
              <a:t>), являющихся следствием сочетанного воздействия непосредственных проявлений тяжёлых травм и ранений: массивной кровопотери, нервно-болевых влияний, </a:t>
            </a:r>
            <a:r>
              <a:rPr lang="ru-RU" sz="2400" dirty="0" err="1"/>
              <a:t>эндотоксикоза</a:t>
            </a:r>
            <a:r>
              <a:rPr lang="ru-RU" sz="2400" dirty="0"/>
              <a:t>, наиболее тяжело проявляющих себя на фоне прямого повреждения сердца, ЦНС, лёгких.</a:t>
            </a:r>
          </a:p>
          <a:p>
            <a:r>
              <a:rPr lang="ru-RU" sz="2400" dirty="0"/>
              <a:t>Травматический шок является по своей природе </a:t>
            </a:r>
            <a:r>
              <a:rPr lang="ru-RU" sz="2400" dirty="0" err="1"/>
              <a:t>полиэтиологичным</a:t>
            </a:r>
            <a:r>
              <a:rPr lang="ru-RU" sz="2400" dirty="0"/>
              <a:t> синдромом. Среди основных факторов, имеющих наибольшее значение в развитии шока при травме, выделяют болевую </a:t>
            </a:r>
            <a:r>
              <a:rPr lang="ru-RU" sz="2400" dirty="0" err="1"/>
              <a:t>импульсацию</a:t>
            </a:r>
            <a:r>
              <a:rPr lang="ru-RU" sz="2400" dirty="0"/>
              <a:t>, кровопотерю, </a:t>
            </a:r>
            <a:r>
              <a:rPr lang="ru-RU" sz="2400" dirty="0" err="1"/>
              <a:t>эндотоксикоз</a:t>
            </a:r>
            <a:r>
              <a:rPr lang="ru-RU" sz="2400" dirty="0"/>
              <a:t>. В каждом конкретном случае может быть преобладание одного или нескольких из перечисленных факторов, что во многом определяется характером повреждений</a:t>
            </a:r>
          </a:p>
        </p:txBody>
      </p:sp>
    </p:spTree>
    <p:extLst>
      <p:ext uri="{BB962C8B-B14F-4D97-AF65-F5344CB8AC3E}">
        <p14:creationId xmlns:p14="http://schemas.microsoft.com/office/powerpoint/2010/main" val="7510099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5712" y="693493"/>
            <a:ext cx="1069375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Клиническая картина</a:t>
            </a:r>
          </a:p>
          <a:p>
            <a:r>
              <a:rPr lang="ru-RU" sz="2400" dirty="0"/>
              <a:t>В клиническом течении травматического шока различают две фазы: </a:t>
            </a:r>
            <a:r>
              <a:rPr lang="ru-RU" sz="2400" dirty="0" err="1"/>
              <a:t>эректильную</a:t>
            </a:r>
            <a:r>
              <a:rPr lang="ru-RU" sz="2400" dirty="0"/>
              <a:t> и торпидную.</a:t>
            </a:r>
          </a:p>
          <a:p>
            <a:r>
              <a:rPr lang="ru-RU" sz="2400" b="1" dirty="0" err="1"/>
              <a:t>Эректильная</a:t>
            </a:r>
            <a:r>
              <a:rPr lang="ru-RU" sz="2400" b="1" dirty="0"/>
              <a:t> фаза </a:t>
            </a:r>
            <a:r>
              <a:rPr lang="ru-RU" sz="2400" dirty="0"/>
              <a:t>очень короткая, она наступает непосредственно после травмы и характеризуется напряжением симпатоадреналовой системы. Её наблюдают не чаще, чем в 15% случаев. Эта фаза проявляется прежде всего тем, что кожные покровы и видимые слизистые оболочки становятся бледными, пульс частым, АД при этом нормальное или несколько повышено, больной сильно возбуждён. Резкое моторное или двигательное возбуждение выражается в громких бессвязных криках, немотивированных движениях, пациент вскакивает с места, при этом наносит себе иногда непоправимый вред, не ощущает боли, лицо красное, напряжено, зрачки расширены. Состояние несколько напоминает состояние алкогольного </a:t>
            </a:r>
            <a:r>
              <a:rPr lang="ru-RU" sz="2400" dirty="0" smtClean="0"/>
              <a:t>опьянения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708561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7075" y="687156"/>
            <a:ext cx="1061648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Торпидная фаза </a:t>
            </a:r>
            <a:r>
              <a:rPr lang="ru-RU" sz="2400" dirty="0"/>
              <a:t>наступает позже и выявляется в подавляющем большинстве случаев. Она проявляется общей заторможённостью, снижением реакции на раздражители, вялостью, апатией, понижением рефлексов, угнетением функций ЦНС при сохранении сознания. Отмечается резкое ухудшение деятельности сердечно-сосудистой системы: бледность, частый и малый пульс, глухость сердечных тонов и прогрессирующее снижение АД, что является ведущим симптомом шока. Понижается температура тела. Снижаются венозное давление и скорость кровотока. Наступает сгущение крови. Нарушаются функции всех органов и систем, изменяется обмен веществ. Недостаточность функций почек проявляется олиго или анурией. На фоне нарушения микроциркуляции нарастают гипоксемия и гипоксия </a:t>
            </a:r>
            <a:r>
              <a:rPr lang="ru-RU" sz="2400" dirty="0" smtClean="0"/>
              <a:t>тканей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28203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2834" y="683782"/>
            <a:ext cx="106422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Первая помощь</a:t>
            </a:r>
          </a:p>
          <a:p>
            <a:r>
              <a:rPr lang="ru-RU" sz="2400" dirty="0"/>
              <a:t>Наиболее важные мероприятия первой помощи при травматическом шоке:</a:t>
            </a:r>
          </a:p>
          <a:p>
            <a:r>
              <a:rPr lang="ru-RU" sz="2400" dirty="0" smtClean="0"/>
              <a:t>1. Устранение </a:t>
            </a:r>
            <a:r>
              <a:rPr lang="ru-RU" sz="2400" dirty="0"/>
              <a:t>асфиксии и налаживание адекватного </a:t>
            </a:r>
            <a:r>
              <a:rPr lang="ru-RU" sz="2400" dirty="0" smtClean="0"/>
              <a:t>дыхания</a:t>
            </a:r>
            <a:endParaRPr lang="ru-RU" sz="2400" dirty="0"/>
          </a:p>
          <a:p>
            <a:r>
              <a:rPr lang="ru-RU" sz="2400" dirty="0" smtClean="0"/>
              <a:t>2. Временная </a:t>
            </a:r>
            <a:r>
              <a:rPr lang="ru-RU" sz="2400" dirty="0"/>
              <a:t>остановка продолжающегося наружного </a:t>
            </a:r>
            <a:r>
              <a:rPr lang="ru-RU" sz="2400" dirty="0" smtClean="0"/>
              <a:t>кровотечения</a:t>
            </a:r>
            <a:endParaRPr lang="ru-RU" sz="2400" dirty="0"/>
          </a:p>
          <a:p>
            <a:r>
              <a:rPr lang="ru-RU" sz="2400" dirty="0" smtClean="0"/>
              <a:t>3</a:t>
            </a:r>
            <a:r>
              <a:rPr lang="ru-RU" sz="2400" dirty="0"/>
              <a:t>. Наложение асептической </a:t>
            </a:r>
            <a:r>
              <a:rPr lang="ru-RU" sz="2400" dirty="0" smtClean="0"/>
              <a:t>повязки </a:t>
            </a:r>
          </a:p>
          <a:p>
            <a:r>
              <a:rPr lang="ru-RU" sz="2400" dirty="0" smtClean="0"/>
              <a:t>4. </a:t>
            </a:r>
            <a:r>
              <a:rPr lang="ru-RU" sz="2400" dirty="0"/>
              <a:t>Транспортная </a:t>
            </a:r>
            <a:r>
              <a:rPr lang="ru-RU" sz="2400" dirty="0" smtClean="0"/>
              <a:t>иммобилизация</a:t>
            </a:r>
          </a:p>
          <a:p>
            <a:r>
              <a:rPr lang="ru-RU" sz="2400" dirty="0" smtClean="0"/>
              <a:t>5. Быстрая </a:t>
            </a:r>
            <a:r>
              <a:rPr lang="ru-RU" sz="2400" dirty="0"/>
              <a:t>и щадящая транспортировка в лечебное </a:t>
            </a:r>
            <a:r>
              <a:rPr lang="ru-RU" sz="2400" dirty="0" smtClean="0"/>
              <a:t>учреждение</a:t>
            </a:r>
          </a:p>
          <a:p>
            <a:endParaRPr lang="ru-RU" sz="2400" dirty="0"/>
          </a:p>
          <a:p>
            <a:r>
              <a:rPr lang="ru-RU" sz="2400" dirty="0" smtClean="0"/>
              <a:t>При </a:t>
            </a:r>
            <a:r>
              <a:rPr lang="ru-RU" sz="2400" dirty="0"/>
              <a:t>нарушении дыхания следует очистить полость рта и верхние дыхательные пути. В случае отсутствия адекватного самостоятельного дыхания у пострадавшего необходимо проводить вспомогательное или искусственное дыхание, включая введение </a:t>
            </a:r>
            <a:r>
              <a:rPr lang="ru-RU" sz="2400" dirty="0" smtClean="0"/>
              <a:t>воздуховода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79768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84349" y="763690"/>
            <a:ext cx="1043618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Механизм возникновения</a:t>
            </a:r>
            <a:endParaRPr lang="ru-RU" sz="2400" dirty="0">
              <a:ea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Ушиб чаще всего является следствием падения с небольшой высоты или удара, нанесённого тупым предметом, обладающим малой кинетической энергией.</a:t>
            </a:r>
            <a:endParaRPr lang="ru-RU" sz="2400" dirty="0">
              <a:ea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</a:rPr>
              <a:t>Тяжесть ушиба определяется как характером травмирующего предмета (его массой, скоростью, точкой приложения и направлением действия силы), так и видом тканей, на которые пришлось воздействие (кожа, подкожная клетчатка, мышечная ткань, паренхима внутренних органов), а также их функциональным состоянием (кровенаполнение, сокращение, тонус и пр</a:t>
            </a:r>
            <a:r>
              <a:rPr lang="ru-RU" sz="2400" dirty="0" smtClean="0">
                <a:solidFill>
                  <a:srgbClr val="000000"/>
                </a:solidFill>
                <a:ea typeface="Calibri" panose="020F0502020204030204" pitchFamily="34" charset="0"/>
              </a:rPr>
              <a:t>.)</a:t>
            </a:r>
          </a:p>
          <a:p>
            <a:endParaRPr lang="ru-RU" sz="2400" dirty="0" smtClean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252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2833" y="819319"/>
            <a:ext cx="105649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При наличии продолжающегося наружного кровотечения – остановка временными способами.</a:t>
            </a:r>
          </a:p>
          <a:p>
            <a:r>
              <a:rPr lang="ru-RU" sz="2400" dirty="0" smtClean="0"/>
              <a:t>После </a:t>
            </a:r>
            <a:r>
              <a:rPr lang="ru-RU" sz="2400" dirty="0"/>
              <a:t>наложения на рану асептической повязки осуществляют транспортную иммобилизацию повреждённых сегментов, причём все эти мероприятия можно производить по ходу транспортировки пострадавшего в стационар</a:t>
            </a:r>
          </a:p>
        </p:txBody>
      </p:sp>
    </p:spTree>
    <p:extLst>
      <p:ext uri="{BB962C8B-B14F-4D97-AF65-F5344CB8AC3E}">
        <p14:creationId xmlns:p14="http://schemas.microsoft.com/office/powerpoint/2010/main" val="1139619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8592" y="793974"/>
            <a:ext cx="1047481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Диагностика</a:t>
            </a:r>
          </a:p>
          <a:p>
            <a:r>
              <a:rPr lang="ru-RU" sz="2400" dirty="0"/>
              <a:t>Основные клинические проявления ушиба - боль, припухлость, гематома и нарушение функций поврежденного органа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Боль возникает сразу в момент получения травмы и может быть весьма значительной, что связано с повреждением большого количества болевых рецепторов в зоне поражения. </a:t>
            </a:r>
          </a:p>
          <a:p>
            <a:r>
              <a:rPr lang="ru-RU" sz="2400" dirty="0"/>
              <a:t>Практически сразу становится заметной припухлость, болезненная при пальпации, без чётких границ переходящая в неповреждённые ткани. Припухлость нарастает в течение нескольких часов (до конца первых суток), что связано с развитием травматического отёка и воспалительных </a:t>
            </a:r>
            <a:r>
              <a:rPr lang="ru-RU" sz="2400" dirty="0" smtClean="0"/>
              <a:t>изменений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216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8742" y="767598"/>
            <a:ext cx="1034602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Время проявления</a:t>
            </a:r>
            <a:r>
              <a:rPr lang="ru-RU" sz="2400" b="1" dirty="0"/>
              <a:t> гематомы </a:t>
            </a:r>
            <a:r>
              <a:rPr lang="ru-RU" sz="2400" dirty="0"/>
              <a:t>зависит от её локализации и объёма. При ушибе кожи и подкожной клетчатки гематома образуется практически сразу, чаще всего за счёт пропитывания кровью </a:t>
            </a:r>
            <a:r>
              <a:rPr lang="ru-RU" sz="2400" dirty="0" smtClean="0"/>
              <a:t>тканей. </a:t>
            </a:r>
            <a:r>
              <a:rPr lang="ru-RU" sz="2400" dirty="0"/>
              <a:t>При повреждении более крупных сосудов кровь может скапливаться в подкожной клетчатке, ушибленных мышцах, межмышечных и </a:t>
            </a:r>
            <a:r>
              <a:rPr lang="ru-RU" sz="2400" dirty="0" err="1"/>
              <a:t>межфасциальных</a:t>
            </a:r>
            <a:r>
              <a:rPr lang="ru-RU" sz="2400" dirty="0"/>
              <a:t> пространствах. При более глубоком расположении гематома может проявиться снаружи в виде кровоподтека лишь на 2-3-и сутки. Цвет кровоподтёка подвергается изменениям во времени в связи с распадом гемоглобина.</a:t>
            </a:r>
          </a:p>
          <a:p>
            <a:r>
              <a:rPr lang="ru-RU" sz="2400" b="1" dirty="0"/>
              <a:t>Нарушение функций </a:t>
            </a:r>
            <a:r>
              <a:rPr lang="ru-RU" sz="2400" dirty="0"/>
              <a:t>при ушибе происходит обычно не сразу, а по мере нарастания гематомы и отёка. При этом возникает ограничение активных движений, что связано с выраженным болевым синдромом. Пассивные движения чаще всего сохранены, хотя тоже весьма </a:t>
            </a:r>
            <a:r>
              <a:rPr lang="ru-RU" sz="2400" dirty="0" smtClean="0"/>
              <a:t>болезненны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4607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5864" y="854995"/>
            <a:ext cx="103975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Разрывом</a:t>
            </a:r>
            <a:r>
              <a:rPr lang="ru-RU" sz="2400" dirty="0"/>
              <a:t> (</a:t>
            </a:r>
            <a:r>
              <a:rPr lang="ru-RU" sz="2400" dirty="0" err="1"/>
              <a:t>ruptura</a:t>
            </a:r>
            <a:r>
              <a:rPr lang="ru-RU" sz="2400" dirty="0"/>
              <a:t>) называют закрытое повреждение тканей или внутренних органов с нарушением их анатомической целостности.</a:t>
            </a:r>
          </a:p>
          <a:p>
            <a:r>
              <a:rPr lang="ru-RU" sz="2400" dirty="0"/>
              <a:t>Механизм возникновения разрывов связан с внезапным сильным движением или сокращением мышц превосходящем барьер их эластичности, что приводит к нарушению их </a:t>
            </a:r>
            <a:r>
              <a:rPr lang="ru-RU" sz="2400" dirty="0" smtClean="0"/>
              <a:t>целостности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9353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8642" y="767185"/>
            <a:ext cx="1044476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Разрыв связок</a:t>
            </a:r>
          </a:p>
          <a:p>
            <a:r>
              <a:rPr lang="ru-RU" sz="2000" dirty="0"/>
              <a:t>Разрыв связок может быть как самостоятельным повреждением, так и сопровождать более серьёзные повреждения (вывих или перелом).</a:t>
            </a:r>
          </a:p>
          <a:p>
            <a:r>
              <a:rPr lang="ru-RU" sz="2000" dirty="0"/>
              <a:t> При первой степени происходит разрыв отдельных волокон, при второй - частичный разрыв связки, при третьей - полный разрыв или отрыв связки у места её прикрепления, а иногда и с </a:t>
            </a:r>
            <a:r>
              <a:rPr lang="ru-RU" sz="2000" dirty="0" smtClean="0"/>
              <a:t>участком </a:t>
            </a:r>
            <a:r>
              <a:rPr lang="ru-RU" sz="2000" dirty="0"/>
              <a:t>кости.</a:t>
            </a:r>
          </a:p>
          <a:p>
            <a:r>
              <a:rPr lang="ru-RU" sz="2000" dirty="0"/>
              <a:t>Разрывы связок наиболее часто происходят в области </a:t>
            </a:r>
            <a:r>
              <a:rPr lang="ru-RU" sz="2000" dirty="0" smtClean="0"/>
              <a:t>голеностопных суставов</a:t>
            </a:r>
            <a:r>
              <a:rPr lang="ru-RU" sz="2000" dirty="0"/>
              <a:t>. При этом возникают боль, отёк и гематома, а также ограничение функций сустава. Разрывы связок коленного сустава часто сопровождаются развитием гемартроза (особенно при повреждении внутрисуставных крестообразных связок). Наличие крови в суставе выявляют с помощью симптома баллотирования надколенника. На рентгенограммах коленного сустава может отмечаться расширение межсуставной щели.</a:t>
            </a:r>
          </a:p>
          <a:p>
            <a:r>
              <a:rPr lang="ru-RU" sz="2000" dirty="0" smtClean="0"/>
              <a:t>Первая помощь при разрыве </a:t>
            </a:r>
            <a:r>
              <a:rPr lang="ru-RU" sz="2000" dirty="0"/>
              <a:t>связок в течение первых суток заключается в охлаждении и обеспечении покоя. </a:t>
            </a:r>
          </a:p>
        </p:txBody>
      </p:sp>
    </p:spTree>
    <p:extLst>
      <p:ext uri="{BB962C8B-B14F-4D97-AF65-F5344CB8AC3E}">
        <p14:creationId xmlns:p14="http://schemas.microsoft.com/office/powerpoint/2010/main" val="349353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2732" y="815532"/>
            <a:ext cx="1056067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Разрыв мышц</a:t>
            </a:r>
          </a:p>
          <a:p>
            <a:r>
              <a:rPr lang="ru-RU" sz="2000" dirty="0"/>
              <a:t>При повреждении пострадавший ощущает сильнейшую мгновенную боль, после чего появляются припухлость и гематома в зоне разрыва, а также практически полностью утрачиваются функции мышцы. Наиболее часто возникают разрывы четырёхглавой мышца бедра, икроножной мышцы, двуглавой мышцы плеча.</a:t>
            </a:r>
          </a:p>
          <a:p>
            <a:r>
              <a:rPr lang="ru-RU" sz="2000" dirty="0"/>
              <a:t>Различают полные и неполные разрывы мышц.</a:t>
            </a:r>
          </a:p>
          <a:p>
            <a:r>
              <a:rPr lang="ru-RU" sz="2000" dirty="0"/>
              <a:t>При неполном разрыве возникают гематома и выраженная болезненность в зоне повреждения. </a:t>
            </a:r>
            <a:endParaRPr lang="ru-RU" sz="2000" dirty="0" smtClean="0"/>
          </a:p>
          <a:p>
            <a:r>
              <a:rPr lang="ru-RU" sz="2000" dirty="0" smtClean="0"/>
              <a:t>Первая помощь состоит </a:t>
            </a:r>
            <a:r>
              <a:rPr lang="ru-RU" sz="2000" dirty="0"/>
              <a:t>в местном охлаждении зоны повреждения и наложение гипсовой лонгеты в положении расслабления </a:t>
            </a:r>
            <a:r>
              <a:rPr lang="ru-RU" sz="2000" dirty="0" smtClean="0"/>
              <a:t>мышцы.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3308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8591" y="822075"/>
            <a:ext cx="1048769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/>
              <a:t>Разрыв сухожилий</a:t>
            </a:r>
          </a:p>
          <a:p>
            <a:r>
              <a:rPr lang="ru-RU" sz="2200" dirty="0"/>
              <a:t>Разрыв сухожилия обычно наступает либо в месте его прикрепления к кости (отрыв), либо при переходе мышцы в сухожилие. Наиболее часто возникает разрыв сухожилий разгибателей пальцев кисти, ахиллова сухожилия, длинной головки двуглавой мышцы плеча.</a:t>
            </a:r>
          </a:p>
          <a:p>
            <a:r>
              <a:rPr lang="ru-RU" sz="2200" dirty="0"/>
              <a:t>При разрыве сухожилия больные жалуются на умеренную боль, при осмотре выявляют локальную болезненность и припухлость в области повреждённого сухожилия, характерно выпадение функций соответствующих мышц (сгибание или разгибание) при сохранении пассивных движений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09388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270</TotalTime>
  <Words>2191</Words>
  <Application>Microsoft Office PowerPoint</Application>
  <PresentationFormat>Произвольный</PresentationFormat>
  <Paragraphs>146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Ретро</vt:lpstr>
      <vt:lpstr>Закрытые повреждения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Закрытые повреждения</dc:title>
  <dc:creator>RePack by Diakov</dc:creator>
  <cp:lastModifiedBy>ADMIN</cp:lastModifiedBy>
  <cp:revision>21</cp:revision>
  <dcterms:created xsi:type="dcterms:W3CDTF">2019-02-24T05:33:08Z</dcterms:created>
  <dcterms:modified xsi:type="dcterms:W3CDTF">2022-01-25T07:48:29Z</dcterms:modified>
</cp:coreProperties>
</file>