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69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678" y="15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72205-4EEE-47BC-8AE8-1F4243DAAC8A}" type="datetimeFigureOut">
              <a:rPr lang="ru-RU" smtClean="0"/>
              <a:t>12.12.2021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2AE1-42F2-40C3-8EB7-9EF7919B5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1640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72205-4EEE-47BC-8AE8-1F4243DAAC8A}" type="datetimeFigureOut">
              <a:rPr lang="ru-RU" smtClean="0"/>
              <a:t>12.12.2021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2AE1-42F2-40C3-8EB7-9EF7919B5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0986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72205-4EEE-47BC-8AE8-1F4243DAAC8A}" type="datetimeFigureOut">
              <a:rPr lang="ru-RU" smtClean="0"/>
              <a:t>12.12.2021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2AE1-42F2-40C3-8EB7-9EF7919B5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932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72205-4EEE-47BC-8AE8-1F4243DAAC8A}" type="datetimeFigureOut">
              <a:rPr lang="ru-RU" smtClean="0"/>
              <a:t>12.12.2021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2AE1-42F2-40C3-8EB7-9EF7919B5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3461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72205-4EEE-47BC-8AE8-1F4243DAAC8A}" type="datetimeFigureOut">
              <a:rPr lang="ru-RU" smtClean="0"/>
              <a:t>12.12.2021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2AE1-42F2-40C3-8EB7-9EF7919B5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9708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72205-4EEE-47BC-8AE8-1F4243DAAC8A}" type="datetimeFigureOut">
              <a:rPr lang="ru-RU" smtClean="0"/>
              <a:t>12.12.2021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2AE1-42F2-40C3-8EB7-9EF7919B5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8562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72205-4EEE-47BC-8AE8-1F4243DAAC8A}" type="datetimeFigureOut">
              <a:rPr lang="ru-RU" smtClean="0"/>
              <a:t>12.12.2021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2AE1-42F2-40C3-8EB7-9EF7919B5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6050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72205-4EEE-47BC-8AE8-1F4243DAAC8A}" type="datetimeFigureOut">
              <a:rPr lang="ru-RU" smtClean="0"/>
              <a:t>12.12.2021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2AE1-42F2-40C3-8EB7-9EF7919B5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5080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72205-4EEE-47BC-8AE8-1F4243DAAC8A}" type="datetimeFigureOut">
              <a:rPr lang="ru-RU" smtClean="0"/>
              <a:t>12.12.2021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2AE1-42F2-40C3-8EB7-9EF7919B5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2370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72205-4EEE-47BC-8AE8-1F4243DAAC8A}" type="datetimeFigureOut">
              <a:rPr lang="ru-RU" smtClean="0"/>
              <a:t>12.12.2021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2AE1-42F2-40C3-8EB7-9EF7919B5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8216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72205-4EEE-47BC-8AE8-1F4243DAAC8A}" type="datetimeFigureOut">
              <a:rPr lang="ru-RU" smtClean="0"/>
              <a:t>12.12.2021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2AE1-42F2-40C3-8EB7-9EF7919B5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7071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3">
                <a:lumMod val="20000"/>
                <a:lumOff val="80000"/>
              </a:schemeClr>
            </a:gs>
            <a:gs pos="0">
              <a:schemeClr val="accent3">
                <a:lumMod val="60000"/>
                <a:lumOff val="4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F72205-4EEE-47BC-8AE8-1F4243DAAC8A}" type="datetimeFigureOut">
              <a:rPr lang="ru-RU" smtClean="0"/>
              <a:t>12.12.2021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AE2AE1-42F2-40C3-8EB7-9EF7919B5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3235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3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38.png"/><Relationship Id="rId7" Type="http://schemas.openxmlformats.org/officeDocument/2006/relationships/image" Target="../media/image49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hdphoto" Target="../media/hdphoto3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4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8.png"/><Relationship Id="rId7" Type="http://schemas.microsoft.com/office/2007/relationships/hdphoto" Target="../media/hdphoto6.wdp"/><Relationship Id="rId12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412776"/>
            <a:ext cx="7772400" cy="1470025"/>
          </a:xfrm>
        </p:spPr>
        <p:txBody>
          <a:bodyPr/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УРОСТОМА:</a:t>
            </a:r>
            <a:br>
              <a:rPr lang="ru-RU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принципы замены и ухода</a:t>
            </a:r>
            <a:endParaRPr lang="ru-RU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53716" y="0"/>
            <a:ext cx="7344816" cy="764704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tx1"/>
                </a:solidFill>
              </a:rPr>
              <a:t>Министерство Здравоохранения Иркутской области</a:t>
            </a:r>
          </a:p>
          <a:p>
            <a:r>
              <a:rPr lang="ru-RU" sz="2400" dirty="0" smtClean="0">
                <a:solidFill>
                  <a:schemeClr val="tx1"/>
                </a:solidFill>
              </a:rPr>
              <a:t>ОГБПОУ «Иркутский базовый медицинский колледж»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6012160" y="4027376"/>
            <a:ext cx="2939132" cy="7647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2800" dirty="0" smtClean="0">
                <a:solidFill>
                  <a:schemeClr val="tx1"/>
                </a:solidFill>
              </a:rPr>
              <a:t>В.Ю. </a:t>
            </a:r>
            <a:r>
              <a:rPr lang="ru-RU" sz="2800" dirty="0" err="1" smtClean="0">
                <a:solidFill>
                  <a:schemeClr val="tx1"/>
                </a:solidFill>
              </a:rPr>
              <a:t>Малмалаев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3203848" y="6093296"/>
            <a:ext cx="2939132" cy="7647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 smtClean="0">
                <a:solidFill>
                  <a:schemeClr val="tx1"/>
                </a:solidFill>
              </a:rPr>
              <a:t>Иркутск, 2021 г.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52" y="2969118"/>
            <a:ext cx="4320480" cy="2881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7006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2" t="553" r="11461" b="6321"/>
          <a:stretch/>
        </p:blipFill>
        <p:spPr bwMode="auto">
          <a:xfrm>
            <a:off x="904753" y="1816100"/>
            <a:ext cx="2121618" cy="2374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6956" y="-99392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</a:rPr>
              <a:t>Выполнение процедуры: </a:t>
            </a:r>
            <a:endParaRPr lang="ru-RU" sz="32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AutoShape 2" descr="https://apatronage.ru/wp-content/uploads/2016/01/12141480A_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Объект 2"/>
          <p:cNvSpPr txBox="1">
            <a:spLocks/>
          </p:cNvSpPr>
          <p:nvPr/>
        </p:nvSpPr>
        <p:spPr>
          <a:xfrm>
            <a:off x="3491880" y="6530723"/>
            <a:ext cx="2160240" cy="3272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 smtClean="0"/>
              <a:t>[</a:t>
            </a:r>
            <a:r>
              <a:rPr lang="ru-RU" sz="1400" dirty="0" smtClean="0"/>
              <a:t>ГОСТ Р 52623.3 - 2015</a:t>
            </a:r>
            <a:r>
              <a:rPr lang="en-US" sz="1400" dirty="0" smtClean="0"/>
              <a:t>]</a:t>
            </a:r>
            <a:endParaRPr lang="ru-RU" sz="1400" dirty="0"/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0" y="476672"/>
            <a:ext cx="6876256" cy="953445"/>
          </a:xfrm>
          <a:prstGeom prst="rect">
            <a:avLst/>
          </a:prstGeom>
          <a:solidFill>
            <a:schemeClr val="accent3">
              <a:lumMod val="50000"/>
            </a:scheme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rgbClr val="FFFF00"/>
                </a:solidFill>
              </a:rPr>
              <a:t>Удалить старый </a:t>
            </a:r>
            <a:r>
              <a:rPr lang="ru-RU" sz="2400" dirty="0" err="1" smtClean="0">
                <a:solidFill>
                  <a:srgbClr val="FFFF00"/>
                </a:solidFill>
              </a:rPr>
              <a:t>уроприемник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4" name="AutoShape 2" descr="https://fsd.multiurok.ru/html/2020/04/06/s_5e8b79b2db7ea/img13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5" descr="https://sobinam.ru/wp-content/uploads/2020/03/moet-ruki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43" y="2325670"/>
            <a:ext cx="2184177" cy="4507178"/>
          </a:xfrm>
          <a:prstGeom prst="rect">
            <a:avLst/>
          </a:prstGeom>
        </p:spPr>
      </p:pic>
      <p:pic>
        <p:nvPicPr>
          <p:cNvPr id="2050" name="Picture 2" descr="http://uroprezervativ.info/wp-content/uploads/2019/05/%D1%83%D1%80%D0%BE%D1%81%D1%82%D0%BE%D0%BC%D0%B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986" y="476672"/>
            <a:ext cx="4540501" cy="3716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987" y="3501008"/>
            <a:ext cx="2456266" cy="2770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282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2.59259E-6 L 0.43542 0.1368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71" y="682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2" t="553" r="11461" b="6321"/>
          <a:stretch/>
        </p:blipFill>
        <p:spPr bwMode="auto">
          <a:xfrm>
            <a:off x="904753" y="1816100"/>
            <a:ext cx="2121618" cy="2374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4238188"/>
            <a:ext cx="3001508" cy="19598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6956" y="-99392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</a:rPr>
              <a:t>Выполнение процедуры: </a:t>
            </a:r>
            <a:endParaRPr lang="ru-RU" sz="32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AutoShape 2" descr="https://apatronage.ru/wp-content/uploads/2016/01/12141480A_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Объект 2"/>
          <p:cNvSpPr txBox="1">
            <a:spLocks/>
          </p:cNvSpPr>
          <p:nvPr/>
        </p:nvSpPr>
        <p:spPr>
          <a:xfrm>
            <a:off x="3491880" y="6530723"/>
            <a:ext cx="2160240" cy="3272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 smtClean="0"/>
              <a:t>[</a:t>
            </a:r>
            <a:r>
              <a:rPr lang="ru-RU" sz="1400" dirty="0" smtClean="0"/>
              <a:t>ГОСТ Р 52623.3 - 2015</a:t>
            </a:r>
            <a:r>
              <a:rPr lang="en-US" sz="1400" dirty="0" smtClean="0"/>
              <a:t>]</a:t>
            </a:r>
            <a:endParaRPr lang="ru-RU" sz="1400" dirty="0"/>
          </a:p>
        </p:txBody>
      </p:sp>
      <p:sp>
        <p:nvSpPr>
          <p:cNvPr id="4" name="AutoShape 2" descr="https://fsd.multiurok.ru/html/2020/04/06/s_5e8b79b2db7ea/img13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5" descr="https://sobinam.ru/wp-content/uploads/2020/03/moet-ruki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789" y="1700808"/>
            <a:ext cx="1503441" cy="14228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406" y="1589334"/>
            <a:ext cx="1503441" cy="14228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Объект 2"/>
          <p:cNvSpPr txBox="1">
            <a:spLocks/>
          </p:cNvSpPr>
          <p:nvPr/>
        </p:nvSpPr>
        <p:spPr>
          <a:xfrm>
            <a:off x="0" y="476672"/>
            <a:ext cx="6876256" cy="953445"/>
          </a:xfrm>
          <a:prstGeom prst="rect">
            <a:avLst/>
          </a:prstGeom>
          <a:solidFill>
            <a:schemeClr val="accent3">
              <a:lumMod val="50000"/>
            </a:scheme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rgbClr val="FFFF00"/>
                </a:solidFill>
              </a:rPr>
              <a:t>Промыть кожу водой с мылом (гелем), осушить</a:t>
            </a:r>
            <a:endParaRPr lang="ru-RU" sz="2400" dirty="0">
              <a:solidFill>
                <a:srgbClr val="FFFF0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1700808"/>
            <a:ext cx="744404" cy="21861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494721"/>
            <a:ext cx="2095401" cy="236327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638" y="1268760"/>
            <a:ext cx="1503441" cy="14228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139" y="3356992"/>
            <a:ext cx="1160906" cy="26908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66884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5.18519E-6 C -0.01059 0.00346 -0.0217 0.00647 -0.03194 0.0111 C -0.03854 0.0199 -0.05799 0.0368 -0.06667 0.04073 C -0.07622 0.05346 -0.08594 0.06573 -0.09583 0.07777 C -0.10851 0.09305 -0.10052 0.08911 -0.11111 0.09258 C -0.11753 0.10555 -0.1276 0.11388 -0.13611 0.12407 C -0.14757 0.13749 -0.15764 0.15254 -0.16667 0.16851 C -0.17135 0.17684 -0.16979 0.17152 -0.175 0.17777 C -0.17934 0.18309 -0.18333 0.18888 -0.1875 0.19444 C -0.19097 0.19907 -0.19236 0.20647 -0.19583 0.2111 C -0.19948 0.21596 -0.20122 0.22383 -0.20556 0.22777 C -0.21302 0.23448 -0.20851 0.22985 -0.21806 0.24258 C -0.21927 0.2442 -0.21962 0.24675 -0.22083 0.24814 C -0.2224 0.24999 -0.22465 0.25045 -0.22639 0.25184 C -0.24236 0.26388 -0.21753 0.24582 -0.23472 0.2611 C -0.23594 0.26226 -0.24375 0.26457 -0.24444 0.26481 C -0.25885 0.26411 -0.27326 0.26457 -0.2875 0.26295 C -0.29045 0.26272 -0.29583 0.25925 -0.29583 0.25925 C -0.30087 0.23888 -0.29288 0.26967 -0.3 0.24814 C -0.30347 0.23795 -0.30434 0.22707 -0.30694 0.21666 C -0.30972 0.19027 -0.31215 0.17291 -0.29583 0.1574 C -0.28872 0.15045 -0.27934 0.14513 -0.27083 0.14258 C -0.26719 0.14143 -0.25972 0.13888 -0.25972 0.13888 C -0.24913 0.13957 -0.23837 0.13911 -0.22778 0.14073 C -0.22222 0.14166 -0.21528 0.15555 -0.21528 0.15555 C -0.21372 0.16157 -0.20833 0.17221 -0.20833 0.17221 C -0.20747 0.17661 -0.20556 0.18078 -0.20556 0.18518 C -0.20556 0.19513 -0.20608 0.2368 -0.21667 0.24629 C -0.22465 0.25346 -0.23247 0.26064 -0.24167 0.26481 C -0.23872 0.25277 -0.24288 0.26457 -0.23611 0.2574 C -0.23472 0.25601 -0.23455 0.25323 -0.23333 0.25184 C -0.22812 0.24559 -0.22083 0.23911 -0.21528 0.23332 C -0.21267 0.23055 -0.20972 0.22846 -0.20694 0.22592 C -0.20556 0.22476 -0.20278 0.22221 -0.20278 0.22221 C -0.19601 0.20856 -0.18385 0.19791 -0.17361 0.18888 C -0.17083 0.178 -0.17431 0.18795 -0.16806 0.17962 C -0.1599 0.16874 -0.15295 0.15647 -0.14444 0.14629 C -0.1401 0.14096 -0.13681 0.13402 -0.13194 0.12962 C -0.12917 0.12707 -0.12361 0.12221 -0.12361 0.12221 C -0.11997 0.11481 -0.11372 0.10925 -0.10833 0.10369 C -0.10573 0.10092 -0.10278 0.09883 -0.1 0.09629 C -0.09861 0.09513 -0.09583 0.09258 -0.09583 0.09258 C -0.09253 0.0861 -0.09028 0.08402 -0.08472 0.08147 C -0.075 0.06851 -0.07986 0.07268 -0.07083 0.06666 C -0.06667 0.05832 -0.06181 0.05184 -0.05556 0.04629 C -0.05469 0.04444 -0.05399 0.04235 -0.05278 0.04073 C -0.05156 0.03911 -0.04965 0.03865 -0.04861 0.03703 C -0.03941 0.02314 -0.0474 0.02777 -0.03889 0.02407 C -0.03437 0.01805 -0.02847 0.01388 -0.02222 0.0111 C -0.01892 0.00462 -0.00538 -0.00718 4.44444E-6 -5.18519E-6 Z " pathEditMode="relative" ptsTypes="ffffffffffffffffffffffffffffffffffffffffffffffffff">
                                      <p:cBhvr>
                                        <p:cTn id="6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5.55556E-6 C -0.00226 -0.01876 -0.01181 -0.04677 -0.025 -0.05556 C -0.03073 -0.0669 -0.03611 -0.07871 -0.04306 -0.0889 C -0.04705 -0.09491 -0.05278 -0.09977 -0.05556 -0.10741 C -0.05764 -0.11274 -0.05834 -0.1213 -0.06111 -0.12593 C -0.06354 -0.1301 -0.06945 -0.13704 -0.06945 -0.13704 C -0.07188 -0.15001 -0.07969 -0.15857 -0.08611 -0.16852 C -0.09497 -0.18241 -0.10278 -0.1963 -0.1125 -0.20927 C -0.11927 -0.21829 -0.13681 -0.22292 -0.14584 -0.22593 C -0.16389 -0.22524 -0.18195 -0.22524 -0.2 -0.22408 C -0.21181 -0.22339 -0.19115 -0.21575 -0.18889 -0.21482 C -0.17743 -0.21042 -0.17604 -0.21251 -0.15834 -0.21112 C -0.15018 -0.20741 -0.13785 -0.20649 -0.13056 -0.20001 C -0.12917 -0.19885 -0.12795 -0.19723 -0.12639 -0.1963 C -0.11198 -0.18797 -0.09653 -0.18589 -0.08334 -0.17408 C -0.07535 -0.15811 -0.08594 -0.17686 -0.07639 -0.16667 C -0.075 -0.16528 -0.07483 -0.16274 -0.07361 -0.16112 C -0.0724 -0.1595 -0.07066 -0.1588 -0.06945 -0.15741 C -0.06372 -0.15116 -0.06164 -0.1426 -0.05556 -0.13704 C -0.05226 -0.12385 -0.05695 -0.1389 -0.05 -0.12778 C -0.04861 -0.1257 -0.04844 -0.12269 -0.04723 -0.12038 C -0.04427 -0.11482 -0.04028 -0.10927 -0.03611 -0.10556 C -0.0342 -0.10186 -0.0316 -0.09862 -0.03056 -0.09445 C -0.03004 -0.0926 -0.02986 -0.09075 -0.02917 -0.0889 C -0.02552 -0.07917 -0.02726 -0.08727 -0.02223 -0.07778 C -0.02101 -0.07547 -0.02049 -0.07269 -0.01945 -0.07038 C -0.01684 -0.06459 -0.01007 -0.0551 -0.00834 -0.04815 C -0.00712 -0.04306 -0.00521 -0.03102 -0.00278 -0.02593 C 0.00069 -0.01899 0.00225 -0.01158 0.00416 -0.00371 C 0.00468 -0.00163 0.00139 -0.00116 2.22222E-6 -5.55556E-6 Z " pathEditMode="relative" ptsTypes="ffffffffffffffffffffffffffffff">
                                      <p:cBhvr>
                                        <p:cTn id="10" dur="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0" presetClass="pat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77778E-7 -1.48148E-6 C -0.00347 0.02292 -0.00764 0.0456 -0.01111 0.06852 C -0.01337 0.08356 -0.0158 0.10185 -0.02222 0.11481 C -0.02483 0.12893 -0.02778 0.13032 -0.03333 0.14259 C -0.03594 0.14861 -0.04028 0.16111 -0.04028 0.16111 C -0.0408 0.16412 -0.04063 0.16759 -0.04167 0.17037 C -0.04254 0.17268 -0.04514 0.17361 -0.04583 0.17592 C -0.0474 0.18055 -0.04722 0.18611 -0.04861 0.19074 C -0.05243 0.20324 -0.05556 0.21667 -0.06111 0.22778 C -0.0625 0.23518 -0.06354 0.24005 -0.06667 0.2463 C -0.0691 0.25903 -0.07379 0.26967 -0.07778 0.28148 C -0.0809 0.2912 -0.08177 0.30046 -0.08629 0.30926 C -0.08854 0.32245 -0.09271 0.33426 -0.09722 0.3463 C -0.09948 0.35231 -0.10052 0.3588 -0.10278 0.36481 C -0.10538 0.37176 -0.10504 0.37847 -0.10833 0.38518 C -0.11094 0.4125 -0.11563 0.44051 -0.12222 0.46667 C -0.125 0.45579 -0.12396 0.44375 -0.12778 0.43333 C -0.13125 0.4243 -0.13837 0.41713 -0.14306 0.40926 C -0.14792 0.40139 -0.15052 0.39282 -0.15695 0.38704 C -0.16198 0.37685 -0.17014 0.36944 -0.175 0.35926 C -0.17847 0.35208 -0.17934 0.34514 -0.18333 0.33889 C -0.19479 0.3206 -0.18073 0.34421 -0.19167 0.32963 C -0.20174 0.3162 -0.20886 0.30509 -0.22222 0.2963 C -0.22587 0.28889 -0.22899 0.2875 -0.23472 0.28333 C -0.24132 0.27847 -0.24688 0.27176 -0.25417 0.26852 C -0.25903 0.26366 -0.26111 0.2581 -0.26667 0.25555 C -0.27292 0.24722 -0.28611 0.23518 -0.29445 0.23148 C -0.30052 0.22546 -0.30712 0.21944 -0.31389 0.21481 C -0.31997 0.21065 -0.32813 0.20995 -0.33472 0.20741 C -0.34722 0.20231 -0.35938 0.19722 -0.37222 0.19444 C -0.37899 0.19005 -0.38594 0.18842 -0.39306 0.18518 C -0.42014 0.17315 -0.44618 0.17014 -0.475 0.16852 C -0.4816 0.16551 -0.48142 0.16018 -0.48333 0.15185 C -0.4842 0.14815 -0.48524 0.14444 -0.48611 0.14074 C -0.48663 0.13889 -0.4875 0.13518 -0.4875 0.13518 C -0.48681 0.12546 -0.48837 0.11782 -0.48333 0.11111 C -0.48004 0.10671 -0.475 0.10555 -0.47083 0.1037 C -0.46302 0.10023 -0.45625 0.09421 -0.44861 0.09074 C -0.4408 0.09143 -0.43281 0.09143 -0.425 0.09259 C -0.41823 0.09352 -0.41354 0.10278 -0.40833 0.10741 C -0.40573 0.1125 -0.40538 0.11898 -0.40278 0.12407 C -0.39826 0.1331 -0.39636 0.14329 -0.39445 0.1537 C -0.39549 0.17268 -0.39497 0.17546 -0.4 0.18889 C -0.40226 0.19467 -0.41111 0.20185 -0.41111 0.20185 C -0.41806 0.21574 -0.43958 0.22384 -0.45139 0.22778 C -0.46493 0.22662 -0.48247 0.22917 -0.49445 0.21852 C -0.49879 0.20972 -0.4967 0.21505 -0.5 0.20185 C -0.50052 0.2 -0.50139 0.1963 -0.50139 0.1963 C -0.50087 0.18773 -0.50243 0.17847 -0.5 0.17037 C -0.49879 0.1662 -0.49167 0.16296 -0.49167 0.16296 C -0.48004 0.16366 -0.4684 0.16342 -0.45695 0.16481 C -0.45052 0.16574 -0.4441 0.17222 -0.4375 0.17222 L -0.42778 0.15741 L -0.4375 0.16296 " pathEditMode="relative" ptsTypes="fffffffffffffffffffffffffffffffffffffffffffffffffffAAA">
                                      <p:cBhvr>
                                        <p:cTn id="13" dur="4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500"/>
                            </p:stCondLst>
                            <p:childTnLst>
                              <p:par>
                                <p:cTn id="1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375 0.16296 L -0.43542 0.5578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1974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83333E-6 -2.22222E-6 C -0.0066 0.01319 -0.00313 0.00787 -0.00973 0.01667 C -0.01147 0.02338 -0.01372 0.02917 -0.01667 0.03518 C -0.01893 0.04699 -0.02518 0.0544 -0.02917 0.06481 C -0.03438 0.0787 -0.04029 0.09329 -0.04723 0.10555 C -0.04983 0.11597 -0.05574 0.12384 -0.05973 0.13333 C -0.06633 0.14907 -0.07206 0.16551 -0.08056 0.17963 C -0.08334 0.19097 -0.09046 0.20231 -0.09445 0.21296 C -0.09601 0.21736 -0.09983 0.21967 -0.1014 0.22407 C -0.10539 0.23472 -0.10956 0.24491 -0.1139 0.25555 C -0.1172 0.26366 -0.11789 0.27014 -0.12223 0.27778 C -0.12553 0.29491 -0.13056 0.31088 -0.13473 0.32778 C -0.13751 0.33912 -0.13751 0.35162 -0.14029 0.36296 C -0.14167 0.37731 -0.14393 0.39143 -0.14584 0.40555 C -0.14671 0.4125 -0.15001 0.42592 -0.15001 0.42592 C -0.15261 0.41551 -0.15435 0.40486 -0.15695 0.39444 C -0.16147 0.37662 -0.17449 0.36042 -0.18334 0.3463 C -0.18872 0.33773 -0.19445 0.32662 -0.2014 0.32037 C -0.20556 0.30903 -0.21424 0.29977 -0.22223 0.29259 C -0.2297 0.27292 -0.21945 0.2963 -0.23056 0.28148 C -0.23195 0.27963 -0.23195 0.27592 -0.23334 0.27407 C -0.24185 0.26273 -0.25869 0.25255 -0.26945 0.2463 C -0.27501 0.23889 -0.28213 0.23241 -0.2889 0.22778 C -0.29792 0.22176 -0.28803 0.22662 -0.29723 0.21852 C -0.29845 0.21736 -0.30018 0.21759 -0.3014 0.21667 C -0.30817 0.2118 -0.31424 0.20509 -0.32084 0.2 C -0.32292 0.19838 -0.32865 0.19722 -0.33056 0.1963 C -0.33404 0.19444 -0.33681 0.19051 -0.34029 0.18889 C -0.34393 0.18704 -0.3514 0.18518 -0.3514 0.18518 C -0.35713 0.18009 -0.36129 0.17778 -0.36806 0.17592 C -0.37292 0.17268 -0.37744 0.1706 -0.38195 0.16667 C -0.40921 0.16736 -0.43664 0.16667 -0.4639 0.16852 C -0.46563 0.16852 -0.4665 0.1713 -0.46806 0.17222 C -0.46945 0.17315 -0.47084 0.17338 -0.47223 0.17407 C -0.48664 0.17338 -0.50105 0.17384 -0.51529 0.17222 C -0.52171 0.17153 -0.52605 0.16551 -0.53195 0.16296 C -0.53247 0.16111 -0.53265 0.15926 -0.53334 0.15741 C -0.53404 0.15532 -0.53542 0.15393 -0.53612 0.15185 C -0.53733 0.14838 -0.5389 0.14074 -0.5389 0.14074 C -0.53838 0.13217 -0.53872 0.12338 -0.53751 0.11481 C -0.53716 0.11227 -0.5316 0.10069 -0.53056 0.09815 C -0.52518 0.08565 -0.51737 0.07454 -0.50834 0.06667 C -0.50417 0.06296 -0.49636 0.06088 -0.49167 0.05741 C -0.47813 0.04745 -0.48872 0.05185 -0.47779 0.04815 C -0.46581 0.04884 -0.45365 0.04884 -0.44167 0.05 C -0.43647 0.05046 -0.42917 0.06296 -0.42917 0.06296 C -0.42779 0.06852 -0.4264 0.07407 -0.42501 0.07963 C -0.42449 0.08148 -0.42362 0.08518 -0.42362 0.08518 C -0.42414 0.09143 -0.42379 0.09768 -0.42501 0.1037 C -0.4257 0.10671 -0.43195 0.11805 -0.43334 0.12222 C -0.43872 0.13842 -0.43265 0.1287 -0.44029 0.13889 C -0.44115 0.14259 -0.44063 0.14792 -0.44306 0.15 C -0.44862 0.15486 -0.45331 0.16389 -0.45973 0.16667 C -0.46893 0.17083 -0.47674 0.17592 -0.48612 0.17778 C -0.52449 0.17546 -0.51355 0.18102 -0.53612 0.16111 C -0.53699 0.15926 -0.53768 0.15717 -0.5389 0.15555 C -0.54011 0.15393 -0.54289 0.15417 -0.54306 0.15185 C -0.54393 0.14213 -0.54341 0.13194 -0.54167 0.12222 C -0.54133 0.12037 -0.5389 0.1213 -0.53751 0.12037 C -0.52935 0.11505 -0.52171 0.11458 -0.51251 0.11296 C -0.50851 0.11342 -0.47987 0.11389 -0.47501 0.12037 " pathEditMode="relative" ptsTypes="ffffffffffffffffffffffffffffffffffffffffffffffffffffffffffffA">
                                      <p:cBhvr>
                                        <p:cTn id="26" dur="4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5903 0.1162 L -0.45695 0.52152 " pathEditMode="relative" rAng="0" ptsTypes="AA">
                                      <p:cBhvr>
                                        <p:cTn id="29" dur="4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0255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4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4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83333E-6 2.96296E-6 C 0.00624 0.0412 -0.00504 0.06134 -0.02223 0.09074 C -0.02379 0.09352 -0.02935 0.10578 -0.03195 0.10926 C -0.03577 0.11435 -0.04133 0.11828 -0.04584 0.12222 C -0.05036 0.14051 -0.07171 0.15023 -0.08473 0.1537 C -0.09237 0.15879 -0.1007 0.16157 -0.10834 0.16666 C -0.1099 0.16759 -0.11095 0.16967 -0.11251 0.17037 C -0.11841 0.17245 -0.12466 0.17245 -0.13056 0.17407 C -0.13699 0.17824 -0.14341 0.18009 -0.15001 0.18333 C -0.15504 0.18588 -0.15799 0.19028 -0.1639 0.19074 C -0.17171 0.19143 -0.1797 0.1919 -0.18751 0.19259 C -0.20695 0.19583 -0.22692 0.1993 -0.24584 0.20555 C -0.24984 0.20694 -0.25418 0.20648 -0.25834 0.2074 C -0.26303 0.20833 -0.27223 0.21111 -0.27223 0.21111 C -0.35088 0.21018 -0.40556 0.21551 -0.47501 0.2 C -0.49237 0.19074 -0.50956 0.1794 -0.52779 0.17407 C -0.53299 0.17245 -0.53647 0.16852 -0.54168 0.16666 C -0.54827 0.16065 -0.54984 0.14953 -0.55418 0.14074 C -0.55556 0.13287 -0.55834 0.12639 -0.55973 0.11852 C -0.55869 0.1 -0.55973 0.08703 -0.55001 0.07407 C -0.54688 0.06134 -0.53734 0.05162 -0.52918 0.04444 C -0.5264 0.0419 -0.52084 0.03703 -0.52084 0.03703 C -0.51581 0.03842 -0.50886 0.03912 -0.50418 0.04259 C -0.50122 0.04467 -0.49584 0.05 -0.49584 0.05 C -0.49497 0.05185 -0.49428 0.05393 -0.49306 0.05555 C -0.49185 0.05717 -0.48994 0.0574 -0.4889 0.05926 C -0.48126 0.07199 -0.49532 0.05787 -0.48334 0.06852 C -0.48143 0.07639 -0.47848 0.0787 -0.47501 0.08518 C -0.47049 0.09375 -0.46824 0.10278 -0.46668 0.11296 C -0.46737 0.12477 -0.46615 0.15231 -0.47779 0.1574 C -0.48456 0.17083 -0.49185 0.17291 -0.50279 0.17778 C -0.50556 0.17893 -0.51112 0.18148 -0.51112 0.18148 C -0.52674 0.18009 -0.53265 0.17986 -0.54584 0.17407 C -0.54897 0.17268 -0.5514 0.16921 -0.55418 0.16666 C -0.55556 0.16551 -0.55834 0.16296 -0.55834 0.16296 C -0.56112 0.1574 -0.56251 0.15185 -0.56529 0.14629 C -0.56668 0.13148 -0.56928 0.12291 -0.56668 0.1074 C -0.56546 0.1 -0.56338 0.10278 -0.55973 0.1 C -0.5514 0.09398 -0.55053 0.0919 -0.54168 0.08889 C -0.50001 0.09074 -0.51477 0.09074 -0.49723 0.09074 " pathEditMode="relative" ptsTypes="fffffffffffffffffffffffffffffffffffffffA">
                                      <p:cBhvr>
                                        <p:cTn id="39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7917 0.1 L -0.47709 0.5053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0255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6956" y="-99392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</a:rPr>
              <a:t>Выполнение процедуры: </a:t>
            </a:r>
            <a:endParaRPr lang="ru-RU" sz="32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AutoShape 2" descr="https://apatronage.ru/wp-content/uploads/2016/01/12141480A_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Объект 2"/>
          <p:cNvSpPr txBox="1">
            <a:spLocks/>
          </p:cNvSpPr>
          <p:nvPr/>
        </p:nvSpPr>
        <p:spPr>
          <a:xfrm>
            <a:off x="3491880" y="6530723"/>
            <a:ext cx="2160240" cy="3272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 smtClean="0"/>
              <a:t>[</a:t>
            </a:r>
            <a:r>
              <a:rPr lang="ru-RU" sz="1400" dirty="0" smtClean="0"/>
              <a:t>ГОСТ Р 52623.3 - 2015</a:t>
            </a:r>
            <a:r>
              <a:rPr lang="en-US" sz="1400" dirty="0" smtClean="0"/>
              <a:t>]</a:t>
            </a:r>
            <a:endParaRPr lang="ru-RU" sz="1400" dirty="0"/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0" y="476672"/>
            <a:ext cx="6876256" cy="953445"/>
          </a:xfrm>
          <a:prstGeom prst="rect">
            <a:avLst/>
          </a:prstGeom>
          <a:solidFill>
            <a:schemeClr val="accent3">
              <a:lumMod val="50000"/>
            </a:scheme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rgbClr val="FFFF00"/>
                </a:solidFill>
              </a:rPr>
              <a:t>Оценить состояние </a:t>
            </a:r>
            <a:r>
              <a:rPr lang="ru-RU" sz="2400" dirty="0" err="1" smtClean="0">
                <a:solidFill>
                  <a:srgbClr val="FFFF00"/>
                </a:solidFill>
              </a:rPr>
              <a:t>стомы</a:t>
            </a:r>
            <a:r>
              <a:rPr lang="ru-RU" sz="2400" dirty="0" smtClean="0">
                <a:solidFill>
                  <a:srgbClr val="FFFF00"/>
                </a:solidFill>
              </a:rPr>
              <a:t> и кожи вокруг нее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4" name="AutoShape 2" descr="https://fsd.multiurok.ru/html/2020/04/06/s_5e8b79b2db7ea/img13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5" descr="https://sobinam.ru/wp-content/uploads/2020/03/moet-ruki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Объект 2"/>
          <p:cNvSpPr txBox="1">
            <a:spLocks/>
          </p:cNvSpPr>
          <p:nvPr/>
        </p:nvSpPr>
        <p:spPr>
          <a:xfrm>
            <a:off x="3409404" y="1700808"/>
            <a:ext cx="5734596" cy="2664296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Изменение цвета (цианоз, гиперемия)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Отечность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Мацерация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Трещины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Изъязвления</a:t>
            </a:r>
            <a:endParaRPr lang="ru-RU" sz="24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ru-RU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753" y="4581126"/>
            <a:ext cx="2121618" cy="1949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4" descr="https://myfamilydoctor.ru/wp-content/uploads/2016/11/%D0%9A%D0%B0%D0%BA-%D0%BF%D1%80%D0%B0%D0%B2%D0%B8%D0%BB%D1%8C%D0%BD%D0%BE-%D1%83%D1%85%D0%B0%D0%B6%D0%B8%D0%B2%D0%B0%D1%82%D1%8C-%D0%B7%D0%B0-%D1%81%D1%82%D0%BE%D0%BC%D0%BE%D0%B9-3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2" t="553" r="11461" b="6321"/>
          <a:stretch/>
        </p:blipFill>
        <p:spPr bwMode="auto">
          <a:xfrm>
            <a:off x="904753" y="1816100"/>
            <a:ext cx="2121618" cy="2374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Стрелка вниз 8"/>
          <p:cNvSpPr/>
          <p:nvPr/>
        </p:nvSpPr>
        <p:spPr>
          <a:xfrm>
            <a:off x="5940152" y="2246783"/>
            <a:ext cx="216024" cy="194421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бъект 2"/>
          <p:cNvSpPr txBox="1">
            <a:spLocks/>
          </p:cNvSpPr>
          <p:nvPr/>
        </p:nvSpPr>
        <p:spPr>
          <a:xfrm>
            <a:off x="3044627" y="4190999"/>
            <a:ext cx="5734596" cy="1838891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Пригласить врача для консультации</a:t>
            </a:r>
          </a:p>
          <a:p>
            <a:pPr marL="0" indent="0">
              <a:buNone/>
            </a:pP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321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2" t="553" r="11461" b="6321"/>
          <a:stretch/>
        </p:blipFill>
        <p:spPr bwMode="auto">
          <a:xfrm>
            <a:off x="904753" y="1816100"/>
            <a:ext cx="2121618" cy="2374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6956" y="-99392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</a:rPr>
              <a:t>Выполнение процедуры: </a:t>
            </a:r>
            <a:endParaRPr lang="ru-RU" sz="32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AutoShape 2" descr="https://apatronage.ru/wp-content/uploads/2016/01/12141480A_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Объект 2"/>
          <p:cNvSpPr txBox="1">
            <a:spLocks/>
          </p:cNvSpPr>
          <p:nvPr/>
        </p:nvSpPr>
        <p:spPr>
          <a:xfrm>
            <a:off x="3491880" y="6530723"/>
            <a:ext cx="2160240" cy="3272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 smtClean="0"/>
              <a:t>[</a:t>
            </a:r>
            <a:r>
              <a:rPr lang="ru-RU" sz="1400" dirty="0" smtClean="0"/>
              <a:t>ГОСТ Р 52623.3 - 2015</a:t>
            </a:r>
            <a:r>
              <a:rPr lang="en-US" sz="1400" dirty="0" smtClean="0"/>
              <a:t>]</a:t>
            </a:r>
            <a:endParaRPr lang="ru-RU" sz="1400" dirty="0"/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0" y="476672"/>
            <a:ext cx="6876256" cy="953445"/>
          </a:xfrm>
          <a:prstGeom prst="rect">
            <a:avLst/>
          </a:prstGeom>
          <a:solidFill>
            <a:schemeClr val="accent3">
              <a:lumMod val="50000"/>
            </a:scheme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rgbClr val="FFFF00"/>
                </a:solidFill>
              </a:rPr>
              <a:t>Обработать кожу защитным препаратом, снять пленку с клеящей поверхности </a:t>
            </a:r>
            <a:r>
              <a:rPr lang="ru-RU" sz="2400" dirty="0" err="1" smtClean="0">
                <a:solidFill>
                  <a:srgbClr val="FFFF00"/>
                </a:solidFill>
              </a:rPr>
              <a:t>уроприемника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4" name="AutoShape 2" descr="https://fsd.multiurok.ru/html/2020/04/06/s_5e8b79b2db7ea/img13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5" descr="https://sobinam.ru/wp-content/uploads/2020/03/moet-ruki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652" y="1816100"/>
            <a:ext cx="2074477" cy="4280806"/>
          </a:xfrm>
          <a:prstGeom prst="rect">
            <a:avLst/>
          </a:prstGeom>
        </p:spPr>
      </p:pic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700" y="2780928"/>
            <a:ext cx="3129434" cy="3129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Овал 10"/>
          <p:cNvSpPr/>
          <p:nvPr/>
        </p:nvSpPr>
        <p:spPr>
          <a:xfrm>
            <a:off x="958704" y="2564904"/>
            <a:ext cx="1080120" cy="1080120"/>
          </a:xfrm>
          <a:prstGeom prst="ellipse">
            <a:avLst/>
          </a:prstGeom>
          <a:noFill/>
          <a:ln w="762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78435" y="684382"/>
            <a:ext cx="846116" cy="273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095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3.7037E-6 C -0.00504 0.00069 -0.01024 0.00046 -0.01528 0.00185 C -0.01684 0.00231 -0.01788 0.00463 -0.01944 0.00555 C -0.02396 0.0081 -0.02882 0.00902 -0.03333 0.01111 C -0.0349 0.0118 -0.03594 0.01389 -0.0375 0.01481 C -0.0441 0.01921 -0.05104 0.02222 -0.05833 0.02407 C -0.06632 0.02939 -0.07483 0.0324 -0.08333 0.03518 C -0.08993 0.04097 -0.09722 0.04537 -0.10417 0.05 C -0.11528 0.05717 -0.12656 0.0699 -0.13611 0.07963 C -0.14306 0.08657 -0.15017 0.09282 -0.15694 0.1 C -0.15955 0.10277 -0.16528 0.1074 -0.16528 0.10764 C -0.1691 0.11504 -0.17917 0.12777 -0.17917 0.12801 C -0.18247 0.14097 -0.17778 0.125 -0.18472 0.13889 C -0.18837 0.14606 -0.18663 0.14814 -0.19306 0.1537 C -0.19392 0.15555 -0.19462 0.15764 -0.19583 0.15926 C -0.1974 0.16134 -0.19983 0.1625 -0.20139 0.16481 C -0.20226 0.1662 -0.20191 0.16875 -0.20278 0.17037 C -0.20382 0.17245 -0.20573 0.17384 -0.20694 0.17592 C -0.21146 0.18356 -0.21493 0.19074 -0.21944 0.19814 C -0.22361 0.20486 -0.22066 0.20324 -0.22639 0.20926 C -0.22899 0.21203 -0.23472 0.21666 -0.23472 0.21689 C -0.23906 0.22546 -0.23594 0.22152 -0.24583 0.22592 C -0.24722 0.22662 -0.25 0.22777 -0.25 0.22801 C -0.26667 0.22708 -0.28333 0.22708 -0.3 0.22592 C -0.31059 0.22523 -0.31563 0.19953 -0.32222 0.19074 C -0.32622 0.17476 -0.32431 0.18333 -0.32778 0.16481 C -0.3283 0.16226 -0.32917 0.1574 -0.32917 0.15764 C -0.32865 0.14699 -0.32899 0.13634 -0.32778 0.12592 C -0.32743 0.12245 -0.32205 0.11689 -0.32083 0.11481 C -0.31771 0.10949 -0.31528 0.1037 -0.3125 0.09814 C -0.31076 0.0949 -0.29479 0.08101 -0.29167 0.07963 C -0.27448 0.08032 -0.25747 0.08032 -0.24028 0.08148 C -0.2342 0.08194 -0.22951 0.09004 -0.22361 0.09259 C -0.22274 0.09444 -0.22222 0.09676 -0.22083 0.09814 C -0.21962 0.0993 -0.21771 0.09861 -0.21667 0.1 C -0.21563 0.10139 -0.21597 0.10393 -0.21528 0.10555 C -0.21372 0.10949 -0.21076 0.1125 -0.20972 0.11666 C -0.20747 0.12592 -0.20504 0.13518 -0.20278 0.14444 C -0.20035 0.15416 -0.20104 0.16088 -0.19444 0.16666 C -0.18646 0.16412 -0.18299 0.15764 -0.17639 0.15185 C -0.17587 0.15 -0.17604 0.14768 -0.175 0.14629 C -0.17396 0.1449 -0.17205 0.1456 -0.17083 0.14444 C -0.16597 0.14004 -0.16424 0.13588 -0.15833 0.13333 C -0.15469 0.12592 -0.14861 0.1199 -0.14306 0.11481 C -0.13837 0.10555 -0.14184 0.11041 -0.13212 0.10185 C -0.13056 0.10069 -0.12778 0.09814 -0.12778 0.09838 C -0.12205 0.0868 -0.12847 0.09791 -0.12101 0.08889 C -0.11372 0.08032 -0.10799 0.07014 -0.10017 0.06296 C -0.09566 0.05393 -0.08819 0.04791 -0.08056 0.04444 C -0.07604 0.03842 -0.0724 0.03703 -0.06667 0.03333 C -0.0625 0.03055 -0.05851 0.02662 -0.05417 0.02407 C -0.04618 0.01944 -0.03629 0.01713 -0.02778 0.01481 C -0.01997 0.00787 -0.0092 0.00254 5.55556E-7 3.7037E-6 Z " pathEditMode="relative" rAng="0" ptsTypes="fffffffffffffffffffffffffffffffffffffffffffffffffffff">
                                      <p:cBhvr>
                                        <p:cTn id="6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58" y="1138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712 -0.2625 L -8.33333E-7 -4.07407E-6 " pathEditMode="relative" rAng="0" ptsTypes="AA">
                                      <p:cBhvr>
                                        <p:cTn id="18" dur="15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65" y="1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2" t="553" r="11461" b="6321"/>
          <a:stretch/>
        </p:blipFill>
        <p:spPr bwMode="auto">
          <a:xfrm>
            <a:off x="904753" y="1816100"/>
            <a:ext cx="2121618" cy="2374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6956" y="-99392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</a:rPr>
              <a:t>Выполнение процедуры: </a:t>
            </a:r>
            <a:endParaRPr lang="ru-RU" sz="32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AutoShape 2" descr="https://apatronage.ru/wp-content/uploads/2016/01/12141480A_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Объект 2"/>
          <p:cNvSpPr txBox="1">
            <a:spLocks/>
          </p:cNvSpPr>
          <p:nvPr/>
        </p:nvSpPr>
        <p:spPr>
          <a:xfrm>
            <a:off x="3491880" y="6530723"/>
            <a:ext cx="2160240" cy="3272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 smtClean="0"/>
              <a:t>[</a:t>
            </a:r>
            <a:r>
              <a:rPr lang="ru-RU" sz="1400" dirty="0" smtClean="0"/>
              <a:t>ГОСТ Р 52623.3 - 2015</a:t>
            </a:r>
            <a:r>
              <a:rPr lang="en-US" sz="1400" dirty="0" smtClean="0"/>
              <a:t>]</a:t>
            </a:r>
            <a:endParaRPr lang="ru-RU" sz="1400" dirty="0"/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0" y="476672"/>
            <a:ext cx="6876256" cy="953445"/>
          </a:xfrm>
          <a:prstGeom prst="rect">
            <a:avLst/>
          </a:prstGeom>
          <a:solidFill>
            <a:schemeClr val="accent3">
              <a:lumMod val="50000"/>
            </a:scheme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rgbClr val="FFFF00"/>
                </a:solidFill>
              </a:rPr>
              <a:t>Центрировать </a:t>
            </a:r>
            <a:r>
              <a:rPr lang="ru-RU" sz="2400" dirty="0" err="1" smtClean="0">
                <a:solidFill>
                  <a:srgbClr val="FFFF00"/>
                </a:solidFill>
              </a:rPr>
              <a:t>уроприемник</a:t>
            </a:r>
            <a:r>
              <a:rPr lang="ru-RU" sz="2400" dirty="0" smtClean="0">
                <a:solidFill>
                  <a:srgbClr val="FFFF00"/>
                </a:solidFill>
              </a:rPr>
              <a:t>, приложить к коже и разгладить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4" name="AutoShape 2" descr="https://fsd.multiurok.ru/html/2020/04/06/s_5e8b79b2db7ea/img13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5" descr="https://sobinam.ru/wp-content/uploads/2020/03/moet-ruki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78435" y="684382"/>
            <a:ext cx="846116" cy="2737434"/>
          </a:xfrm>
          <a:prstGeom prst="rect">
            <a:avLst/>
          </a:prstGeom>
        </p:spPr>
      </p:pic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700" y="2780928"/>
            <a:ext cx="3129434" cy="3129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652" y="1816100"/>
            <a:ext cx="2074477" cy="4280806"/>
          </a:xfrm>
          <a:prstGeom prst="rect">
            <a:avLst/>
          </a:prstGeom>
        </p:spPr>
      </p:pic>
      <p:sp>
        <p:nvSpPr>
          <p:cNvPr id="7" name="Стрелка вниз 6"/>
          <p:cNvSpPr/>
          <p:nvPr/>
        </p:nvSpPr>
        <p:spPr>
          <a:xfrm rot="16200000">
            <a:off x="2023003" y="2099567"/>
            <a:ext cx="446198" cy="9648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низ 21"/>
          <p:cNvSpPr/>
          <p:nvPr/>
        </p:nvSpPr>
        <p:spPr>
          <a:xfrm rot="16200000">
            <a:off x="2095011" y="3097677"/>
            <a:ext cx="446198" cy="9648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низ 22"/>
          <p:cNvSpPr/>
          <p:nvPr/>
        </p:nvSpPr>
        <p:spPr>
          <a:xfrm rot="5400000" flipH="1">
            <a:off x="490991" y="2099566"/>
            <a:ext cx="446198" cy="9648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низ 23"/>
          <p:cNvSpPr/>
          <p:nvPr/>
        </p:nvSpPr>
        <p:spPr>
          <a:xfrm rot="5400000" flipH="1">
            <a:off x="562999" y="3097676"/>
            <a:ext cx="446198" cy="9648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5941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27778E-6 -2.22222E-6 C -0.00381 0.02061 -0.00867 0.03982 -0.01805 0.05741 C -0.01909 0.05926 -0.01979 0.06112 -0.02083 0.06297 C -0.02361 0.06806 -0.02638 0.07292 -0.02916 0.07778 C -0.03055 0.08033 -0.03333 0.08519 -0.03333 0.08519 C -0.03645 0.09792 -0.03211 0.0838 -0.03888 0.09445 C -0.04062 0.09723 -0.04149 0.10093 -0.04305 0.10371 C -0.04635 0.10949 -0.05052 0.11482 -0.05416 0.12037 C -0.05833 0.12686 -0.05989 0.13241 -0.06527 0.13704 C -0.07604 0.15834 -0.0967 0.16922 -0.11388 0.17778 C -0.12499 0.18334 -0.13402 0.19121 -0.14583 0.19445 C -0.15833 0.20278 -0.17083 0.21112 -0.1835 0.21852 C -0.20052 0.22871 -0.18454 0.2176 -0.19722 0.22408 C -0.20277 0.22686 -0.20833 0.23125 -0.21388 0.23334 C -0.2401 0.24329 -0.26649 0.24584 -0.29305 0.25186 C -0.37152 0.25047 -0.40399 0.25255 -0.46944 0.23519 C -0.47413 0.23102 -0.47777 0.22963 -0.48333 0.22778 C -0.49305 0.21991 -0.50381 0.21598 -0.51388 0.20926 C -0.51545 0.20834 -0.51649 0.20649 -0.51822 0.20556 C -0.52083 0.20394 -0.52638 0.20186 -0.52638 0.20186 C -0.54288 0.18542 -0.52187 0.20487 -0.53749 0.19445 C -0.54201 0.19144 -0.54531 0.18542 -0.54999 0.18334 C -0.55347 0.18172 -0.55677 0.18056 -0.55972 0.17778 C -0.56683 0.17107 -0.56076 0.17338 -0.56805 0.16852 C -0.57621 0.1632 -0.58506 0.15764 -0.59305 0.15186 C -0.60138 0.14561 -0.60885 0.1375 -0.61805 0.13334 C -0.63107 0.11598 -0.61024 0.14213 -0.63055 0.12408 C -0.63923 0.11644 -0.64861 0.11181 -0.65833 0.10741 C -0.66319 0.10255 -0.66788 0.09931 -0.67361 0.0963 C -0.67638 0.09491 -0.67951 0.09468 -0.68194 0.0926 C -0.68628 0.08912 -0.68975 0.08588 -0.69444 0.08334 C -0.69583 0.08264 -0.69861 0.08149 -0.69861 0.08149 " pathEditMode="relative" ptsTypes="fffffffffffffffffffffffffffffff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9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9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9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2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9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6956" y="-99392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</a:rPr>
              <a:t>Завершение процедуры: </a:t>
            </a:r>
            <a:endParaRPr lang="ru-RU" sz="32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AutoShape 2" descr="https://apatronage.ru/wp-content/uploads/2016/01/12141480A_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Объект 2"/>
          <p:cNvSpPr txBox="1">
            <a:spLocks/>
          </p:cNvSpPr>
          <p:nvPr/>
        </p:nvSpPr>
        <p:spPr>
          <a:xfrm>
            <a:off x="3491880" y="6530723"/>
            <a:ext cx="2160240" cy="3272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 smtClean="0"/>
              <a:t>[</a:t>
            </a:r>
            <a:r>
              <a:rPr lang="ru-RU" sz="1400" dirty="0" smtClean="0"/>
              <a:t>ГОСТ Р 52623.3 - 2015</a:t>
            </a:r>
            <a:r>
              <a:rPr lang="en-US" sz="1400" dirty="0" smtClean="0"/>
              <a:t>]</a:t>
            </a:r>
            <a:endParaRPr lang="ru-RU" sz="1400" dirty="0"/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0" y="439413"/>
            <a:ext cx="6876256" cy="1333403"/>
          </a:xfrm>
          <a:prstGeom prst="rect">
            <a:avLst/>
          </a:prstGeom>
          <a:solidFill>
            <a:schemeClr val="accent3">
              <a:lumMod val="50000"/>
            </a:scheme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rgbClr val="FFFF00"/>
                </a:solidFill>
              </a:rPr>
              <a:t>Утилизация отходов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rgbClr val="FFFF00"/>
                </a:solidFill>
              </a:rPr>
              <a:t>Обработка рук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rgbClr val="FFFF00"/>
                </a:solidFill>
              </a:rPr>
              <a:t>Заполнение документации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4" name="AutoShape 2" descr="https://fsd.multiurok.ru/html/2020/04/06/s_5e8b79b2db7ea/img13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5" descr="https://sobinam.ru/wp-content/uploads/2020/03/moet-ruki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7827"/>
            <a:ext cx="2359967" cy="145453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78252"/>
            <a:ext cx="2095401" cy="236327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767999"/>
            <a:ext cx="2156024" cy="11887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676" y="1915956"/>
            <a:ext cx="2175647" cy="71913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171" y="4178252"/>
            <a:ext cx="2146152" cy="1410988"/>
          </a:xfrm>
          <a:prstGeom prst="rect">
            <a:avLst/>
          </a:prstGeom>
        </p:spPr>
      </p:pic>
      <p:cxnSp>
        <p:nvCxnSpPr>
          <p:cNvPr id="16" name="Прямая со стрелкой 15"/>
          <p:cNvCxnSpPr>
            <a:stCxn id="3" idx="2"/>
            <a:endCxn id="11" idx="0"/>
          </p:cNvCxnSpPr>
          <p:nvPr/>
        </p:nvCxnSpPr>
        <p:spPr>
          <a:xfrm flipH="1">
            <a:off x="1047701" y="3362357"/>
            <a:ext cx="132283" cy="81589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stCxn id="7" idx="2"/>
            <a:endCxn id="11" idx="0"/>
          </p:cNvCxnSpPr>
          <p:nvPr/>
        </p:nvCxnSpPr>
        <p:spPr>
          <a:xfrm flipH="1">
            <a:off x="1047701" y="3956715"/>
            <a:ext cx="1577975" cy="22153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>
            <a:stCxn id="8" idx="2"/>
            <a:endCxn id="13" idx="0"/>
          </p:cNvCxnSpPr>
          <p:nvPr/>
        </p:nvCxnSpPr>
        <p:spPr>
          <a:xfrm>
            <a:off x="3713500" y="2635092"/>
            <a:ext cx="14747" cy="154316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Объект 2"/>
          <p:cNvSpPr txBox="1">
            <a:spLocks/>
          </p:cNvSpPr>
          <p:nvPr/>
        </p:nvSpPr>
        <p:spPr>
          <a:xfrm>
            <a:off x="6804248" y="5735894"/>
            <a:ext cx="2160240" cy="9584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400" dirty="0" smtClean="0"/>
              <a:t>«</a:t>
            </a:r>
            <a:r>
              <a:rPr lang="ru-RU" sz="1400" dirty="0" err="1" smtClean="0"/>
              <a:t>Пандезин</a:t>
            </a:r>
            <a:r>
              <a:rPr lang="ru-RU" sz="1400" dirty="0" smtClean="0"/>
              <a:t>»</a:t>
            </a:r>
          </a:p>
          <a:p>
            <a:pPr marL="0" indent="0" algn="ctr">
              <a:buNone/>
            </a:pPr>
            <a:r>
              <a:rPr lang="ru-RU" sz="1400" dirty="0" smtClean="0"/>
              <a:t>«</a:t>
            </a:r>
            <a:r>
              <a:rPr lang="ru-RU" sz="1400" dirty="0" err="1" smtClean="0"/>
              <a:t>Сепдезин</a:t>
            </a:r>
            <a:r>
              <a:rPr lang="ru-RU" sz="1400" dirty="0" smtClean="0"/>
              <a:t>»</a:t>
            </a:r>
          </a:p>
          <a:p>
            <a:pPr marL="0" indent="0" algn="ctr">
              <a:buNone/>
            </a:pPr>
            <a:r>
              <a:rPr lang="ru-RU" sz="1400" dirty="0" smtClean="0"/>
              <a:t>«</a:t>
            </a:r>
            <a:r>
              <a:rPr lang="ru-RU" sz="1400" dirty="0" err="1" smtClean="0"/>
              <a:t>Экобак</a:t>
            </a:r>
            <a:r>
              <a:rPr lang="ru-RU" sz="1400" dirty="0" smtClean="0"/>
              <a:t>»</a:t>
            </a:r>
            <a:endParaRPr lang="ru-RU" sz="1400" dirty="0"/>
          </a:p>
        </p:txBody>
      </p:sp>
      <p:pic>
        <p:nvPicPr>
          <p:cNvPr id="33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78" t="21560" r="4807"/>
          <a:stretch/>
        </p:blipFill>
        <p:spPr bwMode="auto">
          <a:xfrm>
            <a:off x="4801323" y="1932979"/>
            <a:ext cx="2310213" cy="1831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7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93" r="16792"/>
          <a:stretch/>
        </p:blipFill>
        <p:spPr bwMode="auto">
          <a:xfrm>
            <a:off x="4801323" y="3742033"/>
            <a:ext cx="2310213" cy="2127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Form"/>
          <p:cNvSpPr>
            <a:spLocks noEditPoints="1" noChangeArrowheads="1"/>
          </p:cNvSpPr>
          <p:nvPr/>
        </p:nvSpPr>
        <p:spPr bwMode="auto">
          <a:xfrm>
            <a:off x="7193561" y="2719525"/>
            <a:ext cx="1809750" cy="2219325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10800 h 21600"/>
              <a:gd name="T14" fmla="*/ 4740 w 21600"/>
              <a:gd name="T15" fmla="*/ 1309 h 21600"/>
              <a:gd name="T16" fmla="*/ 19410 w 21600"/>
              <a:gd name="T17" fmla="*/ 16331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T14" t="T15" r="T16" b="T17"/>
            <a:pathLst>
              <a:path w="21600" h="21600" extrusionOk="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 extrusionOk="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  <a:path w="21600" h="21600" extrusionOk="0">
                <a:moveTo>
                  <a:pt x="12840" y="18507"/>
                </a:moveTo>
                <a:lnTo>
                  <a:pt x="16051" y="18507"/>
                </a:lnTo>
                <a:lnTo>
                  <a:pt x="16051" y="19260"/>
                </a:lnTo>
                <a:lnTo>
                  <a:pt x="12840" y="19260"/>
                </a:lnTo>
                <a:lnTo>
                  <a:pt x="12840" y="18507"/>
                </a:lnTo>
                <a:close/>
              </a:path>
              <a:path w="21600" h="21600" extrusionOk="0">
                <a:moveTo>
                  <a:pt x="16731" y="18507"/>
                </a:moveTo>
                <a:lnTo>
                  <a:pt x="19941" y="18507"/>
                </a:lnTo>
                <a:lnTo>
                  <a:pt x="19941" y="19260"/>
                </a:lnTo>
                <a:lnTo>
                  <a:pt x="16731" y="19260"/>
                </a:lnTo>
                <a:lnTo>
                  <a:pt x="16731" y="18507"/>
                </a:lnTo>
                <a:close/>
              </a:path>
              <a:path w="21600" h="21600" extrusionOk="0">
                <a:moveTo>
                  <a:pt x="1913" y="1194"/>
                </a:moveTo>
                <a:lnTo>
                  <a:pt x="3699" y="1194"/>
                </a:lnTo>
                <a:lnTo>
                  <a:pt x="2678" y="1832"/>
                </a:lnTo>
                <a:lnTo>
                  <a:pt x="2296" y="1538"/>
                </a:lnTo>
                <a:lnTo>
                  <a:pt x="2125" y="1636"/>
                </a:lnTo>
                <a:lnTo>
                  <a:pt x="2700" y="2078"/>
                </a:lnTo>
                <a:lnTo>
                  <a:pt x="3699" y="1440"/>
                </a:lnTo>
                <a:lnTo>
                  <a:pt x="3699" y="2176"/>
                </a:lnTo>
                <a:lnTo>
                  <a:pt x="1913" y="2176"/>
                </a:lnTo>
                <a:lnTo>
                  <a:pt x="1913" y="1194"/>
                </a:lnTo>
                <a:close/>
              </a:path>
              <a:path w="21600" h="21600" extrusionOk="0">
                <a:moveTo>
                  <a:pt x="1913" y="2765"/>
                </a:moveTo>
                <a:lnTo>
                  <a:pt x="3699" y="2765"/>
                </a:lnTo>
                <a:lnTo>
                  <a:pt x="2678" y="3403"/>
                </a:lnTo>
                <a:lnTo>
                  <a:pt x="2296" y="3109"/>
                </a:lnTo>
                <a:lnTo>
                  <a:pt x="2125" y="3207"/>
                </a:lnTo>
                <a:lnTo>
                  <a:pt x="2700" y="3649"/>
                </a:lnTo>
                <a:lnTo>
                  <a:pt x="3699" y="3010"/>
                </a:lnTo>
                <a:lnTo>
                  <a:pt x="3699" y="3747"/>
                </a:lnTo>
                <a:lnTo>
                  <a:pt x="1913" y="3747"/>
                </a:lnTo>
                <a:lnTo>
                  <a:pt x="1913" y="2765"/>
                </a:lnTo>
                <a:close/>
              </a:path>
              <a:path w="21600" h="21600" extrusionOk="0">
                <a:moveTo>
                  <a:pt x="1913" y="4336"/>
                </a:moveTo>
                <a:lnTo>
                  <a:pt x="3699" y="4336"/>
                </a:lnTo>
                <a:lnTo>
                  <a:pt x="2678" y="4974"/>
                </a:lnTo>
                <a:lnTo>
                  <a:pt x="2296" y="4680"/>
                </a:lnTo>
                <a:lnTo>
                  <a:pt x="2125" y="4778"/>
                </a:lnTo>
                <a:lnTo>
                  <a:pt x="2700" y="5220"/>
                </a:lnTo>
                <a:lnTo>
                  <a:pt x="3699" y="4581"/>
                </a:lnTo>
                <a:lnTo>
                  <a:pt x="3699" y="5318"/>
                </a:lnTo>
                <a:lnTo>
                  <a:pt x="1913" y="5318"/>
                </a:lnTo>
                <a:lnTo>
                  <a:pt x="1913" y="4336"/>
                </a:lnTo>
                <a:close/>
              </a:path>
              <a:path w="21600" h="21600" extrusionOk="0">
                <a:moveTo>
                  <a:pt x="1913" y="5907"/>
                </a:moveTo>
                <a:lnTo>
                  <a:pt x="3699" y="5907"/>
                </a:lnTo>
                <a:lnTo>
                  <a:pt x="2678" y="6545"/>
                </a:lnTo>
                <a:lnTo>
                  <a:pt x="2296" y="6250"/>
                </a:lnTo>
                <a:lnTo>
                  <a:pt x="2125" y="6349"/>
                </a:lnTo>
                <a:lnTo>
                  <a:pt x="2700" y="6790"/>
                </a:lnTo>
                <a:lnTo>
                  <a:pt x="3699" y="6152"/>
                </a:lnTo>
                <a:lnTo>
                  <a:pt x="3699" y="6889"/>
                </a:lnTo>
                <a:lnTo>
                  <a:pt x="1913" y="6889"/>
                </a:lnTo>
                <a:lnTo>
                  <a:pt x="1913" y="5907"/>
                </a:lnTo>
                <a:close/>
              </a:path>
              <a:path w="21600" h="21600" extrusionOk="0">
                <a:moveTo>
                  <a:pt x="1913" y="7478"/>
                </a:moveTo>
                <a:lnTo>
                  <a:pt x="3699" y="7478"/>
                </a:lnTo>
                <a:lnTo>
                  <a:pt x="2678" y="8116"/>
                </a:lnTo>
                <a:lnTo>
                  <a:pt x="2296" y="7821"/>
                </a:lnTo>
                <a:lnTo>
                  <a:pt x="2125" y="7919"/>
                </a:lnTo>
                <a:lnTo>
                  <a:pt x="2700" y="8361"/>
                </a:lnTo>
                <a:lnTo>
                  <a:pt x="3699" y="7723"/>
                </a:lnTo>
                <a:lnTo>
                  <a:pt x="3699" y="8460"/>
                </a:lnTo>
                <a:lnTo>
                  <a:pt x="1913" y="8460"/>
                </a:lnTo>
                <a:lnTo>
                  <a:pt x="1913" y="7478"/>
                </a:lnTo>
                <a:close/>
              </a:path>
              <a:path w="21600" h="21600" extrusionOk="0">
                <a:moveTo>
                  <a:pt x="1913" y="9049"/>
                </a:moveTo>
                <a:lnTo>
                  <a:pt x="3699" y="9049"/>
                </a:lnTo>
                <a:lnTo>
                  <a:pt x="2678" y="9687"/>
                </a:lnTo>
                <a:lnTo>
                  <a:pt x="2296" y="9392"/>
                </a:lnTo>
                <a:lnTo>
                  <a:pt x="2125" y="9490"/>
                </a:lnTo>
                <a:lnTo>
                  <a:pt x="2700" y="9932"/>
                </a:lnTo>
                <a:lnTo>
                  <a:pt x="3699" y="9294"/>
                </a:lnTo>
                <a:lnTo>
                  <a:pt x="3699" y="10030"/>
                </a:lnTo>
                <a:lnTo>
                  <a:pt x="1913" y="10030"/>
                </a:lnTo>
                <a:lnTo>
                  <a:pt x="1913" y="9049"/>
                </a:lnTo>
                <a:close/>
              </a:path>
              <a:path w="21600" h="21600" extrusionOk="0">
                <a:moveTo>
                  <a:pt x="1913" y="10620"/>
                </a:moveTo>
                <a:lnTo>
                  <a:pt x="3699" y="10620"/>
                </a:lnTo>
                <a:lnTo>
                  <a:pt x="2678" y="11258"/>
                </a:lnTo>
                <a:lnTo>
                  <a:pt x="2296" y="10963"/>
                </a:lnTo>
                <a:lnTo>
                  <a:pt x="2125" y="11061"/>
                </a:lnTo>
                <a:lnTo>
                  <a:pt x="2700" y="11503"/>
                </a:lnTo>
                <a:lnTo>
                  <a:pt x="3699" y="10865"/>
                </a:lnTo>
                <a:lnTo>
                  <a:pt x="3699" y="11601"/>
                </a:lnTo>
                <a:lnTo>
                  <a:pt x="1913" y="11601"/>
                </a:lnTo>
                <a:lnTo>
                  <a:pt x="1913" y="10620"/>
                </a:lnTo>
                <a:close/>
              </a:path>
              <a:path w="21600" h="21600" extrusionOk="0">
                <a:moveTo>
                  <a:pt x="1913" y="12190"/>
                </a:moveTo>
                <a:lnTo>
                  <a:pt x="3699" y="12190"/>
                </a:lnTo>
                <a:lnTo>
                  <a:pt x="2678" y="12829"/>
                </a:lnTo>
                <a:lnTo>
                  <a:pt x="2296" y="12534"/>
                </a:lnTo>
                <a:lnTo>
                  <a:pt x="2125" y="12632"/>
                </a:lnTo>
                <a:lnTo>
                  <a:pt x="2700" y="13074"/>
                </a:lnTo>
                <a:lnTo>
                  <a:pt x="3699" y="12436"/>
                </a:lnTo>
                <a:lnTo>
                  <a:pt x="3699" y="13172"/>
                </a:lnTo>
                <a:lnTo>
                  <a:pt x="1913" y="13172"/>
                </a:lnTo>
                <a:lnTo>
                  <a:pt x="1913" y="12190"/>
                </a:lnTo>
                <a:close/>
              </a:path>
              <a:path w="21600" h="21600" extrusionOk="0">
                <a:moveTo>
                  <a:pt x="1913" y="13761"/>
                </a:moveTo>
                <a:lnTo>
                  <a:pt x="3699" y="13761"/>
                </a:lnTo>
                <a:lnTo>
                  <a:pt x="2678" y="14400"/>
                </a:lnTo>
                <a:lnTo>
                  <a:pt x="2296" y="14105"/>
                </a:lnTo>
                <a:lnTo>
                  <a:pt x="2125" y="14203"/>
                </a:lnTo>
                <a:lnTo>
                  <a:pt x="2700" y="14645"/>
                </a:lnTo>
                <a:lnTo>
                  <a:pt x="3699" y="14007"/>
                </a:lnTo>
                <a:lnTo>
                  <a:pt x="3699" y="14743"/>
                </a:lnTo>
                <a:lnTo>
                  <a:pt x="1913" y="14743"/>
                </a:lnTo>
                <a:lnTo>
                  <a:pt x="1913" y="13761"/>
                </a:lnTo>
                <a:close/>
              </a:path>
              <a:path w="21600" h="21600" extrusionOk="0">
                <a:moveTo>
                  <a:pt x="1913" y="15332"/>
                </a:moveTo>
                <a:lnTo>
                  <a:pt x="3699" y="15332"/>
                </a:lnTo>
                <a:lnTo>
                  <a:pt x="2678" y="15970"/>
                </a:lnTo>
                <a:lnTo>
                  <a:pt x="2296" y="15676"/>
                </a:lnTo>
                <a:lnTo>
                  <a:pt x="2125" y="15774"/>
                </a:lnTo>
                <a:lnTo>
                  <a:pt x="2700" y="16216"/>
                </a:lnTo>
                <a:lnTo>
                  <a:pt x="3699" y="15578"/>
                </a:lnTo>
                <a:lnTo>
                  <a:pt x="3699" y="16314"/>
                </a:lnTo>
                <a:lnTo>
                  <a:pt x="1913" y="16314"/>
                </a:lnTo>
                <a:lnTo>
                  <a:pt x="1913" y="15332"/>
                </a:lnTo>
                <a:close/>
              </a:path>
            </a:pathLst>
          </a:custGeom>
          <a:solidFill>
            <a:srgbClr val="D8EBB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097" y="2613294"/>
            <a:ext cx="1368152" cy="749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279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6956" y="-99392"/>
            <a:ext cx="8229600" cy="850106"/>
          </a:xfrm>
        </p:spPr>
        <p:txBody>
          <a:bodyPr/>
          <a:lstStyle/>
          <a:p>
            <a:r>
              <a:rPr lang="ru-RU" b="1" dirty="0" err="1" smtClean="0">
                <a:solidFill>
                  <a:schemeClr val="accent4">
                    <a:lumMod val="50000"/>
                  </a:schemeClr>
                </a:solidFill>
              </a:rPr>
              <a:t>Уростомия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: </a:t>
            </a:r>
            <a:endParaRPr lang="ru-RU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89648" y="1988840"/>
            <a:ext cx="4834880" cy="3373835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Радикальное удаление мочевого пузыря</a:t>
            </a:r>
          </a:p>
          <a:p>
            <a:r>
              <a:rPr lang="ru-RU" dirty="0" smtClean="0"/>
              <a:t>Отключенный мочевой пузырь</a:t>
            </a:r>
          </a:p>
          <a:p>
            <a:pPr marL="0" indent="0">
              <a:buNone/>
            </a:pPr>
            <a:r>
              <a:rPr lang="ru-RU" dirty="0" smtClean="0"/>
              <a:t>----------------------------------</a:t>
            </a:r>
          </a:p>
          <a:p>
            <a:r>
              <a:rPr lang="ru-RU" dirty="0" smtClean="0"/>
              <a:t>Неконтролируемое выделение мочи</a:t>
            </a:r>
          </a:p>
          <a:p>
            <a:r>
              <a:rPr lang="ru-RU" dirty="0" smtClean="0"/>
              <a:t>Пожизненное состояние</a:t>
            </a:r>
            <a:endParaRPr lang="ru-RU" dirty="0"/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179512" y="730920"/>
            <a:ext cx="8964488" cy="8258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i="1" dirty="0" smtClean="0">
                <a:solidFill>
                  <a:schemeClr val="accent1">
                    <a:lumMod val="50000"/>
                  </a:schemeClr>
                </a:solidFill>
              </a:rPr>
              <a:t>Искусственный мочевой свищ, выводимый через изолированную тонкую кишку на переднюю брюшную стенку.</a:t>
            </a:r>
            <a:endParaRPr lang="ru-RU" sz="24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1"/>
            <a:ext cx="3802646" cy="3676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4337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6956" y="-99392"/>
            <a:ext cx="8229600" cy="850106"/>
          </a:xfrm>
        </p:spPr>
        <p:txBody>
          <a:bodyPr/>
          <a:lstStyle/>
          <a:p>
            <a:r>
              <a:rPr lang="ru-RU" b="1" dirty="0" err="1" smtClean="0">
                <a:solidFill>
                  <a:schemeClr val="accent4">
                    <a:lumMod val="50000"/>
                  </a:schemeClr>
                </a:solidFill>
              </a:rPr>
              <a:t>Уроприемники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: </a:t>
            </a:r>
            <a:endParaRPr lang="ru-RU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764704"/>
            <a:ext cx="4834880" cy="648072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Однокомпонентные</a:t>
            </a:r>
            <a:endParaRPr lang="ru-RU" dirty="0"/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4309120" y="764704"/>
            <a:ext cx="4834880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/>
              <a:t>Двухкомпонентные</a:t>
            </a:r>
            <a:endParaRPr lang="ru-RU" dirty="0"/>
          </a:p>
        </p:txBody>
      </p:sp>
      <p:sp>
        <p:nvSpPr>
          <p:cNvPr id="5" name="AutoShape 2" descr="https://apatronage.ru/wp-content/uploads/2016/01/12141480A_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212" y="1412776"/>
            <a:ext cx="2235093" cy="366728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412773"/>
            <a:ext cx="2160240" cy="363012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755" y="1491014"/>
            <a:ext cx="1495551" cy="15841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4" name="Объект 2"/>
          <p:cNvSpPr txBox="1">
            <a:spLocks/>
          </p:cNvSpPr>
          <p:nvPr/>
        </p:nvSpPr>
        <p:spPr>
          <a:xfrm>
            <a:off x="5437429" y="3105030"/>
            <a:ext cx="1354202" cy="59523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000" dirty="0" smtClean="0"/>
              <a:t>Клеевая</a:t>
            </a:r>
          </a:p>
          <a:p>
            <a:pPr marL="0" indent="0" algn="ctr">
              <a:buNone/>
            </a:pPr>
            <a:r>
              <a:rPr lang="ru-RU" sz="2000" dirty="0" smtClean="0"/>
              <a:t>пластина</a:t>
            </a:r>
            <a:endParaRPr lang="ru-RU" sz="20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924944"/>
            <a:ext cx="2462382" cy="370026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6" name="Объект 2"/>
          <p:cNvSpPr txBox="1">
            <a:spLocks/>
          </p:cNvSpPr>
          <p:nvPr/>
        </p:nvSpPr>
        <p:spPr>
          <a:xfrm>
            <a:off x="1115616" y="6262766"/>
            <a:ext cx="2837341" cy="59523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000" dirty="0" err="1" smtClean="0"/>
              <a:t>Наножные</a:t>
            </a:r>
            <a:r>
              <a:rPr lang="ru-RU" sz="2000" dirty="0" smtClean="0"/>
              <a:t> и </a:t>
            </a:r>
            <a:r>
              <a:rPr lang="ru-RU" sz="2000" dirty="0" err="1" smtClean="0"/>
              <a:t>накроватные</a:t>
            </a:r>
            <a:r>
              <a:rPr lang="ru-RU" sz="2000" dirty="0" smtClean="0"/>
              <a:t> мешки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96483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6956" y="-99392"/>
            <a:ext cx="8229600" cy="72008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accent4">
                    <a:lumMod val="50000"/>
                  </a:schemeClr>
                </a:solidFill>
              </a:rPr>
              <a:t>Оснащение манипуляции: </a:t>
            </a:r>
            <a:endParaRPr lang="ru-RU" sz="36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AutoShape 2" descr="https://apatronage.ru/wp-content/uploads/2016/01/12141480A_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Объект 2"/>
          <p:cNvSpPr txBox="1">
            <a:spLocks/>
          </p:cNvSpPr>
          <p:nvPr/>
        </p:nvSpPr>
        <p:spPr>
          <a:xfrm>
            <a:off x="258017" y="1555658"/>
            <a:ext cx="1354202" cy="5952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600" dirty="0" smtClean="0"/>
              <a:t>Этанол 70%</a:t>
            </a:r>
            <a:endParaRPr lang="ru-RU" sz="16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27" y="183813"/>
            <a:ext cx="533182" cy="1310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591" y="549905"/>
            <a:ext cx="528697" cy="1552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Объект 2"/>
          <p:cNvSpPr txBox="1">
            <a:spLocks/>
          </p:cNvSpPr>
          <p:nvPr/>
        </p:nvSpPr>
        <p:spPr>
          <a:xfrm>
            <a:off x="1188265" y="2102572"/>
            <a:ext cx="1970950" cy="6545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400" dirty="0" smtClean="0"/>
              <a:t>Гель</a:t>
            </a:r>
          </a:p>
          <a:p>
            <a:pPr marL="0" indent="0" algn="ctr">
              <a:buNone/>
            </a:pPr>
            <a:r>
              <a:rPr lang="en-US" sz="1400" dirty="0" smtClean="0"/>
              <a:t>(</a:t>
            </a:r>
            <a:r>
              <a:rPr lang="ru-RU" sz="1400" dirty="0" smtClean="0"/>
              <a:t>«</a:t>
            </a:r>
            <a:r>
              <a:rPr lang="en-US" sz="1400" dirty="0" err="1" smtClean="0"/>
              <a:t>Coloplast</a:t>
            </a:r>
            <a:r>
              <a:rPr lang="en-US" sz="1400" dirty="0" smtClean="0"/>
              <a:t> </a:t>
            </a:r>
            <a:r>
              <a:rPr lang="en-US" sz="1400" dirty="0" err="1" smtClean="0"/>
              <a:t>Comfeel</a:t>
            </a:r>
            <a:r>
              <a:rPr lang="ru-RU" sz="1400" dirty="0" smtClean="0"/>
              <a:t>»</a:t>
            </a:r>
            <a:r>
              <a:rPr lang="en-US" sz="1400" dirty="0" smtClean="0"/>
              <a:t>)</a:t>
            </a:r>
            <a:endParaRPr lang="ru-RU" sz="1400" dirty="0"/>
          </a:p>
        </p:txBody>
      </p:sp>
      <p:sp>
        <p:nvSpPr>
          <p:cNvPr id="17" name="Объект 2"/>
          <p:cNvSpPr txBox="1">
            <a:spLocks/>
          </p:cNvSpPr>
          <p:nvPr/>
        </p:nvSpPr>
        <p:spPr>
          <a:xfrm>
            <a:off x="3491880" y="6530723"/>
            <a:ext cx="2160240" cy="3272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 smtClean="0"/>
              <a:t>[</a:t>
            </a:r>
            <a:r>
              <a:rPr lang="ru-RU" sz="1400" dirty="0" smtClean="0"/>
              <a:t>ГОСТ Р 52623.3 - 2015</a:t>
            </a:r>
            <a:r>
              <a:rPr lang="en-US" sz="1400" dirty="0" smtClean="0"/>
              <a:t>]</a:t>
            </a:r>
            <a:endParaRPr lang="ru-RU" sz="1400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3309274" y="-70759"/>
            <a:ext cx="554503" cy="17939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Объект 2"/>
          <p:cNvSpPr txBox="1">
            <a:spLocks/>
          </p:cNvSpPr>
          <p:nvPr/>
        </p:nvSpPr>
        <p:spPr>
          <a:xfrm>
            <a:off x="2601050" y="1109766"/>
            <a:ext cx="1970950" cy="6545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400" dirty="0" smtClean="0"/>
              <a:t>Паста</a:t>
            </a:r>
          </a:p>
          <a:p>
            <a:pPr marL="0" indent="0" algn="ctr">
              <a:buNone/>
            </a:pPr>
            <a:r>
              <a:rPr lang="en-US" sz="1400" dirty="0" smtClean="0"/>
              <a:t>(</a:t>
            </a:r>
            <a:r>
              <a:rPr lang="ru-RU" sz="1400" dirty="0" smtClean="0"/>
              <a:t>«</a:t>
            </a:r>
            <a:r>
              <a:rPr lang="en-US" sz="1400" dirty="0" err="1" smtClean="0"/>
              <a:t>Stomahesive</a:t>
            </a:r>
            <a:r>
              <a:rPr lang="ru-RU" sz="1400" dirty="0" smtClean="0"/>
              <a:t>»</a:t>
            </a:r>
            <a:r>
              <a:rPr lang="en-US" sz="1400" dirty="0" smtClean="0"/>
              <a:t>)</a:t>
            </a:r>
            <a:endParaRPr lang="ru-RU" sz="1400" dirty="0"/>
          </a:p>
        </p:txBody>
      </p:sp>
      <p:sp>
        <p:nvSpPr>
          <p:cNvPr id="20" name="Объект 2"/>
          <p:cNvSpPr txBox="1">
            <a:spLocks/>
          </p:cNvSpPr>
          <p:nvPr/>
        </p:nvSpPr>
        <p:spPr>
          <a:xfrm>
            <a:off x="7182793" y="1931394"/>
            <a:ext cx="1970950" cy="6545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400" dirty="0" smtClean="0"/>
              <a:t>Салфетки</a:t>
            </a:r>
          </a:p>
          <a:p>
            <a:pPr marL="0" indent="0" algn="ctr">
              <a:buNone/>
            </a:pPr>
            <a:r>
              <a:rPr lang="ru-RU" sz="1400" dirty="0" smtClean="0"/>
              <a:t>марлевые </a:t>
            </a:r>
            <a:r>
              <a:rPr lang="ru-RU" sz="1400" dirty="0" err="1" smtClean="0"/>
              <a:t>стерил</a:t>
            </a:r>
            <a:r>
              <a:rPr lang="ru-RU" sz="1400" dirty="0" smtClean="0"/>
              <a:t>.</a:t>
            </a:r>
            <a:endParaRPr lang="ru-RU" sz="1400" dirty="0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580" y="8767"/>
            <a:ext cx="1449335" cy="19338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278" y="603094"/>
            <a:ext cx="1332089" cy="12606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Объект 2"/>
          <p:cNvSpPr txBox="1">
            <a:spLocks/>
          </p:cNvSpPr>
          <p:nvPr/>
        </p:nvSpPr>
        <p:spPr>
          <a:xfrm>
            <a:off x="4781848" y="1863749"/>
            <a:ext cx="1970950" cy="6545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400" dirty="0" smtClean="0"/>
              <a:t>Салфетки</a:t>
            </a:r>
          </a:p>
          <a:p>
            <a:pPr marL="0" indent="0" algn="ctr">
              <a:buNone/>
            </a:pPr>
            <a:r>
              <a:rPr lang="ru-RU" sz="1400" dirty="0" smtClean="0"/>
              <a:t>марлевые </a:t>
            </a:r>
            <a:r>
              <a:rPr lang="ru-RU" sz="1400" dirty="0" err="1" smtClean="0"/>
              <a:t>нестерил</a:t>
            </a:r>
            <a:r>
              <a:rPr lang="ru-RU" sz="1400" dirty="0" smtClean="0"/>
              <a:t>.</a:t>
            </a:r>
            <a:endParaRPr lang="ru-RU" sz="1400" dirty="0"/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17" y="2740471"/>
            <a:ext cx="2986456" cy="18406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Объект 2"/>
          <p:cNvSpPr txBox="1">
            <a:spLocks/>
          </p:cNvSpPr>
          <p:nvPr/>
        </p:nvSpPr>
        <p:spPr>
          <a:xfrm>
            <a:off x="1601366" y="4071619"/>
            <a:ext cx="2176336" cy="6545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400" dirty="0" smtClean="0"/>
              <a:t>Простыня</a:t>
            </a:r>
          </a:p>
          <a:p>
            <a:pPr marL="0" indent="0" algn="ctr">
              <a:buNone/>
            </a:pPr>
            <a:r>
              <a:rPr lang="ru-RU" sz="1400" dirty="0" smtClean="0"/>
              <a:t>одноразовая медицинская</a:t>
            </a:r>
            <a:endParaRPr lang="ru-RU" sz="1400" dirty="0"/>
          </a:p>
        </p:txBody>
      </p:sp>
      <p:grpSp>
        <p:nvGrpSpPr>
          <p:cNvPr id="28" name="Группа 27"/>
          <p:cNvGrpSpPr/>
          <p:nvPr/>
        </p:nvGrpSpPr>
        <p:grpSpPr>
          <a:xfrm>
            <a:off x="3491880" y="2473576"/>
            <a:ext cx="2729376" cy="1936681"/>
            <a:chOff x="5940152" y="2996952"/>
            <a:chExt cx="3150583" cy="2232248"/>
          </a:xfrm>
        </p:grpSpPr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5086" y="3365737"/>
              <a:ext cx="3043240" cy="186346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0152" y="2996952"/>
              <a:ext cx="3150583" cy="193668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29" name="Объект 2"/>
          <p:cNvSpPr txBox="1">
            <a:spLocks/>
          </p:cNvSpPr>
          <p:nvPr/>
        </p:nvSpPr>
        <p:spPr>
          <a:xfrm>
            <a:off x="4563952" y="4071619"/>
            <a:ext cx="2176336" cy="6545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400" dirty="0" smtClean="0"/>
              <a:t>Пакеты для отходов</a:t>
            </a:r>
          </a:p>
          <a:p>
            <a:pPr marL="0" indent="0" algn="ctr">
              <a:buNone/>
            </a:pPr>
            <a:r>
              <a:rPr lang="ru-RU" sz="1400" dirty="0" smtClean="0"/>
              <a:t>«А» и «Б»</a:t>
            </a:r>
            <a:endParaRPr lang="ru-RU" sz="1400" dirty="0"/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031" y="2492896"/>
            <a:ext cx="2776473" cy="18129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1" name="Объект 2"/>
          <p:cNvSpPr txBox="1">
            <a:spLocks/>
          </p:cNvSpPr>
          <p:nvPr/>
        </p:nvSpPr>
        <p:spPr>
          <a:xfrm>
            <a:off x="6632099" y="4368415"/>
            <a:ext cx="2176336" cy="3577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400" dirty="0" smtClean="0"/>
              <a:t>Емкость для воды</a:t>
            </a:r>
            <a:endParaRPr lang="ru-RU" sz="1400" dirty="0"/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99260"/>
            <a:ext cx="2915816" cy="2297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3" name="Объект 2"/>
          <p:cNvSpPr txBox="1">
            <a:spLocks/>
          </p:cNvSpPr>
          <p:nvPr/>
        </p:nvSpPr>
        <p:spPr>
          <a:xfrm>
            <a:off x="1732021" y="6172965"/>
            <a:ext cx="2176336" cy="3577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400" dirty="0" smtClean="0"/>
              <a:t>Перчатки </a:t>
            </a:r>
            <a:r>
              <a:rPr lang="ru-RU" sz="1400" dirty="0" err="1" smtClean="0"/>
              <a:t>нестерил</a:t>
            </a:r>
            <a:r>
              <a:rPr lang="ru-RU" sz="1400" dirty="0" smtClean="0"/>
              <a:t>.</a:t>
            </a:r>
            <a:endParaRPr lang="ru-RU" sz="1400" dirty="0"/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560" y="4726173"/>
            <a:ext cx="3147471" cy="1040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5" name="Объект 2"/>
          <p:cNvSpPr txBox="1">
            <a:spLocks/>
          </p:cNvSpPr>
          <p:nvPr/>
        </p:nvSpPr>
        <p:spPr>
          <a:xfrm>
            <a:off x="3670127" y="5569212"/>
            <a:ext cx="2176336" cy="3577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400" dirty="0" smtClean="0"/>
              <a:t>Ножницы</a:t>
            </a:r>
            <a:endParaRPr lang="ru-RU" sz="1400" dirty="0"/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178" y="4599260"/>
            <a:ext cx="2364654" cy="2131827"/>
          </a:xfrm>
          <a:prstGeom prst="rect">
            <a:avLst/>
          </a:prstGeom>
        </p:spPr>
      </p:pic>
      <p:sp>
        <p:nvSpPr>
          <p:cNvPr id="37" name="Объект 2"/>
          <p:cNvSpPr txBox="1">
            <a:spLocks/>
          </p:cNvSpPr>
          <p:nvPr/>
        </p:nvSpPr>
        <p:spPr>
          <a:xfrm>
            <a:off x="5543931" y="6199130"/>
            <a:ext cx="2176336" cy="3577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400" dirty="0" smtClean="0"/>
              <a:t>Пакет для белья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4214678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6956" y="-99392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</a:rPr>
              <a:t>Структура манипуляции: </a:t>
            </a:r>
            <a:endParaRPr lang="ru-RU" sz="32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AutoShape 2" descr="https://apatronage.ru/wp-content/uploads/2016/01/12141480A_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11" name="Объект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06434704"/>
              </p:ext>
            </p:extLst>
          </p:nvPr>
        </p:nvGraphicFramePr>
        <p:xfrm>
          <a:off x="20638" y="692150"/>
          <a:ext cx="9123362" cy="489732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07146"/>
                <a:gridCol w="6516216"/>
              </a:tblGrid>
              <a:tr h="215020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</a:rPr>
                        <a:t>Подготовка к процедуре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2000" dirty="0" smtClean="0"/>
                        <a:t>Вербальная</a:t>
                      </a:r>
                      <a:r>
                        <a:rPr lang="ru-RU" sz="2000" baseline="0" dirty="0" smtClean="0"/>
                        <a:t> составляющая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2000" baseline="0" dirty="0" smtClean="0"/>
                        <a:t>Обеспечение положения пациента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2000" baseline="0" dirty="0" smtClean="0"/>
                        <a:t>Ограничение манипуляционного поля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2000" baseline="0" dirty="0" smtClean="0"/>
                        <a:t>Обработка рук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2000" baseline="0" dirty="0" smtClean="0"/>
                        <a:t>Подготовка необходимого оснащения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2000" dirty="0" smtClean="0"/>
                        <a:t>Подготовка </a:t>
                      </a:r>
                      <a:r>
                        <a:rPr lang="ru-RU" sz="2000" dirty="0" err="1" smtClean="0"/>
                        <a:t>уроприемника</a:t>
                      </a:r>
                      <a:endParaRPr lang="ru-RU" sz="2000" dirty="0" smtClean="0"/>
                    </a:p>
                  </a:txBody>
                  <a:tcPr/>
                </a:tc>
              </a:tr>
              <a:tr h="1131684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</a:rPr>
                        <a:t>Выполнение процедуры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2000" dirty="0" smtClean="0"/>
                        <a:t>Удаление старого </a:t>
                      </a:r>
                      <a:r>
                        <a:rPr lang="ru-RU" sz="2000" dirty="0" err="1" smtClean="0"/>
                        <a:t>уроприемника</a:t>
                      </a:r>
                      <a:endParaRPr lang="ru-RU" sz="2000" dirty="0" smtClean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2000" dirty="0" smtClean="0"/>
                        <a:t>Обработка и оценка состояния кожи в области </a:t>
                      </a:r>
                      <a:r>
                        <a:rPr lang="ru-RU" sz="2000" dirty="0" err="1" smtClean="0"/>
                        <a:t>стомы</a:t>
                      </a:r>
                      <a:endParaRPr lang="ru-RU" sz="2000" dirty="0" smtClean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2000" dirty="0" smtClean="0"/>
                        <a:t>Установка и обеспечение</a:t>
                      </a:r>
                      <a:r>
                        <a:rPr lang="ru-RU" sz="2000" baseline="0" dirty="0" smtClean="0"/>
                        <a:t> функции </a:t>
                      </a:r>
                      <a:r>
                        <a:rPr lang="ru-RU" sz="2000" baseline="0" dirty="0" err="1" smtClean="0"/>
                        <a:t>уроприемника</a:t>
                      </a:r>
                      <a:endParaRPr lang="ru-RU" sz="2000" dirty="0"/>
                    </a:p>
                  </a:txBody>
                  <a:tcPr/>
                </a:tc>
              </a:tr>
              <a:tr h="147119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</a:rPr>
                        <a:t>Окончание процедуры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2000" dirty="0" smtClean="0"/>
                        <a:t>Дополнительная фиксация </a:t>
                      </a:r>
                      <a:r>
                        <a:rPr lang="ru-RU" sz="2000" dirty="0" err="1" smtClean="0"/>
                        <a:t>уроприемника</a:t>
                      </a:r>
                      <a:r>
                        <a:rPr lang="ru-RU" sz="2000" dirty="0" smtClean="0"/>
                        <a:t> (при </a:t>
                      </a:r>
                      <a:r>
                        <a:rPr lang="ru-RU" sz="2000" dirty="0" err="1" smtClean="0"/>
                        <a:t>необход</a:t>
                      </a:r>
                      <a:r>
                        <a:rPr lang="ru-RU" sz="2000" dirty="0" smtClean="0"/>
                        <a:t>.-</a:t>
                      </a:r>
                      <a:r>
                        <a:rPr lang="ru-RU" sz="2000" dirty="0" err="1" smtClean="0"/>
                        <a:t>ти</a:t>
                      </a:r>
                      <a:r>
                        <a:rPr lang="ru-RU" sz="2000" dirty="0" smtClean="0"/>
                        <a:t>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2000" dirty="0" smtClean="0"/>
                        <a:t>Утилизация</a:t>
                      </a:r>
                      <a:r>
                        <a:rPr lang="ru-RU" sz="2000" baseline="0" dirty="0" smtClean="0"/>
                        <a:t> отходов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2000" baseline="0" dirty="0" smtClean="0"/>
                        <a:t>Обработка рук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2000" baseline="0" dirty="0" smtClean="0"/>
                        <a:t>Оформление мед. документации</a:t>
                      </a:r>
                      <a:endParaRPr lang="ru-RU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5" name="Объект 2"/>
          <p:cNvSpPr txBox="1">
            <a:spLocks/>
          </p:cNvSpPr>
          <p:nvPr/>
        </p:nvSpPr>
        <p:spPr>
          <a:xfrm>
            <a:off x="3491880" y="6530723"/>
            <a:ext cx="2160240" cy="3272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 smtClean="0"/>
              <a:t>[</a:t>
            </a:r>
            <a:r>
              <a:rPr lang="ru-RU" sz="1400" dirty="0" smtClean="0"/>
              <a:t>ГОСТ Р 52623.3 - 2015</a:t>
            </a:r>
            <a:r>
              <a:rPr lang="en-US" sz="1400" dirty="0" smtClean="0"/>
              <a:t>]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896364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6956" y="-99392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</a:rPr>
              <a:t>Подготовка к процедуре: </a:t>
            </a:r>
            <a:endParaRPr lang="ru-RU" sz="32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AutoShape 2" descr="https://apatronage.ru/wp-content/uploads/2016/01/12141480A_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Объект 2"/>
          <p:cNvSpPr txBox="1">
            <a:spLocks/>
          </p:cNvSpPr>
          <p:nvPr/>
        </p:nvSpPr>
        <p:spPr>
          <a:xfrm>
            <a:off x="3491880" y="6530723"/>
            <a:ext cx="2160240" cy="3272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 smtClean="0"/>
              <a:t>[</a:t>
            </a:r>
            <a:r>
              <a:rPr lang="ru-RU" sz="1400" dirty="0" smtClean="0"/>
              <a:t>ГОСТ Р 52623.3 - 2015</a:t>
            </a:r>
            <a:r>
              <a:rPr lang="en-US" sz="1400" dirty="0" smtClean="0"/>
              <a:t>]</a:t>
            </a:r>
            <a:endParaRPr lang="ru-RU" sz="1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75" y="1124744"/>
            <a:ext cx="3028963" cy="2592288"/>
          </a:xfrm>
        </p:spPr>
      </p:pic>
      <p:sp>
        <p:nvSpPr>
          <p:cNvPr id="8" name="Объект 2"/>
          <p:cNvSpPr txBox="1">
            <a:spLocks/>
          </p:cNvSpPr>
          <p:nvPr/>
        </p:nvSpPr>
        <p:spPr>
          <a:xfrm>
            <a:off x="3491880" y="501067"/>
            <a:ext cx="5112568" cy="983717"/>
          </a:xfrm>
          <a:prstGeom prst="rect">
            <a:avLst/>
          </a:prstGeom>
          <a:solidFill>
            <a:schemeClr val="accent3">
              <a:lumMod val="50000"/>
            </a:scheme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rgbClr val="FFFF00"/>
                </a:solidFill>
              </a:rPr>
              <a:t>Идентифицировать пациента*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3501380" y="1683467"/>
            <a:ext cx="5112568" cy="953445"/>
          </a:xfrm>
          <a:prstGeom prst="rect">
            <a:avLst/>
          </a:prstGeom>
          <a:solidFill>
            <a:schemeClr val="accent3">
              <a:lumMod val="50000"/>
            </a:scheme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rgbClr val="FFFF00"/>
                </a:solidFill>
              </a:rPr>
              <a:t>Разъяснить ход манипуляции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3491880" y="2852936"/>
            <a:ext cx="5112568" cy="1584176"/>
          </a:xfrm>
          <a:prstGeom prst="rect">
            <a:avLst/>
          </a:prstGeom>
          <a:solidFill>
            <a:schemeClr val="accent3">
              <a:lumMod val="50000"/>
            </a:scheme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rgbClr val="FFFF00"/>
                </a:solidFill>
              </a:rPr>
              <a:t>Убедиться в наличии добровольного информированного согласия**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13" name="Объект 2"/>
          <p:cNvSpPr txBox="1">
            <a:spLocks/>
          </p:cNvSpPr>
          <p:nvPr/>
        </p:nvSpPr>
        <p:spPr>
          <a:xfrm>
            <a:off x="155574" y="4437112"/>
            <a:ext cx="8808913" cy="12961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dirty="0" smtClean="0"/>
              <a:t>____________________________________________________________________________________</a:t>
            </a:r>
          </a:p>
          <a:p>
            <a:pPr marL="0" indent="0">
              <a:buNone/>
            </a:pPr>
            <a:r>
              <a:rPr lang="ru-RU" sz="1600" dirty="0" smtClean="0"/>
              <a:t>* Пациент должен сам назвать свои фамилию, имя, отчество, при необходимости – возраст и № палаты. Односложный ответ на заранее сформулированный вопрос («Вы – Иванов Иван Иванович?») недопустим!</a:t>
            </a:r>
          </a:p>
          <a:p>
            <a:pPr marL="0" indent="0">
              <a:buNone/>
            </a:pPr>
            <a:r>
              <a:rPr lang="ru-RU" sz="1600" dirty="0" smtClean="0"/>
              <a:t>** Для выполнения замены </a:t>
            </a:r>
            <a:r>
              <a:rPr lang="ru-RU" sz="1600" dirty="0" err="1" smtClean="0"/>
              <a:t>уроприемника</a:t>
            </a:r>
            <a:r>
              <a:rPr lang="ru-RU" sz="1600" dirty="0" smtClean="0"/>
              <a:t> письменное согласие не требуется, достаточно получить его в устной форме.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642314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038" y="2564904"/>
            <a:ext cx="1037762" cy="35283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6956" y="-99392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</a:rPr>
              <a:t>Подготовка к процедуре: </a:t>
            </a:r>
            <a:endParaRPr lang="ru-RU" sz="32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AutoShape 2" descr="https://apatronage.ru/wp-content/uploads/2016/01/12141480A_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Объект 2"/>
          <p:cNvSpPr txBox="1">
            <a:spLocks/>
          </p:cNvSpPr>
          <p:nvPr/>
        </p:nvSpPr>
        <p:spPr>
          <a:xfrm>
            <a:off x="3491880" y="6530723"/>
            <a:ext cx="2160240" cy="3272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 smtClean="0"/>
              <a:t>[</a:t>
            </a:r>
            <a:r>
              <a:rPr lang="ru-RU" sz="1400" dirty="0" smtClean="0"/>
              <a:t>ГОСТ Р 52623.3 - 2015</a:t>
            </a:r>
            <a:r>
              <a:rPr lang="en-US" sz="1400" dirty="0" smtClean="0"/>
              <a:t>]</a:t>
            </a:r>
            <a:endParaRPr lang="ru-RU" sz="14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7937"/>
            <a:ext cx="2671465" cy="1849093"/>
          </a:xfr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276" y="2636912"/>
            <a:ext cx="1037762" cy="3528392"/>
          </a:xfrm>
          <a:prstGeom prst="rect">
            <a:avLst/>
          </a:prstGeom>
        </p:spPr>
      </p:pic>
      <p:sp>
        <p:nvSpPr>
          <p:cNvPr id="17" name="Объект 2"/>
          <p:cNvSpPr txBox="1">
            <a:spLocks/>
          </p:cNvSpPr>
          <p:nvPr/>
        </p:nvSpPr>
        <p:spPr>
          <a:xfrm>
            <a:off x="1346236" y="1844824"/>
            <a:ext cx="1354202" cy="595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 smtClean="0"/>
              <a:t>Hi-Fowler</a:t>
            </a:r>
            <a:endParaRPr lang="ru-RU" sz="2000" dirty="0"/>
          </a:p>
        </p:txBody>
      </p:sp>
      <p:sp>
        <p:nvSpPr>
          <p:cNvPr id="18" name="Объект 2"/>
          <p:cNvSpPr txBox="1">
            <a:spLocks/>
          </p:cNvSpPr>
          <p:nvPr/>
        </p:nvSpPr>
        <p:spPr>
          <a:xfrm>
            <a:off x="1436937" y="6233106"/>
            <a:ext cx="1354202" cy="595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000" dirty="0" smtClean="0"/>
              <a:t>Стоя</a:t>
            </a:r>
            <a:endParaRPr lang="ru-RU" sz="2000" dirty="0"/>
          </a:p>
        </p:txBody>
      </p:sp>
      <p:pic>
        <p:nvPicPr>
          <p:cNvPr id="4098" name="Picture 2" descr="https://avatars.mds.yandex.net/get-zen_doc/1595998/pub_5e332101d310cc6ad4ea9538_5e332269f2b23a3873c1f81b/scale_120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3" t="14385" r="38417"/>
          <a:stretch/>
        </p:blipFill>
        <p:spPr bwMode="auto">
          <a:xfrm>
            <a:off x="5652120" y="1700808"/>
            <a:ext cx="2952328" cy="4775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 rot="18932969">
            <a:off x="4465668" y="1614075"/>
            <a:ext cx="3228190" cy="1565333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3923928" y="476672"/>
            <a:ext cx="5112568" cy="953445"/>
          </a:xfrm>
          <a:prstGeom prst="rect">
            <a:avLst/>
          </a:prstGeom>
          <a:solidFill>
            <a:schemeClr val="accent3">
              <a:lumMod val="50000"/>
            </a:scheme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rgbClr val="FFFF00"/>
                </a:solidFill>
              </a:rPr>
              <a:t>Обеспечение положения пациента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 rot="16200000">
            <a:off x="2797798" y="3676399"/>
            <a:ext cx="4143314" cy="1565333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 rot="16200000">
            <a:off x="5988136" y="3324800"/>
            <a:ext cx="4847999" cy="1565333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бъект 2"/>
          <p:cNvSpPr txBox="1">
            <a:spLocks/>
          </p:cNvSpPr>
          <p:nvPr/>
        </p:nvSpPr>
        <p:spPr>
          <a:xfrm>
            <a:off x="3923928" y="1486613"/>
            <a:ext cx="5112568" cy="953445"/>
          </a:xfrm>
          <a:prstGeom prst="rect">
            <a:avLst/>
          </a:prstGeom>
          <a:solidFill>
            <a:schemeClr val="accent3">
              <a:lumMod val="50000"/>
            </a:scheme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rgbClr val="FFFF00"/>
                </a:solidFill>
              </a:rPr>
              <a:t>Ограничение манипуляционного поля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 rot="16200000">
            <a:off x="6312745" y="3636697"/>
            <a:ext cx="605304" cy="5057214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7526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6956" y="-99392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</a:rPr>
              <a:t>Подготовка к процедуре: </a:t>
            </a:r>
            <a:endParaRPr lang="ru-RU" sz="32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AutoShape 2" descr="https://apatronage.ru/wp-content/uploads/2016/01/12141480A_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Объект 2"/>
          <p:cNvSpPr txBox="1">
            <a:spLocks/>
          </p:cNvSpPr>
          <p:nvPr/>
        </p:nvSpPr>
        <p:spPr>
          <a:xfrm>
            <a:off x="3491880" y="6530723"/>
            <a:ext cx="2160240" cy="3272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 smtClean="0"/>
              <a:t>[</a:t>
            </a:r>
            <a:r>
              <a:rPr lang="ru-RU" sz="1400" dirty="0" smtClean="0"/>
              <a:t>ГОСТ Р 52623.3 - 2015</a:t>
            </a:r>
            <a:r>
              <a:rPr lang="en-US" sz="1400" dirty="0" smtClean="0"/>
              <a:t>]</a:t>
            </a:r>
            <a:endParaRPr lang="ru-RU" sz="1400" dirty="0"/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0" y="476672"/>
            <a:ext cx="6876256" cy="953445"/>
          </a:xfrm>
          <a:prstGeom prst="rect">
            <a:avLst/>
          </a:prstGeom>
          <a:solidFill>
            <a:schemeClr val="accent3">
              <a:lumMod val="50000"/>
            </a:scheme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rgbClr val="FFFF00"/>
                </a:solidFill>
              </a:rPr>
              <a:t>Обработка рук гигиеническим способом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4" name="AutoShape 2" descr="https://fsd.multiurok.ru/html/2020/04/06/s_5e8b79b2db7ea/img13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2" t="28750" r="10208" b="38889"/>
          <a:stretch/>
        </p:blipFill>
        <p:spPr bwMode="auto">
          <a:xfrm>
            <a:off x="0" y="4869160"/>
            <a:ext cx="4572000" cy="147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AutoShape 5" descr="https://sobinam.ru/wp-content/uploads/2020/03/moet-ruki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78" t="21560" r="4807"/>
          <a:stretch/>
        </p:blipFill>
        <p:spPr bwMode="auto">
          <a:xfrm>
            <a:off x="72009" y="1844824"/>
            <a:ext cx="3203848" cy="2539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7" t="62789" r="9583" b="4850"/>
          <a:stretch/>
        </p:blipFill>
        <p:spPr bwMode="auto">
          <a:xfrm>
            <a:off x="4590256" y="4901778"/>
            <a:ext cx="4572000" cy="147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93" r="16792"/>
          <a:stretch/>
        </p:blipFill>
        <p:spPr bwMode="auto">
          <a:xfrm>
            <a:off x="3460191" y="1805563"/>
            <a:ext cx="2842345" cy="2617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8" t="10684" r="9940"/>
          <a:stretch/>
        </p:blipFill>
        <p:spPr bwMode="auto">
          <a:xfrm>
            <a:off x="6516216" y="1826852"/>
            <a:ext cx="2376264" cy="2575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5686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8" t="13276" r="44463" b="23737"/>
          <a:stretch/>
        </p:blipFill>
        <p:spPr bwMode="auto">
          <a:xfrm>
            <a:off x="175047" y="1582535"/>
            <a:ext cx="2852812" cy="2859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6956" y="-99392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</a:rPr>
              <a:t>Подготовка к процедуре: </a:t>
            </a:r>
            <a:endParaRPr lang="ru-RU" sz="32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AutoShape 2" descr="https://apatronage.ru/wp-content/uploads/2016/01/12141480A_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Объект 2"/>
          <p:cNvSpPr txBox="1">
            <a:spLocks/>
          </p:cNvSpPr>
          <p:nvPr/>
        </p:nvSpPr>
        <p:spPr>
          <a:xfrm>
            <a:off x="3491880" y="6530723"/>
            <a:ext cx="2160240" cy="3272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 smtClean="0"/>
              <a:t>[</a:t>
            </a:r>
            <a:r>
              <a:rPr lang="ru-RU" sz="1400" dirty="0" smtClean="0"/>
              <a:t>ГОСТ Р 52623.3 - 2015</a:t>
            </a:r>
            <a:r>
              <a:rPr lang="en-US" sz="1400" dirty="0" smtClean="0"/>
              <a:t>]</a:t>
            </a:r>
            <a:endParaRPr lang="ru-RU" sz="1400" dirty="0"/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0" y="476672"/>
            <a:ext cx="6876256" cy="953445"/>
          </a:xfrm>
          <a:prstGeom prst="rect">
            <a:avLst/>
          </a:prstGeom>
          <a:solidFill>
            <a:schemeClr val="accent3">
              <a:lumMod val="50000"/>
            </a:scheme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rgbClr val="FFFF00"/>
                </a:solidFill>
              </a:rPr>
              <a:t>Подготовка </a:t>
            </a:r>
            <a:r>
              <a:rPr lang="ru-RU" sz="2400" dirty="0" err="1" smtClean="0">
                <a:solidFill>
                  <a:srgbClr val="FFFF00"/>
                </a:solidFill>
              </a:rPr>
              <a:t>уроприемника</a:t>
            </a:r>
            <a:r>
              <a:rPr lang="ru-RU" sz="2400" dirty="0" smtClean="0">
                <a:solidFill>
                  <a:srgbClr val="FFFF00"/>
                </a:solidFill>
              </a:rPr>
              <a:t>/защитной пластины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4" name="AutoShape 2" descr="https://fsd.multiurok.ru/html/2020/04/06/s_5e8b79b2db7ea/img13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5" descr="https://sobinam.ru/wp-content/uploads/2020/03/moet-ruki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582535"/>
            <a:ext cx="2960089" cy="31355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460375"/>
            <a:ext cx="1907704" cy="10444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24645">
            <a:off x="6511737" y="2531529"/>
            <a:ext cx="2348708" cy="776339"/>
          </a:xfrm>
          <a:prstGeom prst="rect">
            <a:avLst/>
          </a:prstGeom>
        </p:spPr>
      </p:pic>
      <p:sp>
        <p:nvSpPr>
          <p:cNvPr id="9" name="Овал 8"/>
          <p:cNvSpPr/>
          <p:nvPr/>
        </p:nvSpPr>
        <p:spPr>
          <a:xfrm>
            <a:off x="3855800" y="2694571"/>
            <a:ext cx="1080120" cy="108536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3847044" y="2694571"/>
            <a:ext cx="1080120" cy="1085366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1331640" y="2919698"/>
            <a:ext cx="0" cy="258297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1907704" y="2919698"/>
            <a:ext cx="0" cy="258297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H="1">
            <a:off x="1331641" y="5383517"/>
            <a:ext cx="576063" cy="0"/>
          </a:xfrm>
          <a:prstGeom prst="line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Объект 2"/>
          <p:cNvSpPr txBox="1">
            <a:spLocks/>
          </p:cNvSpPr>
          <p:nvPr/>
        </p:nvSpPr>
        <p:spPr>
          <a:xfrm>
            <a:off x="3721854" y="4869160"/>
            <a:ext cx="1354202" cy="595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i="1" dirty="0" smtClean="0"/>
              <a:t>a</a:t>
            </a:r>
            <a:r>
              <a:rPr lang="ru-RU" sz="1800" b="1" i="1" dirty="0" smtClean="0"/>
              <a:t> + 2-3 см</a:t>
            </a:r>
            <a:r>
              <a:rPr lang="ru-RU" sz="1800" b="1" dirty="0" smtClean="0"/>
              <a:t> </a:t>
            </a:r>
            <a:endParaRPr lang="ru-RU" sz="1800" b="1" dirty="0"/>
          </a:p>
        </p:txBody>
      </p:sp>
      <p:sp>
        <p:nvSpPr>
          <p:cNvPr id="30" name="Объект 2"/>
          <p:cNvSpPr txBox="1">
            <a:spLocks/>
          </p:cNvSpPr>
          <p:nvPr/>
        </p:nvSpPr>
        <p:spPr>
          <a:xfrm>
            <a:off x="942571" y="4865303"/>
            <a:ext cx="1354202" cy="4479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i="1" dirty="0" smtClean="0"/>
              <a:t>a</a:t>
            </a:r>
            <a:endParaRPr lang="ru-RU" sz="1800" b="1" dirty="0"/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>
            <a:off x="3845184" y="3098701"/>
            <a:ext cx="0" cy="258297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4935920" y="3099904"/>
            <a:ext cx="0" cy="258297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 flipH="1">
            <a:off x="3855801" y="5407634"/>
            <a:ext cx="1071363" cy="0"/>
          </a:xfrm>
          <a:prstGeom prst="line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6075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0.00556 0.00926 C -0.00886 0.00995 -0.01215 0.00949 -0.01528 0.01111 C -0.02309 0.01505 -0.02257 0.01829 -0.02778 0.02408 C -0.03785 0.03519 -0.04844 0.04815 -0.06111 0.0537 C -0.07136 0.06389 -0.0809 0.0757 -0.09167 0.08519 C -0.09705 0.09583 -0.09306 0.08935 -0.10556 0.10185 C -0.10695 0.10324 -0.10729 0.10579 -0.10834 0.10741 C -0.11233 0.1132 -0.11597 0.11968 -0.12084 0.12408 C -0.12882 0.13102 -0.13733 0.13704 -0.14584 0.14259 C -0.1533 0.14745 -0.16215 0.15023 -0.16945 0.15556 C -0.17379 0.1588 -0.17726 0.16458 -0.18195 0.16667 C -0.19531 0.17269 -0.20834 0.17963 -0.22222 0.18333 C -0.2408 0.18264 -0.25938 0.1831 -0.27778 0.18148 C -0.28559 0.18079 -0.29167 0.17338 -0.29861 0.17037 C -0.29948 0.16852 -0.30018 0.16644 -0.30139 0.16482 C -0.30261 0.1632 -0.30452 0.16273 -0.30556 0.16111 C -0.30781 0.15787 -0.3092 0.1537 -0.31111 0.15 C -0.31354 0.14514 -0.31389 0.13889 -0.31528 0.13333 C -0.3158 0.13148 -0.31667 0.12778 -0.31667 0.12778 C -0.31615 0.1044 -0.32292 0.06945 -0.30834 0.05 C -0.30625 0.04167 -0.30018 0.04074 -0.29445 0.03704 C -0.28368 0.02986 -0.275 0.02755 -0.2625 0.02593 C -0.2507 0.02199 -0.24688 0.02176 -0.23195 0.02037 C -0.23056 0.01968 -0.22917 0.01783 -0.22778 0.01852 C -0.22465 0.01991 -0.21945 0.02593 -0.21945 0.02593 C -0.21476 0.03519 -0.21806 0.03033 -0.20834 0.03889 C -0.20695 0.04005 -0.20417 0.04259 -0.20417 0.04259 C -0.19965 0.06088 -0.20729 0.03287 -0.19861 0.0537 C -0.19722 0.05718 -0.1967 0.06111 -0.19584 0.06482 C -0.19531 0.0669 -0.19375 0.06829 -0.19306 0.07037 C -0.19184 0.07384 -0.19115 0.07778 -0.19028 0.08148 C -0.18976 0.08333 -0.18889 0.08704 -0.18889 0.08704 C -0.18941 0.10741 -0.18351 0.14445 -0.2 0.15926 C -0.20087 0.16111 -0.20139 0.16343 -0.20278 0.16482 C -0.204 0.16597 -0.2059 0.16528 -0.20695 0.16667 C -0.20799 0.16806 -0.20747 0.1706 -0.20834 0.17222 C -0.20938 0.17408 -0.21111 0.17477 -0.2125 0.17593 C -0.21337 0.17778 -0.2165 0.17986 -0.21528 0.18148 C -0.21337 0.18403 -0.20677 0.17662 -0.20556 0.17593 C -0.19931 0.17245 -0.20122 0.17593 -0.19584 0.17222 C -0.1875 0.16667 -0.17813 0.1625 -0.16945 0.15741 C -0.16945 0.15741 -0.15903 0.15278 -0.15695 0.15185 C -0.15174 0.14954 -0.14809 0.14352 -0.14306 0.14074 C -0.14167 0.14005 -0.14011 0.13982 -0.13889 0.13889 C -0.1342 0.13542 -0.12761 0.12639 -0.12222 0.12408 C -0.11702 0.12176 -0.11302 0.11806 -0.10834 0.11482 C -0.10156 0.11019 -0.0941 0.10671 -0.0875 0.10185 C -0.07969 0.09607 -0.07066 0.08912 -0.06389 0.08148 C -0.06233 0.07986 -0.06129 0.07755 -0.05972 0.07593 C -0.05712 0.07315 -0.05139 0.06852 -0.05139 0.06852 C -0.04792 0.06158 -0.04445 0.06204 -0.04028 0.05556 C -0.03229 0.04283 -0.02552 0.02847 -0.01667 0.01667 C -0.01476 0.00926 -0.01233 0.00787 -0.00695 0.00556 C -0.00347 -0.00162 -0.0059 -7.40741E-7 3.61111E-6 -7.40741E-7 " pathEditMode="relative" ptsTypes="fffffffffffffffffffffffffffffffffffffffffffffffffffffA">
                                      <p:cBhvr>
                                        <p:cTn id="6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61 0.0095 C -0.00486 0.01274 -0.01076 0.01737 -0.01823 0.02061 C -0.03489 0.02801 -0.03819 0.02454 -0.05434 0.02987 C -0.06545 0.03357 -0.07639 0.03727 -0.08767 0.03912 C -0.09774 0.04352 -0.1092 0.04491 -0.11962 0.04838 C -0.12639 0.0507 -0.13194 0.05672 -0.13906 0.05764 C -0.14739 0.05857 -0.15573 0.0588 -0.16406 0.0595 C -0.17986 0.06482 -0.17691 0.06297 -0.20156 0.06135 C -0.21146 0.0588 -0.22066 0.05556 -0.23073 0.05394 C -0.24375 0.04815 -0.25677 0.04306 -0.26962 0.03727 C -0.27326 0.03565 -0.27899 0.0345 -0.28212 0.03172 C -0.28489 0.02917 -0.29045 0.02431 -0.29045 0.02454 C -0.29792 0.0095 -0.28819 0.02732 -0.29739 0.01505 C -0.3 0.01158 -0.30278 0.00301 -0.30434 -0.00162 C -0.30555 -0.00509 -0.30625 -0.00902 -0.30712 -0.01273 C -0.30764 -0.01458 -0.30851 -0.01828 -0.30851 -0.01805 C -0.30694 -0.04629 -0.30903 -0.03472 -0.30434 -0.05347 C -0.30347 -0.05717 -0.30434 -0.06342 -0.30156 -0.06458 C -0.30017 -0.06527 -0.29878 -0.06574 -0.29739 -0.06643 C -0.28976 -0.09699 -0.27552 -0.10509 -0.25434 -0.11458 C -0.24132 -0.11388 -0.22847 -0.11388 -0.21545 -0.11273 C -0.21406 -0.1125 -0.21232 -0.11226 -0.21128 -0.11088 C -0.20382 -0.10092 -0.21684 -0.10833 -0.20573 -0.10347 C -0.20191 -0.08819 -0.20451 -0.0956 -0.19739 -0.08125 C -0.19601 -0.07847 -0.19392 -0.06689 -0.19323 -0.06273 C -0.1934 -0.05 -0.18576 0.01158 -0.20434 0.02801 C -0.20764 0.0345 -0.21198 0.03681 -0.21545 0.04283 C -0.21753 0.0463 -0.22101 0.05394 -0.22101 0.05417 C -0.20156 0.0625 -0.14479 0.05417 -0.13628 0.05394 C -0.11614 0.04723 -0.09583 0.03496 -0.07517 0.03172 C -0.06875 0.03079 -0.06215 0.03056 -0.05573 0.02987 C -0.0441 0.02477 -0.03038 0.02477 -0.01823 0.02246 C -0.01545 0.0213 -0.01232 0.02084 -0.00989 0.01875 C -0.00851 0.0176 -0.00729 0.01598 -0.00573 0.01505 C 0.00313 0.00996 0.00261 0.01551 0.00261 0.0095 Z " pathEditMode="relative" rAng="0" ptsTypes="fffffffffffffffffffffffffffffffffff">
                                      <p:cBhvr>
                                        <p:cTn id="13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56" y="-3449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926</TotalTime>
  <Words>440</Words>
  <Application>Microsoft Office PowerPoint</Application>
  <PresentationFormat>Экран (4:3)</PresentationFormat>
  <Paragraphs>106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УРОСТОМА: принципы замены и ухода</vt:lpstr>
      <vt:lpstr>Уростомия: </vt:lpstr>
      <vt:lpstr>Уроприемники: </vt:lpstr>
      <vt:lpstr>Оснащение манипуляции: </vt:lpstr>
      <vt:lpstr>Структура манипуляции: </vt:lpstr>
      <vt:lpstr>Подготовка к процедуре: </vt:lpstr>
      <vt:lpstr>Подготовка к процедуре: </vt:lpstr>
      <vt:lpstr>Подготовка к процедуре: </vt:lpstr>
      <vt:lpstr>Подготовка к процедуре: </vt:lpstr>
      <vt:lpstr>Выполнение процедуры: </vt:lpstr>
      <vt:lpstr>Выполнение процедуры: </vt:lpstr>
      <vt:lpstr>Выполнение процедуры: </vt:lpstr>
      <vt:lpstr>Выполнение процедуры: </vt:lpstr>
      <vt:lpstr>Выполнение процедуры: </vt:lpstr>
      <vt:lpstr>Завершение процедуры: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Юрковский</dc:creator>
  <cp:lastModifiedBy>Юрковский</cp:lastModifiedBy>
  <cp:revision>44</cp:revision>
  <dcterms:created xsi:type="dcterms:W3CDTF">2021-12-11T12:25:35Z</dcterms:created>
  <dcterms:modified xsi:type="dcterms:W3CDTF">2021-12-12T14:08:44Z</dcterms:modified>
</cp:coreProperties>
</file>